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4" r:id="rId2"/>
  </p:sldMasterIdLst>
  <p:notesMasterIdLst>
    <p:notesMasterId r:id="rId19"/>
  </p:notesMasterIdLst>
  <p:sldIdLst>
    <p:sldId id="257" r:id="rId3"/>
    <p:sldId id="926" r:id="rId4"/>
    <p:sldId id="261" r:id="rId5"/>
    <p:sldId id="993" r:id="rId6"/>
    <p:sldId id="296" r:id="rId7"/>
    <p:sldId id="363" r:id="rId8"/>
    <p:sldId id="999" r:id="rId9"/>
    <p:sldId id="298" r:id="rId10"/>
    <p:sldId id="994" r:id="rId11"/>
    <p:sldId id="995" r:id="rId12"/>
    <p:sldId id="996" r:id="rId13"/>
    <p:sldId id="997" r:id="rId14"/>
    <p:sldId id="998" r:id="rId15"/>
    <p:sldId id="989" r:id="rId16"/>
    <p:sldId id="1001" r:id="rId17"/>
    <p:sldId id="1000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DFB"/>
    <a:srgbClr val="FFE269"/>
    <a:srgbClr val="FFD319"/>
    <a:srgbClr val="0070C0"/>
    <a:srgbClr val="F9D8A3"/>
    <a:srgbClr val="5FADE4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9D75C1A-5C8F-7248-9B7A-F09ACC2FA4F3}" v="24" dt="2023-11-20T09:06:14.55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999" autoAdjust="0"/>
    <p:restoredTop sz="68980" autoAdjust="0"/>
  </p:normalViewPr>
  <p:slideViewPr>
    <p:cSldViewPr snapToGrid="0">
      <p:cViewPr varScale="1">
        <p:scale>
          <a:sx n="46" d="100"/>
          <a:sy n="46" d="100"/>
        </p:scale>
        <p:origin x="788" y="4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microsoft.com/office/2015/10/relationships/revisionInfo" Target="revisionInfo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microsoft.com/office/2016/11/relationships/changesInfo" Target="changesInfos/changesInfo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asmin Silver" userId="f1ad1a87-e10a-4dd0-87b2-6c2654730cf8" providerId="ADAL" clId="{99D75C1A-5C8F-7248-9B7A-F09ACC2FA4F3}"/>
    <pc:docChg chg="modSld">
      <pc:chgData name="Jasmin Silver" userId="f1ad1a87-e10a-4dd0-87b2-6c2654730cf8" providerId="ADAL" clId="{99D75C1A-5C8F-7248-9B7A-F09ACC2FA4F3}" dt="2023-11-20T09:09:12.702" v="51" actId="20577"/>
      <pc:docMkLst>
        <pc:docMk/>
      </pc:docMkLst>
      <pc:sldChg chg="modNotesTx">
        <pc:chgData name="Jasmin Silver" userId="f1ad1a87-e10a-4dd0-87b2-6c2654730cf8" providerId="ADAL" clId="{99D75C1A-5C8F-7248-9B7A-F09ACC2FA4F3}" dt="2023-11-20T09:01:17.113" v="13"/>
        <pc:sldMkLst>
          <pc:docMk/>
          <pc:sldMk cId="0" sldId="257"/>
        </pc:sldMkLst>
      </pc:sldChg>
      <pc:sldChg chg="modSp mod">
        <pc:chgData name="Jasmin Silver" userId="f1ad1a87-e10a-4dd0-87b2-6c2654730cf8" providerId="ADAL" clId="{99D75C1A-5C8F-7248-9B7A-F09ACC2FA4F3}" dt="2023-11-20T08:52:41.795" v="4" actId="1076"/>
        <pc:sldMkLst>
          <pc:docMk/>
          <pc:sldMk cId="0" sldId="261"/>
        </pc:sldMkLst>
        <pc:spChg chg="mod">
          <ac:chgData name="Jasmin Silver" userId="f1ad1a87-e10a-4dd0-87b2-6c2654730cf8" providerId="ADAL" clId="{99D75C1A-5C8F-7248-9B7A-F09ACC2FA4F3}" dt="2023-11-20T08:52:41.795" v="4" actId="1076"/>
          <ac:spMkLst>
            <pc:docMk/>
            <pc:sldMk cId="0" sldId="261"/>
            <ac:spMk id="32" creationId="{21BCDEC0-2716-4A2D-9A54-6CCE4ACE9A76}"/>
          </ac:spMkLst>
        </pc:spChg>
        <pc:graphicFrameChg chg="mod">
          <ac:chgData name="Jasmin Silver" userId="f1ad1a87-e10a-4dd0-87b2-6c2654730cf8" providerId="ADAL" clId="{99D75C1A-5C8F-7248-9B7A-F09ACC2FA4F3}" dt="2023-11-20T08:52:38.079" v="3"/>
          <ac:graphicFrameMkLst>
            <pc:docMk/>
            <pc:sldMk cId="0" sldId="261"/>
            <ac:graphicFrameMk id="15" creationId="{70B2A36B-6367-4799-8DFE-F1CB1E50861A}"/>
          </ac:graphicFrameMkLst>
        </pc:graphicFrameChg>
      </pc:sldChg>
      <pc:sldChg chg="modSp mod">
        <pc:chgData name="Jasmin Silver" userId="f1ad1a87-e10a-4dd0-87b2-6c2654730cf8" providerId="ADAL" clId="{99D75C1A-5C8F-7248-9B7A-F09ACC2FA4F3}" dt="2023-11-20T09:03:35.050" v="27" actId="14100"/>
        <pc:sldMkLst>
          <pc:docMk/>
          <pc:sldMk cId="2986105581" sldId="298"/>
        </pc:sldMkLst>
        <pc:spChg chg="mod">
          <ac:chgData name="Jasmin Silver" userId="f1ad1a87-e10a-4dd0-87b2-6c2654730cf8" providerId="ADAL" clId="{99D75C1A-5C8F-7248-9B7A-F09ACC2FA4F3}" dt="2023-11-20T09:03:32.934" v="26" actId="14100"/>
          <ac:spMkLst>
            <pc:docMk/>
            <pc:sldMk cId="2986105581" sldId="298"/>
            <ac:spMk id="41" creationId="{CBA1940E-0D22-4531-A1CF-8369F198C5EE}"/>
          </ac:spMkLst>
        </pc:spChg>
        <pc:spChg chg="mod">
          <ac:chgData name="Jasmin Silver" userId="f1ad1a87-e10a-4dd0-87b2-6c2654730cf8" providerId="ADAL" clId="{99D75C1A-5C8F-7248-9B7A-F09ACC2FA4F3}" dt="2023-11-20T09:03:35.050" v="27" actId="14100"/>
          <ac:spMkLst>
            <pc:docMk/>
            <pc:sldMk cId="2986105581" sldId="298"/>
            <ac:spMk id="42" creationId="{FE165457-92D1-4F7E-AF91-E7632D426C34}"/>
          </ac:spMkLst>
        </pc:spChg>
      </pc:sldChg>
      <pc:sldChg chg="modSp modNotesTx">
        <pc:chgData name="Jasmin Silver" userId="f1ad1a87-e10a-4dd0-87b2-6c2654730cf8" providerId="ADAL" clId="{99D75C1A-5C8F-7248-9B7A-F09ACC2FA4F3}" dt="2023-11-20T08:57:21.175" v="11" actId="20577"/>
        <pc:sldMkLst>
          <pc:docMk/>
          <pc:sldMk cId="2533562209" sldId="363"/>
        </pc:sldMkLst>
        <pc:spChg chg="mod">
          <ac:chgData name="Jasmin Silver" userId="f1ad1a87-e10a-4dd0-87b2-6c2654730cf8" providerId="ADAL" clId="{99D75C1A-5C8F-7248-9B7A-F09ACC2FA4F3}" dt="2023-11-20T08:57:21.175" v="11" actId="20577"/>
          <ac:spMkLst>
            <pc:docMk/>
            <pc:sldMk cId="2533562209" sldId="363"/>
            <ac:spMk id="72" creationId="{80DD82C3-D3C7-45A3-B5A4-90223E7359A7}"/>
          </ac:spMkLst>
        </pc:spChg>
      </pc:sldChg>
      <pc:sldChg chg="modAnim">
        <pc:chgData name="Jasmin Silver" userId="f1ad1a87-e10a-4dd0-87b2-6c2654730cf8" providerId="ADAL" clId="{99D75C1A-5C8F-7248-9B7A-F09ACC2FA4F3}" dt="2023-11-20T08:50:16.715" v="0"/>
        <pc:sldMkLst>
          <pc:docMk/>
          <pc:sldMk cId="0" sldId="926"/>
        </pc:sldMkLst>
      </pc:sldChg>
      <pc:sldChg chg="modSp mod">
        <pc:chgData name="Jasmin Silver" userId="f1ad1a87-e10a-4dd0-87b2-6c2654730cf8" providerId="ADAL" clId="{99D75C1A-5C8F-7248-9B7A-F09ACC2FA4F3}" dt="2023-11-20T08:53:53.618" v="8" actId="14100"/>
        <pc:sldMkLst>
          <pc:docMk/>
          <pc:sldMk cId="2241357460" sldId="993"/>
        </pc:sldMkLst>
        <pc:spChg chg="mod">
          <ac:chgData name="Jasmin Silver" userId="f1ad1a87-e10a-4dd0-87b2-6c2654730cf8" providerId="ADAL" clId="{99D75C1A-5C8F-7248-9B7A-F09ACC2FA4F3}" dt="2023-11-20T08:53:53.618" v="8" actId="14100"/>
          <ac:spMkLst>
            <pc:docMk/>
            <pc:sldMk cId="2241357460" sldId="993"/>
            <ac:spMk id="10" creationId="{94B4CB56-EF9F-4AEF-B7BF-2923058BCD20}"/>
          </ac:spMkLst>
        </pc:spChg>
        <pc:spChg chg="mod">
          <ac:chgData name="Jasmin Silver" userId="f1ad1a87-e10a-4dd0-87b2-6c2654730cf8" providerId="ADAL" clId="{99D75C1A-5C8F-7248-9B7A-F09ACC2FA4F3}" dt="2023-11-20T08:53:47.156" v="6" actId="14100"/>
          <ac:spMkLst>
            <pc:docMk/>
            <pc:sldMk cId="2241357460" sldId="993"/>
            <ac:spMk id="13" creationId="{39D3A182-FBA6-4321-AA9A-48BA16223793}"/>
          </ac:spMkLst>
        </pc:spChg>
      </pc:sldChg>
      <pc:sldChg chg="modSp mod">
        <pc:chgData name="Jasmin Silver" userId="f1ad1a87-e10a-4dd0-87b2-6c2654730cf8" providerId="ADAL" clId="{99D75C1A-5C8F-7248-9B7A-F09ACC2FA4F3}" dt="2023-11-20T09:06:17.367" v="36" actId="14100"/>
        <pc:sldMkLst>
          <pc:docMk/>
          <pc:sldMk cId="2337636790" sldId="995"/>
        </pc:sldMkLst>
        <pc:spChg chg="mod">
          <ac:chgData name="Jasmin Silver" userId="f1ad1a87-e10a-4dd0-87b2-6c2654730cf8" providerId="ADAL" clId="{99D75C1A-5C8F-7248-9B7A-F09ACC2FA4F3}" dt="2023-11-20T09:06:17.367" v="36" actId="14100"/>
          <ac:spMkLst>
            <pc:docMk/>
            <pc:sldMk cId="2337636790" sldId="995"/>
            <ac:spMk id="40" creationId="{C30C04DC-304D-4D94-BB69-3BC39E32B535}"/>
          </ac:spMkLst>
        </pc:spChg>
      </pc:sldChg>
      <pc:sldChg chg="modNotesTx">
        <pc:chgData name="Jasmin Silver" userId="f1ad1a87-e10a-4dd0-87b2-6c2654730cf8" providerId="ADAL" clId="{99D75C1A-5C8F-7248-9B7A-F09ACC2FA4F3}" dt="2023-11-20T08:58:31.602" v="12" actId="20577"/>
        <pc:sldMkLst>
          <pc:docMk/>
          <pc:sldMk cId="496439171" sldId="999"/>
        </pc:sldMkLst>
      </pc:sldChg>
      <pc:sldChg chg="modNotesTx">
        <pc:chgData name="Jasmin Silver" userId="f1ad1a87-e10a-4dd0-87b2-6c2654730cf8" providerId="ADAL" clId="{99D75C1A-5C8F-7248-9B7A-F09ACC2FA4F3}" dt="2023-11-20T09:08:09.737" v="50" actId="20577"/>
        <pc:sldMkLst>
          <pc:docMk/>
          <pc:sldMk cId="3730186778" sldId="1000"/>
        </pc:sldMkLst>
      </pc:sldChg>
      <pc:sldChg chg="modSp mod modNotesTx">
        <pc:chgData name="Jasmin Silver" userId="f1ad1a87-e10a-4dd0-87b2-6c2654730cf8" providerId="ADAL" clId="{99D75C1A-5C8F-7248-9B7A-F09ACC2FA4F3}" dt="2023-11-20T09:09:12.702" v="51" actId="20577"/>
        <pc:sldMkLst>
          <pc:docMk/>
          <pc:sldMk cId="664638888" sldId="1001"/>
        </pc:sldMkLst>
        <pc:graphicFrameChg chg="modGraphic">
          <ac:chgData name="Jasmin Silver" userId="f1ad1a87-e10a-4dd0-87b2-6c2654730cf8" providerId="ADAL" clId="{99D75C1A-5C8F-7248-9B7A-F09ACC2FA4F3}" dt="2023-11-20T09:09:12.702" v="51" actId="20577"/>
          <ac:graphicFrameMkLst>
            <pc:docMk/>
            <pc:sldMk cId="664638888" sldId="1001"/>
            <ac:graphicFrameMk id="48" creationId="{E6F5C010-FCBF-483C-895E-1E56C0C2FA24}"/>
          </ac:graphicFrameMkLst>
        </pc:graphicFrame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125C53-773C-49EE-98CA-2C16F81F252F}" type="datetimeFigureOut">
              <a:rPr lang="en-GB" smtClean="0"/>
              <a:t>20/02/2024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2D0CC9-DEA3-4A63-A921-D94C06607CC8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27040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5" name="Google Shape;95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16000" indent="-216000">
              <a:lnSpc>
                <a:spcPct val="100000"/>
              </a:lnSpc>
            </a:pPr>
            <a:r>
              <a:rPr lang="en-GB" sz="18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Artwork by Steve Clarke. Pronoun pictures from NCELP (www.ncelp.org). All additional pictures selected from </a:t>
            </a:r>
            <a:r>
              <a:rPr lang="en-GB" sz="18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Pixabay</a:t>
            </a:r>
            <a:r>
              <a:rPr lang="en-GB" sz="18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and are available under a Creative Commons license, no</a:t>
            </a:r>
          </a:p>
          <a:p>
            <a:pPr marL="216000" indent="-216000">
              <a:lnSpc>
                <a:spcPct val="100000"/>
              </a:lnSpc>
            </a:pPr>
            <a:r>
              <a:rPr lang="en-GB" sz="18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attribution required.</a:t>
            </a:r>
            <a:endParaRPr lang="en-GB" sz="18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8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8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Phonics:  </a:t>
            </a:r>
            <a:r>
              <a:rPr lang="en-US" sz="18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</a:t>
            </a:r>
            <a:r>
              <a:rPr lang="en-US" sz="1800" b="1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th</a:t>
            </a:r>
            <a:r>
              <a:rPr lang="en-US" sz="18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] Theater </a:t>
            </a:r>
            <a:r>
              <a:rPr lang="en-US" sz="18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[1086] </a:t>
            </a:r>
            <a:r>
              <a:rPr lang="en-US" sz="1800" b="1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Bibliothek</a:t>
            </a:r>
            <a:r>
              <a:rPr lang="en-US" sz="18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</a:t>
            </a:r>
            <a:r>
              <a:rPr lang="en-US" sz="18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[2366] </a:t>
            </a:r>
            <a:r>
              <a:rPr lang="en-US" sz="1800" b="1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Mathematik</a:t>
            </a:r>
            <a:r>
              <a:rPr lang="en-US" sz="18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</a:t>
            </a:r>
            <a:r>
              <a:rPr lang="en-US" sz="18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[1636] </a:t>
            </a:r>
            <a:endParaRPr lang="en-GB" sz="1800" b="0" strike="noStrike" spc="-1" dirty="0">
              <a:solidFill>
                <a:srgbClr val="002060"/>
              </a:solidFill>
              <a:latin typeface="Century Gothic"/>
              <a:ea typeface="Century Gothic"/>
            </a:endParaRPr>
          </a:p>
          <a:p>
            <a:pPr marL="216000" indent="-216000">
              <a:lnSpc>
                <a:spcPct val="100000"/>
              </a:lnSpc>
            </a:pPr>
            <a:endParaRPr lang="en-GB" sz="1800" b="1" i="0" strike="noStrike" spc="-1" dirty="0">
              <a:solidFill>
                <a:srgbClr val="002060"/>
              </a:solidFill>
              <a:latin typeface="Century Gothic"/>
              <a:ea typeface="Century Gothic"/>
            </a:endParaRPr>
          </a:p>
          <a:p>
            <a:pPr marL="216000" indent="-216000">
              <a:lnSpc>
                <a:spcPct val="100000"/>
              </a:lnSpc>
            </a:pPr>
            <a:r>
              <a:rPr lang="it-IT" sz="18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Vocabulary</a:t>
            </a:r>
            <a:r>
              <a:rPr lang="it-IT" sz="18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: </a:t>
            </a:r>
            <a:r>
              <a:rPr lang="it-IT" sz="18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hoffen</a:t>
            </a:r>
            <a:r>
              <a:rPr lang="it-IT" sz="18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[689] </a:t>
            </a:r>
            <a:r>
              <a:rPr lang="de-DE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versuchen </a:t>
            </a:r>
            <a:r>
              <a:rPr lang="de-DE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[247] </a:t>
            </a:r>
            <a:r>
              <a:rPr lang="de-DE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wichtig </a:t>
            </a:r>
            <a:r>
              <a:rPr lang="de-DE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[144] </a:t>
            </a:r>
          </a:p>
          <a:p>
            <a:pPr marL="216000" indent="-216000">
              <a:lnSpc>
                <a:spcPct val="100000"/>
              </a:lnSpc>
            </a:pPr>
            <a:r>
              <a:rPr lang="de-DE" sz="1800" b="1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Revisit 1: </a:t>
            </a:r>
            <a:r>
              <a:rPr lang="de-DE" sz="1800" b="0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fahren [215] </a:t>
            </a:r>
            <a:r>
              <a:rPr lang="de-DE" sz="1800" b="1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Ausflug</a:t>
            </a:r>
            <a:r>
              <a:rPr lang="de-DE" sz="1800" b="0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 [4014]  Norden, Nord- [1516] Osten, Ost- [1208] Süden, Süd- [1771] Strand [1966] Wald [1028] Westen, West- [1010] </a:t>
            </a:r>
            <a:r>
              <a:rPr lang="de-DE" sz="1800" b="1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diesmal</a:t>
            </a:r>
            <a:r>
              <a:rPr lang="de-DE" sz="1800" b="0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 [1384] dort [139] </a:t>
            </a:r>
            <a:r>
              <a:rPr lang="de-DE" sz="1800" b="1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nach [</a:t>
            </a:r>
            <a:r>
              <a:rPr lang="de-DE" sz="1800" b="0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34] </a:t>
            </a:r>
            <a:r>
              <a:rPr lang="de-DE" sz="1800" b="1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zu</a:t>
            </a:r>
            <a:r>
              <a:rPr lang="de-DE" sz="1800" b="0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 [21] nach Hause [n/a]</a:t>
            </a:r>
          </a:p>
          <a:p>
            <a:pPr marL="216000" indent="-216000">
              <a:lnSpc>
                <a:spcPct val="100000"/>
              </a:lnSpc>
            </a:pPr>
            <a:r>
              <a:rPr lang="de-DE" sz="1800" b="1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Revisit 2</a:t>
            </a:r>
            <a:r>
              <a:rPr lang="de-DE" sz="1800" b="0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: revisit Term 2 vocabulary</a:t>
            </a:r>
            <a:br>
              <a:rPr lang="de-DE" sz="1800" b="0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</a:br>
            <a:endParaRPr lang="de-DE" sz="1800" b="0" i="0" strike="noStrike" spc="-1" dirty="0">
              <a:solidFill>
                <a:srgbClr val="002060"/>
              </a:solidFill>
              <a:effectLst/>
              <a:latin typeface="Century Gothic"/>
              <a:ea typeface="+mn-ea"/>
              <a:cs typeface="+mn-cs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6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Jones, R.L &amp; </a:t>
            </a:r>
            <a:r>
              <a:rPr lang="en-GB" sz="1600" dirty="0" err="1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Tschirner</a:t>
            </a:r>
            <a:r>
              <a:rPr lang="en-GB" sz="16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, E. (2019). A frequency dictionary of German: Core vocabulary for learners. London: Routledge.</a:t>
            </a:r>
            <a:endParaRPr lang="en-GB" sz="1600" baseline="0" dirty="0">
              <a:solidFill>
                <a:sysClr val="windowText" lastClr="000000"/>
              </a:solidFill>
            </a:endParaRPr>
          </a:p>
          <a:p>
            <a:pPr marL="216000" indent="-216000">
              <a:lnSpc>
                <a:spcPct val="100000"/>
              </a:lnSpc>
            </a:pPr>
            <a:endParaRPr lang="en-GB" sz="16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6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The frequency rankings for words that occur in this PowerPoint which have been</a:t>
            </a:r>
            <a:r>
              <a:rPr lang="en-GB" sz="1600" b="0" i="1" strike="noStrike" spc="-1" dirty="0">
                <a:solidFill>
                  <a:srgbClr val="000000"/>
                </a:solidFill>
                <a:latin typeface="Calibri"/>
                <a:ea typeface="Calibri"/>
              </a:rPr>
              <a:t> previously</a:t>
            </a:r>
            <a:r>
              <a:rPr lang="en-GB" sz="16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 introduced in these resources are given in the SOW and in the resources that first</a:t>
            </a:r>
          </a:p>
          <a:p>
            <a:pPr marL="216000" indent="-216000">
              <a:lnSpc>
                <a:spcPct val="100000"/>
              </a:lnSpc>
            </a:pPr>
            <a:r>
              <a:rPr lang="en-GB" sz="16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introduced and formally re-visited those words. </a:t>
            </a:r>
            <a:endParaRPr lang="en-GB" sz="16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8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For any </a:t>
            </a:r>
            <a:r>
              <a:rPr lang="en-GB" sz="1800" b="0" i="1" strike="noStrike" spc="-1" dirty="0">
                <a:solidFill>
                  <a:srgbClr val="000000"/>
                </a:solidFill>
                <a:latin typeface="Calibri"/>
                <a:ea typeface="Calibri"/>
              </a:rPr>
              <a:t>other </a:t>
            </a:r>
            <a:r>
              <a:rPr lang="en-GB" sz="18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words that occur incidentally in this PowerPoint, frequency rankings will be provided in the notes field wherever possible.</a:t>
            </a:r>
            <a:endParaRPr lang="en-GB" sz="18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8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800" b="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</a:rPr>
              <a:t>Remember that at the start of the course (first three lessons of Rot/Gelb) pupils learnt language (for</a:t>
            </a:r>
            <a:r>
              <a:rPr lang="en-GB" sz="1800" b="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GB" sz="1800" b="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</a:rPr>
              <a:t>greetings and register taking) that can still be part of the lesson routines in upper KS2 (</a:t>
            </a:r>
            <a:r>
              <a:rPr lang="en-GB" sz="1800" b="0" dirty="0" err="1">
                <a:solidFill>
                  <a:srgbClr val="000000"/>
                </a:solidFill>
                <a:effectLst/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</a:rPr>
              <a:t>Blau</a:t>
            </a:r>
            <a:r>
              <a:rPr lang="en-GB" sz="1800" b="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</a:rPr>
              <a:t>/</a:t>
            </a:r>
            <a:r>
              <a:rPr lang="en-GB" sz="1800" b="0" dirty="0" err="1">
                <a:solidFill>
                  <a:srgbClr val="000000"/>
                </a:solidFill>
                <a:effectLst/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</a:rPr>
              <a:t>Grün</a:t>
            </a:r>
            <a:r>
              <a:rPr lang="en-GB" sz="1800" b="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</a:rPr>
              <a:t>).  They</a:t>
            </a:r>
            <a:r>
              <a:rPr lang="en-GB" sz="1800" b="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GB" sz="1800" b="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</a:rPr>
              <a:t>are not re-taught, as we anticipate that teachers have built these in from early in lower KS2.</a:t>
            </a:r>
            <a:r>
              <a:rPr lang="en-GB" sz="1800" b="0" dirty="0">
                <a:effectLst/>
              </a:rPr>
              <a:t> 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800" b="0" strike="noStrike" spc="-1" dirty="0">
              <a:latin typeface="Arial"/>
            </a:endParaRPr>
          </a:p>
        </p:txBody>
      </p:sp>
      <p:sp>
        <p:nvSpPr>
          <p:cNvPr id="96" name="Google Shape;96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1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baseline="0" dirty="0"/>
              <a:t>3/6</a:t>
            </a: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10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7267451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baseline="0" dirty="0"/>
              <a:t>4/6</a:t>
            </a: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11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874828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baseline="0" dirty="0"/>
              <a:t>5/6</a:t>
            </a: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12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7718057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baseline="0" dirty="0"/>
              <a:t>6/6</a:t>
            </a: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13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4865360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21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22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A66831-990D-4F2F-9C07-338AF4E9D4C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300235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HANDOUT</a:t>
            </a: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2D0CC9-DEA3-4A63-A921-D94C06607CC8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5564675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HANDOUT</a:t>
            </a: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2D0CC9-DEA3-4A63-A921-D94C06607CC8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205897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1 minute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present the SSC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[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th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].</a:t>
            </a:r>
          </a:p>
          <a:p>
            <a:pPr marL="216000" indent="-21600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0" dirty="0"/>
              <a:t>1. Present the letter and say the </a:t>
            </a:r>
            <a:r>
              <a:rPr lang="en-GB" sz="1200" b="1" dirty="0"/>
              <a:t>[</a:t>
            </a:r>
            <a:r>
              <a:rPr lang="en-GB" sz="1200" b="1" dirty="0" err="1"/>
              <a:t>th</a:t>
            </a:r>
            <a:r>
              <a:rPr lang="en-GB" sz="1200" b="1" dirty="0"/>
              <a:t>] </a:t>
            </a:r>
            <a:r>
              <a:rPr lang="en-GB" sz="1200" b="0" dirty="0"/>
              <a:t>sound first, on its own. Pupils repeat it with you.</a:t>
            </a:r>
            <a:br>
              <a:rPr lang="en-GB" sz="1200" b="0" dirty="0"/>
            </a:br>
            <a:r>
              <a:rPr lang="en-GB" sz="1200" b="0" dirty="0"/>
              <a:t>2. Bring up the word </a:t>
            </a:r>
            <a:r>
              <a:rPr lang="en-GB" sz="1200" b="0" baseline="0" dirty="0"/>
              <a:t>”</a:t>
            </a:r>
            <a:r>
              <a:rPr lang="en-GB" sz="1200" b="1" baseline="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Theater</a:t>
            </a:r>
            <a:r>
              <a:rPr lang="en-GB" sz="1200" b="0" dirty="0">
                <a:solidFill>
                  <a:schemeClr val="tx1"/>
                </a:solidFill>
                <a:latin typeface="+mn-lt"/>
              </a:rPr>
              <a:t>”</a:t>
            </a:r>
            <a:r>
              <a:rPr lang="en-GB" sz="1200" b="0" dirty="0"/>
              <a:t> on its own, say</a:t>
            </a:r>
            <a:r>
              <a:rPr lang="en-GB" sz="1200" b="0" baseline="0" dirty="0"/>
              <a:t> it, pupils repeat it, so that they have the opportunity to focus all of their attention on the connection between the written word and its sound.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0" baseline="0" dirty="0"/>
              <a:t>3. Click to bring up the picture and introduce the gesture, if using. Pupils repeat the word again.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aseline="0" dirty="0"/>
              <a:t>4. Roll back the animations and work through 1-3 again, but this time, dropping your voice completely to listen carefully to the Pupils saying the </a:t>
            </a:r>
            <a:r>
              <a:rPr lang="en-GB" sz="1200" b="1" dirty="0"/>
              <a:t>[</a:t>
            </a:r>
            <a:r>
              <a:rPr lang="en-GB" sz="1200" b="1" dirty="0" err="1"/>
              <a:t>th</a:t>
            </a:r>
            <a:r>
              <a:rPr lang="en-GB" sz="1200" b="1" dirty="0"/>
              <a:t>] </a:t>
            </a:r>
            <a:r>
              <a:rPr lang="en-GB" sz="1200" baseline="0" dirty="0"/>
              <a:t>sound, pronouncing </a:t>
            </a:r>
            <a:r>
              <a:rPr lang="en-GB" sz="1200" b="0" baseline="0" dirty="0"/>
              <a:t>”</a:t>
            </a:r>
            <a:r>
              <a:rPr lang="en-GB" sz="1200" b="1" baseline="0" dirty="0" err="1"/>
              <a:t>Theater</a:t>
            </a:r>
            <a:r>
              <a:rPr lang="en-GB" sz="1200" b="0" dirty="0">
                <a:solidFill>
                  <a:schemeClr val="tx1"/>
                </a:solidFill>
                <a:latin typeface="+mn-lt"/>
              </a:rPr>
              <a:t>”</a:t>
            </a:r>
            <a:r>
              <a:rPr lang="en-GB" sz="1200" b="0" baseline="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GB" sz="1200" baseline="0" dirty="0"/>
              <a:t>and, if using, doing the gesture.</a:t>
            </a:r>
            <a:endParaRPr lang="en-GB" sz="1200" dirty="0"/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GB" sz="1200" b="1" strike="noStrike" spc="-1" dirty="0">
                <a:latin typeface="Arial"/>
              </a:rPr>
              <a:t>Note</a:t>
            </a:r>
            <a:r>
              <a:rPr lang="en-GB" sz="1200" b="0" strike="noStrike" spc="-1" dirty="0">
                <a:latin typeface="Arial"/>
              </a:rPr>
              <a:t>: </a:t>
            </a:r>
            <a:r>
              <a:rPr lang="en-GB" sz="1200" dirty="0"/>
              <a:t>A</a:t>
            </a:r>
            <a:r>
              <a:rPr lang="en-GB" sz="1200" baseline="0" dirty="0"/>
              <a:t> possible gesture for this would be to mime the opening of a theatre’s curtains, by drawing your hands away from each other quickly, in front of your body.  This is very much like the gesture for ‘play’ in charades.</a:t>
            </a:r>
            <a:br>
              <a:rPr lang="en-GB" sz="1200" baseline="0" dirty="0"/>
            </a:br>
            <a:endParaRPr lang="fr-FR" sz="1200" b="0" strike="noStrike" spc="-1" baseline="0" dirty="0"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Frequency: </a:t>
            </a:r>
            <a:br>
              <a:rPr kumimoji="0" lang="en-GB" sz="12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</a:br>
            <a:r>
              <a:rPr kumimoji="0" lang="en-GB" sz="12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Theater</a:t>
            </a:r>
            <a:r>
              <a:rPr kumimoji="0" lang="en-GB" sz="12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 </a:t>
            </a:r>
            <a:r>
              <a:rPr kumimoji="0" lang="en-GB" sz="12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[1086]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Jones, R.L &amp; </a:t>
            </a:r>
            <a:r>
              <a:rPr kumimoji="0" lang="en-GB" sz="11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Tschirner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E. (2019). A frequency dictionary of German: Core vocabulary for learners. London: Routledge.</a:t>
            </a:r>
          </a:p>
          <a:p>
            <a:pPr marL="285750" indent="-285750">
              <a:lnSpc>
                <a:spcPct val="100000"/>
              </a:lnSpc>
              <a:buAutoNum type="romanLcParenR"/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289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0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5 minutes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applying knowledge of [</a:t>
            </a:r>
            <a:r>
              <a:rPr lang="en-GB" b="0" dirty="0" err="1"/>
              <a:t>th</a:t>
            </a:r>
            <a:r>
              <a:rPr lang="en-GB" b="0" dirty="0"/>
              <a:t>] and to cognates and contrasting it with [t].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Note: </a:t>
            </a:r>
            <a:r>
              <a:rPr lang="en-GB" dirty="0"/>
              <a:t>This</a:t>
            </a:r>
            <a:r>
              <a:rPr lang="en-GB" baseline="0" dirty="0"/>
              <a:t> exercise only contains cognates, emphasising a cross-linguistic difference between English and German</a:t>
            </a: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br>
              <a:rPr lang="en-GB" b="1" dirty="0"/>
            </a:br>
            <a:r>
              <a:rPr lang="en-GB" b="0" dirty="0"/>
              <a:t>1. </a:t>
            </a:r>
            <a:r>
              <a:rPr lang="en-GB" baseline="0" dirty="0"/>
              <a:t>Remind pupils that although ‘</a:t>
            </a:r>
            <a:r>
              <a:rPr lang="en-GB" baseline="0" dirty="0" err="1"/>
              <a:t>th</a:t>
            </a:r>
            <a:r>
              <a:rPr lang="en-GB" baseline="0" dirty="0"/>
              <a:t>’ and ‘t’ are pronounced differently in English, they sound the same in German – even when the word is borrowed from English (or another language). Pupils will therefore have to draw on English to match what they hear with a known word, relying on knowledge of English spelling to work out the answer.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aseline="0" dirty="0"/>
              <a:t>2. Click on the audio buttons to hear a native speaker say each word. Drawing on their knowledge of English, pupils write down the word either with [</a:t>
            </a:r>
            <a:r>
              <a:rPr lang="en-GB" baseline="0" dirty="0" err="1"/>
              <a:t>th</a:t>
            </a:r>
            <a:r>
              <a:rPr lang="en-GB" baseline="0" dirty="0"/>
              <a:t>] or [t]. The pictures are there to help them arrive at the English word more easily. </a:t>
            </a:r>
            <a:r>
              <a:rPr lang="en-GB" b="1" baseline="0" dirty="0"/>
              <a:t>Hint</a:t>
            </a:r>
            <a:r>
              <a:rPr lang="en-GB" b="0" baseline="0" dirty="0"/>
              <a:t> for pupils: if they don’t recognise the word they hear, try replacing the </a:t>
            </a:r>
            <a:r>
              <a:rPr lang="en-GB" b="0" i="0" baseline="0" dirty="0"/>
              <a:t>‘t’ sound with an English ‘</a:t>
            </a:r>
            <a:r>
              <a:rPr lang="en-GB" b="0" i="0" baseline="0" dirty="0" err="1"/>
              <a:t>th</a:t>
            </a:r>
            <a:r>
              <a:rPr lang="en-GB" b="0" i="0" baseline="0" dirty="0"/>
              <a:t>’.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i="0" baseline="0" dirty="0"/>
              <a:t>3. Click to reveal the answers.</a:t>
            </a:r>
            <a:r>
              <a:rPr lang="en-GB" baseline="0" dirty="0"/>
              <a:t> Before revealing the answers, play the audio again and ask pupils which English word it sounds like.</a:t>
            </a:r>
          </a:p>
          <a:p>
            <a:endParaRPr lang="en-GB" baseline="0" dirty="0"/>
          </a:p>
          <a:p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1. Hotel</a:t>
            </a:r>
            <a:b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2. 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Mathe</a:t>
            </a:r>
            <a:b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3. 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Telefon</a:t>
            </a:r>
            <a:b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4. Meter</a:t>
            </a:r>
            <a:b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5. 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katholisch</a:t>
            </a:r>
            <a:b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6. Interview</a:t>
            </a:r>
            <a:b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7. 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Therapie</a:t>
            </a:r>
            <a:b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8. Panther</a:t>
            </a:r>
            <a:endParaRPr lang="en-GB" b="0" baseline="0" dirty="0"/>
          </a:p>
          <a:p>
            <a:pPr marL="0" indent="0">
              <a:buNone/>
            </a:pPr>
            <a:endParaRPr lang="en-GB" b="0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Word</a:t>
            </a:r>
            <a:r>
              <a:rPr lang="en-GB" baseline="0" dirty="0"/>
              <a:t> frequency rankings:</a:t>
            </a:r>
            <a:r>
              <a:rPr lang="en-GB" sz="1200" baseline="0" dirty="0"/>
              <a:t> </a:t>
            </a:r>
            <a:r>
              <a:rPr lang="en-GB" sz="1200" b="1" baseline="0" dirty="0" err="1"/>
              <a:t>Telefon</a:t>
            </a:r>
            <a:r>
              <a:rPr lang="en-GB" sz="1200" b="1" baseline="0" dirty="0"/>
              <a:t> </a:t>
            </a:r>
            <a:r>
              <a:rPr lang="en-GB" sz="1200" b="0" baseline="0" dirty="0"/>
              <a:t>[1595]; </a:t>
            </a:r>
            <a:r>
              <a:rPr lang="en-GB" sz="1200" b="1" baseline="0" dirty="0" err="1"/>
              <a:t>Therapie</a:t>
            </a:r>
            <a:r>
              <a:rPr lang="en-GB" sz="1200" b="1" baseline="0" dirty="0"/>
              <a:t> </a:t>
            </a:r>
            <a:r>
              <a:rPr lang="en-GB" sz="1200" b="0" baseline="0" dirty="0"/>
              <a:t>[2484]; </a:t>
            </a:r>
            <a:r>
              <a:rPr lang="en-GB" sz="1200" b="1" baseline="0" dirty="0" err="1"/>
              <a:t>katholisch</a:t>
            </a:r>
            <a:r>
              <a:rPr lang="en-GB" sz="1200" b="0" baseline="0" dirty="0"/>
              <a:t> [2932]; </a:t>
            </a:r>
            <a:r>
              <a:rPr lang="en-GB" sz="1200" b="1" baseline="0" dirty="0"/>
              <a:t>Meter </a:t>
            </a:r>
            <a:r>
              <a:rPr lang="en-GB" sz="1200" baseline="0" dirty="0"/>
              <a:t>[479];</a:t>
            </a:r>
            <a:r>
              <a:rPr lang="en-GB" baseline="0" dirty="0"/>
              <a:t> </a:t>
            </a: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Interview 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[931]; </a:t>
            </a:r>
            <a:r>
              <a:rPr kumimoji="0" lang="en-GB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Mathe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[1636]; </a:t>
            </a: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Hotel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[772]; </a:t>
            </a:r>
            <a:r>
              <a:rPr lang="en-GB" sz="1200" b="1" baseline="0" dirty="0"/>
              <a:t>Panther </a:t>
            </a:r>
            <a:r>
              <a:rPr lang="en-GB" sz="1200" b="0" baseline="0" dirty="0"/>
              <a:t>[&gt;5000]</a:t>
            </a:r>
            <a:endParaRPr lang="en-GB" b="0" baseline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sz="1200" b="1" dirty="0"/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01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C2DAAC-B4A0-4BDE-8066-F18D17B26261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5 minutes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aural comprehension</a:t>
            </a:r>
            <a:r>
              <a:rPr lang="en-GB" b="0" baseline="0" dirty="0"/>
              <a:t> of sentences containing ’</a:t>
            </a:r>
            <a:r>
              <a:rPr lang="en-GB" b="0" baseline="0" dirty="0" err="1"/>
              <a:t>mein</a:t>
            </a:r>
            <a:r>
              <a:rPr lang="en-GB" b="0" baseline="0" dirty="0"/>
              <a:t>’ and ‘</a:t>
            </a:r>
            <a:r>
              <a:rPr lang="en-GB" b="0" baseline="0" dirty="0" err="1"/>
              <a:t>dein</a:t>
            </a:r>
            <a:r>
              <a:rPr lang="en-GB" b="0" baseline="0" dirty="0"/>
              <a:t>’ and this week’s vocabulary.</a:t>
            </a:r>
            <a:endParaRPr lang="en-GB" b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baseline="0" dirty="0"/>
              <a:t>Click on the first audio button to hear a sentence. Pupils listen carefully and decide whether option A, B or C contains the correct answer. NB: they may need to listen to each sentence more than once.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baseline="0" dirty="0"/>
              <a:t>Repeat for questions 2-6.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baseline="0" dirty="0"/>
              <a:t>Click to reveal the answers.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endParaRPr lang="en-GB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b="1" dirty="0"/>
              <a:t>Transcript:</a:t>
            </a:r>
            <a:br>
              <a:rPr lang="en-GB" b="1" dirty="0"/>
            </a:br>
            <a:r>
              <a:rPr lang="en-GB" b="0" dirty="0"/>
              <a:t>1. </a:t>
            </a:r>
            <a:r>
              <a:rPr lang="en-GB" sz="1200" dirty="0" err="1"/>
              <a:t>Wir</a:t>
            </a:r>
            <a:r>
              <a:rPr lang="en-GB" sz="1200" dirty="0"/>
              <a:t> </a:t>
            </a:r>
            <a:r>
              <a:rPr lang="en-GB" sz="1200" dirty="0" err="1"/>
              <a:t>versuchen</a:t>
            </a:r>
            <a:r>
              <a:rPr lang="en-GB" sz="1200" dirty="0"/>
              <a:t>, </a:t>
            </a:r>
            <a:r>
              <a:rPr lang="en-GB" sz="1200" dirty="0" err="1"/>
              <a:t>einen</a:t>
            </a:r>
            <a:r>
              <a:rPr lang="en-GB" sz="1200" dirty="0"/>
              <a:t> </a:t>
            </a:r>
            <a:r>
              <a:rPr lang="en-GB" sz="1200" dirty="0" err="1"/>
              <a:t>Ausflug</a:t>
            </a:r>
            <a:r>
              <a:rPr lang="en-GB" sz="1200" dirty="0"/>
              <a:t> </a:t>
            </a:r>
            <a:r>
              <a:rPr lang="en-GB" sz="1200" dirty="0" err="1"/>
              <a:t>zum</a:t>
            </a:r>
            <a:r>
              <a:rPr lang="en-GB" sz="1200" dirty="0"/>
              <a:t> Strand </a:t>
            </a:r>
            <a:r>
              <a:rPr lang="en-GB" sz="1200" dirty="0" err="1"/>
              <a:t>zu</a:t>
            </a:r>
            <a:r>
              <a:rPr lang="en-GB" sz="1200" dirty="0"/>
              <a:t> </a:t>
            </a:r>
            <a:r>
              <a:rPr lang="en-GB" sz="1200" dirty="0" err="1"/>
              <a:t>planen</a:t>
            </a:r>
            <a:r>
              <a:rPr lang="en-GB" sz="1200" dirty="0"/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sz="1200" dirty="0"/>
              <a:t>2. </a:t>
            </a:r>
            <a:r>
              <a:rPr lang="en-GB" sz="1200" dirty="0" err="1"/>
              <a:t>Wir</a:t>
            </a:r>
            <a:r>
              <a:rPr lang="en-GB" sz="1200" dirty="0"/>
              <a:t> </a:t>
            </a:r>
            <a:r>
              <a:rPr lang="en-GB" sz="1200" dirty="0" err="1"/>
              <a:t>wollen</a:t>
            </a:r>
            <a:r>
              <a:rPr lang="en-GB" sz="1200" dirty="0"/>
              <a:t> in den </a:t>
            </a:r>
            <a:r>
              <a:rPr lang="en-GB" sz="1200" dirty="0" err="1"/>
              <a:t>Westen</a:t>
            </a:r>
            <a:r>
              <a:rPr lang="en-GB" sz="1200" dirty="0"/>
              <a:t> </a:t>
            </a:r>
            <a:r>
              <a:rPr lang="en-GB" sz="1200" dirty="0" err="1"/>
              <a:t>fahren</a:t>
            </a:r>
            <a:r>
              <a:rPr lang="en-GB" sz="1200" dirty="0"/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sz="1200" dirty="0"/>
              <a:t>3. </a:t>
            </a:r>
            <a:r>
              <a:rPr lang="en-GB" sz="1200" dirty="0" err="1"/>
              <a:t>Wir</a:t>
            </a:r>
            <a:r>
              <a:rPr lang="en-GB" sz="1200" dirty="0"/>
              <a:t> </a:t>
            </a:r>
            <a:r>
              <a:rPr lang="en-GB" sz="1200" dirty="0" err="1"/>
              <a:t>hoffen</a:t>
            </a:r>
            <a:r>
              <a:rPr lang="en-GB" sz="1200" dirty="0"/>
              <a:t>, </a:t>
            </a:r>
            <a:r>
              <a:rPr lang="en-GB" sz="1200" dirty="0" err="1"/>
              <a:t>einen</a:t>
            </a:r>
            <a:r>
              <a:rPr lang="en-GB" sz="1200" dirty="0"/>
              <a:t> </a:t>
            </a:r>
            <a:r>
              <a:rPr lang="en-GB" sz="1200" dirty="0" err="1"/>
              <a:t>Ausflug</a:t>
            </a:r>
            <a:r>
              <a:rPr lang="en-GB" sz="1200" dirty="0"/>
              <a:t> in die </a:t>
            </a:r>
            <a:r>
              <a:rPr lang="en-GB" sz="1200" dirty="0" err="1"/>
              <a:t>Bibliothek</a:t>
            </a:r>
            <a:r>
              <a:rPr lang="en-GB" sz="1200" dirty="0"/>
              <a:t> von Köln </a:t>
            </a:r>
            <a:r>
              <a:rPr lang="en-GB" sz="1200" dirty="0" err="1"/>
              <a:t>zu</a:t>
            </a:r>
            <a:r>
              <a:rPr lang="en-GB" sz="1200" dirty="0"/>
              <a:t> </a:t>
            </a:r>
            <a:r>
              <a:rPr lang="en-GB" sz="1200" dirty="0" err="1"/>
              <a:t>machen</a:t>
            </a:r>
            <a:r>
              <a:rPr lang="en-GB" sz="1200" dirty="0"/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sz="1200" dirty="0"/>
              <a:t>4. Es </a:t>
            </a:r>
            <a:r>
              <a:rPr lang="en-GB" sz="1200" dirty="0" err="1"/>
              <a:t>ist</a:t>
            </a:r>
            <a:r>
              <a:rPr lang="en-GB" sz="1200" dirty="0"/>
              <a:t> </a:t>
            </a:r>
            <a:r>
              <a:rPr lang="en-GB" sz="1200" dirty="0" err="1"/>
              <a:t>schön</a:t>
            </a:r>
            <a:r>
              <a:rPr lang="en-GB" sz="1200" dirty="0"/>
              <a:t>, </a:t>
            </a:r>
            <a:r>
              <a:rPr lang="en-GB" sz="1200" dirty="0" err="1"/>
              <a:t>keine</a:t>
            </a:r>
            <a:r>
              <a:rPr lang="en-GB" sz="1200" dirty="0"/>
              <a:t> Uniform </a:t>
            </a:r>
            <a:r>
              <a:rPr lang="en-GB" sz="1200" dirty="0" err="1"/>
              <a:t>zu</a:t>
            </a:r>
            <a:r>
              <a:rPr lang="en-GB" sz="1200" dirty="0"/>
              <a:t> </a:t>
            </a:r>
            <a:r>
              <a:rPr lang="en-GB" sz="1200" dirty="0" err="1"/>
              <a:t>tragen</a:t>
            </a:r>
            <a:r>
              <a:rPr lang="en-GB" sz="1200" dirty="0"/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sz="1200" dirty="0"/>
              <a:t>5. Es </a:t>
            </a:r>
            <a:r>
              <a:rPr lang="en-GB" sz="1200" dirty="0" err="1"/>
              <a:t>ist</a:t>
            </a:r>
            <a:r>
              <a:rPr lang="en-GB" sz="1200" dirty="0"/>
              <a:t> </a:t>
            </a:r>
            <a:r>
              <a:rPr lang="en-GB" sz="1200" dirty="0" err="1"/>
              <a:t>nicht</a:t>
            </a:r>
            <a:r>
              <a:rPr lang="en-GB" sz="1200" dirty="0"/>
              <a:t> gut, </a:t>
            </a:r>
            <a:r>
              <a:rPr lang="en-GB" sz="1200" dirty="0" err="1"/>
              <a:t>im</a:t>
            </a:r>
            <a:r>
              <a:rPr lang="en-GB" sz="1200" dirty="0"/>
              <a:t> </a:t>
            </a:r>
            <a:r>
              <a:rPr lang="en-GB" sz="1200" dirty="0" err="1"/>
              <a:t>Theater</a:t>
            </a:r>
            <a:r>
              <a:rPr lang="en-GB" sz="1200" dirty="0"/>
              <a:t> </a:t>
            </a:r>
            <a:r>
              <a:rPr lang="en-GB" sz="1200" dirty="0" err="1"/>
              <a:t>zu</a:t>
            </a:r>
            <a:r>
              <a:rPr lang="en-GB" sz="1200" dirty="0"/>
              <a:t> </a:t>
            </a:r>
            <a:r>
              <a:rPr lang="en-GB" sz="1200" dirty="0" err="1"/>
              <a:t>schlafen</a:t>
            </a:r>
            <a:r>
              <a:rPr lang="en-GB" sz="1200" dirty="0"/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sz="1200" dirty="0"/>
              <a:t>6. </a:t>
            </a:r>
            <a:r>
              <a:rPr lang="en-GB" sz="1200" dirty="0" err="1"/>
              <a:t>Wir</a:t>
            </a:r>
            <a:r>
              <a:rPr lang="en-GB" sz="1200" dirty="0"/>
              <a:t> </a:t>
            </a:r>
            <a:r>
              <a:rPr lang="en-GB" sz="1200" dirty="0" err="1"/>
              <a:t>können</a:t>
            </a:r>
            <a:r>
              <a:rPr lang="en-GB" sz="1200" dirty="0"/>
              <a:t> </a:t>
            </a:r>
            <a:r>
              <a:rPr lang="en-GB" sz="1200" dirty="0" err="1"/>
              <a:t>jetzt</a:t>
            </a:r>
            <a:r>
              <a:rPr lang="en-GB" sz="1200" dirty="0"/>
              <a:t> </a:t>
            </a:r>
            <a:r>
              <a:rPr lang="en-GB" sz="1200" dirty="0" err="1"/>
              <a:t>unser</a:t>
            </a:r>
            <a:r>
              <a:rPr lang="en-GB" sz="1200" dirty="0"/>
              <a:t> Auto </a:t>
            </a:r>
            <a:r>
              <a:rPr lang="en-GB" sz="1200" dirty="0" err="1"/>
              <a:t>verkaufen</a:t>
            </a:r>
            <a:r>
              <a:rPr lang="en-GB" sz="1200" dirty="0"/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endParaRPr lang="en-GB" sz="12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endParaRPr lang="en-GB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4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730308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noProof="0" dirty="0"/>
              <a:t>Timing: 5</a:t>
            </a:r>
            <a:r>
              <a:rPr lang="en-GB" b="1" dirty="0"/>
              <a:t> minutes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1" noProof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Aim: </a:t>
            </a:r>
            <a:r>
              <a:rPr lang="en-GB" b="0" noProof="0" dirty="0"/>
              <a:t>this slide practises read aloud, meaning and spoken production of 13 revisited words from Term 2, plus 4 words from revisit 1 and the 3 new words from this week.</a:t>
            </a:r>
            <a:endParaRPr lang="en-GB" b="0" i="0" noProof="0" dirty="0"/>
          </a:p>
          <a:p>
            <a:endParaRPr lang="en-GB" b="0" noProof="0" dirty="0"/>
          </a:p>
          <a:p>
            <a:r>
              <a:rPr lang="en-GB" b="1" noProof="0" dirty="0"/>
              <a:t>Procedure:  </a:t>
            </a:r>
          </a:p>
          <a:p>
            <a:r>
              <a:rPr lang="en-GB" b="0" noProof="0" dirty="0"/>
              <a:t>The activity is designed like a scratch card. On clicks, the English translation appears following the horizontal (left to right) order of the display.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b="0" noProof="0" dirty="0"/>
              <a:t>Click to select a word (the word will change colour).  Pupils read the word aloud.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b="0" noProof="0" dirty="0"/>
              <a:t>Ask </a:t>
            </a:r>
            <a:r>
              <a:rPr kumimoji="0" lang="en-GB" sz="1200" b="1" i="0" u="none" strike="noStrike" kern="1200" cap="none" spc="-1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ea typeface="Century Gothic"/>
              </a:rPr>
              <a:t>‘Wie </a:t>
            </a:r>
            <a:r>
              <a:rPr kumimoji="0" lang="en-GB" sz="1200" b="1" i="0" u="none" strike="noStrike" kern="1200" cap="none" spc="-1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ea typeface="Century Gothic"/>
              </a:rPr>
              <a:t>sagt</a:t>
            </a:r>
            <a:r>
              <a:rPr kumimoji="0" lang="en-GB" sz="1200" b="1" i="0" u="none" strike="noStrike" kern="1200" cap="none" spc="-1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ea typeface="Century Gothic"/>
              </a:rPr>
              <a:t> man das auf </a:t>
            </a:r>
            <a:r>
              <a:rPr kumimoji="0" lang="en-GB" sz="1200" b="1" i="0" u="none" strike="noStrike" kern="1200" cap="none" spc="-1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ea typeface="Century Gothic"/>
              </a:rPr>
              <a:t>Englisch</a:t>
            </a:r>
            <a:r>
              <a:rPr kumimoji="0" lang="en-GB" sz="1200" b="1" i="0" u="none" strike="noStrike" kern="1200" cap="none" spc="-1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ea typeface="Century Gothic"/>
              </a:rPr>
              <a:t>?’</a:t>
            </a:r>
            <a:r>
              <a:rPr kumimoji="0" lang="en-GB" sz="1200" b="1" i="0" u="none" strike="noStrike" kern="1200" cap="none" spc="-1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ea typeface="Century Gothic"/>
              </a:rPr>
              <a:t> </a:t>
            </a:r>
            <a:r>
              <a:rPr kumimoji="0" lang="en-GB" sz="1200" b="0" i="0" u="none" strike="noStrike" kern="1200" cap="none" spc="-1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ea typeface="Century Gothic"/>
              </a:rPr>
              <a:t>and c</a:t>
            </a:r>
            <a:r>
              <a:rPr lang="en-GB" b="0" noProof="0" dirty="0"/>
              <a:t>lick again to trigger a </a:t>
            </a:r>
            <a:r>
              <a:rPr lang="en-GB" b="1" noProof="0" dirty="0"/>
              <a:t>6-second</a:t>
            </a:r>
            <a:r>
              <a:rPr lang="en-GB" b="0" noProof="0" dirty="0"/>
              <a:t> ‘scratch’ animation, which slowly reveals the English equivalent. Pupils turn to their partner and say the word meaning before it is revealed.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b="0" noProof="0" dirty="0"/>
              <a:t>Ask </a:t>
            </a:r>
            <a:r>
              <a:rPr kumimoji="0" lang="en-GB" sz="1200" b="1" i="0" u="none" strike="noStrike" kern="1200" cap="none" spc="-1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ea typeface="Century Gothic"/>
              </a:rPr>
              <a:t>‘Wie </a:t>
            </a:r>
            <a:r>
              <a:rPr kumimoji="0" lang="en-GB" sz="1200" b="1" i="0" u="none" strike="noStrike" kern="1200" cap="none" spc="-1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ea typeface="Century Gothic"/>
              </a:rPr>
              <a:t>sagt</a:t>
            </a:r>
            <a:r>
              <a:rPr kumimoji="0" lang="en-GB" sz="1200" b="1" i="0" u="none" strike="noStrike" kern="1200" cap="none" spc="-1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ea typeface="Century Gothic"/>
              </a:rPr>
              <a:t> man das auf Deutsch?’ </a:t>
            </a:r>
            <a:r>
              <a:rPr kumimoji="0" lang="en-GB" sz="1200" b="0" i="0" u="none" strike="noStrike" kern="1200" cap="none" spc="-1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ea typeface="Century Gothic"/>
              </a:rPr>
              <a:t>to elicit the German meaning again.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GB" sz="1200" b="0" i="0" u="none" strike="noStrike" kern="1200" cap="none" spc="-1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ea typeface="Century Gothic"/>
              </a:rPr>
              <a:t>When all English meanings are displayed, if time allows, ask </a:t>
            </a:r>
            <a:r>
              <a:rPr kumimoji="0" lang="en-GB" sz="1200" b="1" i="0" u="none" strike="noStrike" kern="1200" cap="none" spc="-1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ea typeface="Century Gothic"/>
              </a:rPr>
              <a:t>Wie </a:t>
            </a:r>
            <a:r>
              <a:rPr kumimoji="0" lang="en-GB" sz="1200" b="1" i="0" u="none" strike="noStrike" kern="1200" cap="none" spc="-1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ea typeface="Century Gothic"/>
              </a:rPr>
              <a:t>sagt</a:t>
            </a:r>
            <a:r>
              <a:rPr kumimoji="0" lang="en-GB" sz="1200" b="1" i="0" u="none" strike="noStrike" kern="1200" cap="none" spc="-1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ea typeface="Century Gothic"/>
              </a:rPr>
              <a:t> man </a:t>
            </a:r>
            <a:r>
              <a:rPr kumimoji="0" lang="en-GB" sz="1200" b="0" i="0" u="none" strike="noStrike" kern="1200" cap="none" spc="-1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ea typeface="Century Gothic"/>
              </a:rPr>
              <a:t>[important] </a:t>
            </a:r>
            <a:r>
              <a:rPr kumimoji="0" lang="en-GB" sz="1200" b="1" i="0" u="none" strike="noStrike" kern="1200" cap="none" spc="-1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ea typeface="Century Gothic"/>
              </a:rPr>
              <a:t>auf Deutsch</a:t>
            </a:r>
            <a:r>
              <a:rPr kumimoji="0" lang="en-GB" sz="1200" b="1" i="0" u="none" strike="noStrike" kern="1200" cap="none" spc="-1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ea typeface="Century Gothic"/>
              </a:rPr>
              <a:t>? </a:t>
            </a:r>
            <a:r>
              <a:rPr kumimoji="0" lang="en-GB" sz="1200" b="0" i="0" u="none" strike="noStrike" kern="1200" cap="none" spc="-1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ea typeface="Century Gothic"/>
              </a:rPr>
              <a:t>etc. to elicit oral recall of a few of the German meanings again, but in a jumbled order this time, to increase the challenge incrementally.</a:t>
            </a:r>
            <a:endParaRPr lang="en-GB" b="0" noProof="0" dirty="0"/>
          </a:p>
          <a:p>
            <a:pPr marL="0" indent="0">
              <a:buNone/>
            </a:pPr>
            <a:endParaRPr lang="en-GB" sz="1200" b="0" strike="noStrike" spc="-1" noProof="0" dirty="0">
              <a:latin typeface="Arial"/>
            </a:endParaRPr>
          </a:p>
          <a:p>
            <a:pPr marL="0" indent="0">
              <a:buNone/>
            </a:pPr>
            <a:r>
              <a:rPr lang="en-GB" sz="1200" b="1" strike="noStrike" spc="-1" dirty="0">
                <a:latin typeface="Arial"/>
              </a:rPr>
              <a:t>Frequency of unknown words and cognates:</a:t>
            </a:r>
            <a:br>
              <a:rPr lang="en-GB" sz="1200" b="0" strike="noStrike" spc="-1" dirty="0">
                <a:latin typeface="Arial"/>
              </a:rPr>
            </a:br>
            <a:r>
              <a:rPr lang="en-GB" sz="1200" b="0" i="0" strike="noStrike" spc="-1" noProof="0" dirty="0">
                <a:latin typeface="Arial"/>
              </a:rPr>
              <a:t>Wand</a:t>
            </a:r>
            <a:r>
              <a:rPr lang="en-GB" b="0" i="1" noProof="0" dirty="0"/>
              <a:t> </a:t>
            </a:r>
            <a:r>
              <a:rPr lang="en-GB" b="0" i="0" noProof="0" dirty="0"/>
              <a:t>[828]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5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270895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5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written production of vocabulary from this and revisited weeks.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br>
              <a:rPr lang="en-GB" b="1" dirty="0"/>
            </a:br>
            <a:r>
              <a:rPr lang="en-GB" b="0" dirty="0"/>
              <a:t>1. Give pupils a blank grid.  They fill in the </a:t>
            </a:r>
            <a:r>
              <a:rPr lang="en-GB" b="1" dirty="0"/>
              <a:t>English </a:t>
            </a:r>
            <a:r>
              <a:rPr lang="en-GB" b="0" dirty="0"/>
              <a:t>meanings of any of the words they know, trying to reach 15 points in total.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sz="1200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200" b="1" dirty="0"/>
              <a:t>Note:</a:t>
            </a:r>
            <a:br>
              <a:rPr lang="en-GB" dirty="0"/>
            </a:br>
            <a:r>
              <a:rPr lang="en-GB" dirty="0"/>
              <a:t>The most recently learnt and practised words are </a:t>
            </a:r>
            <a:r>
              <a:rPr lang="en-GB" dirty="0">
                <a:solidFill>
                  <a:srgbClr val="FF0066"/>
                </a:solidFill>
              </a:rPr>
              <a:t>pink</a:t>
            </a:r>
            <a:r>
              <a:rPr lang="en-GB" dirty="0"/>
              <a:t>, words from the previous week are green and those from week 1 are blue, thus more points are awarded for them, to recognise that memories fade and more effort (heavy lifting!) is needed to retrieve them.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2D0CC9-DEA3-4A63-A921-D94C06607CC8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8226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5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written production of vocabulary from this and revisited weeks.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br>
              <a:rPr lang="en-GB" b="1" dirty="0"/>
            </a:br>
            <a:r>
              <a:rPr lang="en-GB" b="0" dirty="0"/>
              <a:t>1. Give pupils a blank grid.  They fill in the </a:t>
            </a:r>
            <a:r>
              <a:rPr lang="en-GB" b="1" dirty="0"/>
              <a:t>German </a:t>
            </a:r>
            <a:r>
              <a:rPr lang="en-GB" b="0" dirty="0"/>
              <a:t>meanings of any of the words they know, trying to reach 15 points in total.</a:t>
            </a:r>
            <a:br>
              <a:rPr lang="en-GB" b="0" dirty="0"/>
            </a:br>
            <a:endParaRPr lang="en-GB" sz="1200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200" b="1" dirty="0"/>
              <a:t>Note:</a:t>
            </a:r>
            <a:br>
              <a:rPr lang="en-GB" dirty="0"/>
            </a:br>
            <a:r>
              <a:rPr lang="en-GB" dirty="0"/>
              <a:t>The most recently learnt and practised words are </a:t>
            </a:r>
            <a:r>
              <a:rPr lang="en-GB" dirty="0">
                <a:solidFill>
                  <a:srgbClr val="FF0066"/>
                </a:solidFill>
              </a:rPr>
              <a:t>pink</a:t>
            </a:r>
            <a:r>
              <a:rPr lang="en-GB" dirty="0"/>
              <a:t>, words from the previous week are green and those from week 1 are blue, thus more points are awarded for them, to recognise that memories fade and more effort (heavy lifting!) is needed to retrieve them.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2D0CC9-DEA3-4A63-A921-D94C06607CC8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80743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baseline="0" dirty="0"/>
              <a:t>Time: </a:t>
            </a:r>
            <a:r>
              <a:rPr lang="en-GB" b="0" baseline="0" dirty="0"/>
              <a:t>5 minutes </a:t>
            </a:r>
            <a:r>
              <a:rPr lang="en-GB" b="1" baseline="0" dirty="0"/>
              <a:t>(6 slides)</a:t>
            </a:r>
            <a:br>
              <a:rPr lang="en-GB" b="1" baseline="0" dirty="0"/>
            </a:br>
            <a:endParaRPr lang="en-GB" b="1" baseline="0" dirty="0"/>
          </a:p>
          <a:p>
            <a:r>
              <a:rPr lang="en-GB" b="1" baseline="0" dirty="0"/>
              <a:t>Aim: </a:t>
            </a:r>
            <a:r>
              <a:rPr lang="en-GB" b="0" baseline="0" dirty="0"/>
              <a:t>to practise guided spoken sentence building. Targeted features: 2-verb structures, with and without ‘</a:t>
            </a:r>
            <a:r>
              <a:rPr lang="en-GB" b="0" baseline="0" dirty="0" err="1"/>
              <a:t>zu</a:t>
            </a:r>
            <a:r>
              <a:rPr lang="en-GB" b="0" baseline="0" dirty="0"/>
              <a:t>’.</a:t>
            </a:r>
          </a:p>
          <a:p>
            <a:br>
              <a:rPr lang="en-GB" b="0" baseline="0" dirty="0"/>
            </a:br>
            <a:r>
              <a:rPr lang="en-GB" b="1" baseline="0" dirty="0"/>
              <a:t>Procedure</a:t>
            </a:r>
            <a:r>
              <a:rPr lang="en-GB" b="0" baseline="0" dirty="0"/>
              <a:t>:</a:t>
            </a:r>
          </a:p>
          <a:p>
            <a:r>
              <a:rPr lang="en-GB" dirty="0"/>
              <a:t>1. Click for English sentence and German prompt words.</a:t>
            </a:r>
            <a:br>
              <a:rPr lang="en-GB" dirty="0"/>
            </a:br>
            <a:r>
              <a:rPr lang="en-GB" dirty="0"/>
              <a:t>2. Click Start to start the timer.</a:t>
            </a:r>
          </a:p>
          <a:p>
            <a:r>
              <a:rPr lang="en-GB" dirty="0"/>
              <a:t>3. Pupils select from the words given to create and say the sentence out loud before the time elapses.</a:t>
            </a:r>
            <a:br>
              <a:rPr lang="en-GB" dirty="0"/>
            </a:br>
            <a:r>
              <a:rPr lang="en-GB" dirty="0"/>
              <a:t>4. Click for the German sentence to appear.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8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8507252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baseline="0" dirty="0"/>
              <a:t>2/6</a:t>
            </a: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9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421909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3"/>
          <p:cNvSpPr txBox="1"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3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23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3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3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088587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2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3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3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056825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3"/>
          <p:cNvSpPr txBox="1">
            <a:spLocks noGrp="1"/>
          </p:cNvSpPr>
          <p:nvPr>
            <p:ph type="title"/>
          </p:nvPr>
        </p:nvSpPr>
        <p:spPr>
          <a:xfrm rot="5400000">
            <a:off x="7133432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3"/>
          <p:cNvSpPr txBox="1">
            <a:spLocks noGrp="1"/>
          </p:cNvSpPr>
          <p:nvPr>
            <p:ph type="body" idx="1"/>
          </p:nvPr>
        </p:nvSpPr>
        <p:spPr>
          <a:xfrm rot="5400000">
            <a:off x="1799432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33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3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3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880905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768734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689832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0828477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3923459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6204020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7499931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3667503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441345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4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24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4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4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4567063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8045368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3505054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3439937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02311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5"/>
          <p:cNvSpPr txBox="1"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5"/>
          <p:cNvSpPr txBox="1"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25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5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25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978878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6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2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26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6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6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808974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7"/>
          <p:cNvSpPr txBox="1"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7"/>
          <p:cNvSpPr txBox="1"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27"/>
          <p:cNvSpPr txBox="1">
            <a:spLocks noGrp="1"/>
          </p:cNvSpPr>
          <p:nvPr>
            <p:ph type="body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27"/>
          <p:cNvSpPr txBox="1">
            <a:spLocks noGrp="1"/>
          </p:cNvSpPr>
          <p:nvPr>
            <p:ph type="body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27"/>
          <p:cNvSpPr txBox="1">
            <a:spLocks noGrp="1"/>
          </p:cNvSpPr>
          <p:nvPr>
            <p:ph type="body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27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7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073314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8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8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8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330876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9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9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2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87540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0"/>
          <p:cNvSpPr txBox="1">
            <a:spLocks noGrp="1"/>
          </p:cNvSpPr>
          <p:nvPr>
            <p:ph type="body" idx="1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3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30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0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835977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1"/>
          <p:cNvSpPr>
            <a:spLocks noGrp="1"/>
          </p:cNvSpPr>
          <p:nvPr>
            <p:ph type="pic" idx="2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Google Shape;68;p3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31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1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31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393672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2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2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2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2364057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en-GB" sz="4400" b="0" strike="noStrike" spc="-1" dirty="0">
                <a:latin typeface="Arial"/>
              </a:rPr>
              <a:t>Click to edit the title text format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3200" b="0" strike="noStrike" spc="-1"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800" b="0" strike="noStrike" spc="-1"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400" b="0" strike="noStrike" spc="-1"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000" b="0" strike="noStrike" spc="-1"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Seventh Outline Level</a:t>
            </a:r>
          </a:p>
        </p:txBody>
      </p:sp>
    </p:spTree>
    <p:extLst>
      <p:ext uri="{BB962C8B-B14F-4D97-AF65-F5344CB8AC3E}">
        <p14:creationId xmlns:p14="http://schemas.microsoft.com/office/powerpoint/2010/main" val="1263409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002060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002060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002060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002060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7" Type="http://schemas.openxmlformats.org/officeDocument/2006/relationships/image" Target="../media/image5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audio" Target="../media/audio86.wav"/><Relationship Id="rId7" Type="http://schemas.openxmlformats.org/officeDocument/2006/relationships/image" Target="../media/image9.sv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png"/><Relationship Id="rId5" Type="http://schemas.openxmlformats.org/officeDocument/2006/relationships/audio" Target="../media/audio84.wav"/><Relationship Id="rId4" Type="http://schemas.openxmlformats.org/officeDocument/2006/relationships/image" Target="../media/image20.png"/><Relationship Id="rId9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audio" Target="../media/audio87.wav"/><Relationship Id="rId7" Type="http://schemas.openxmlformats.org/officeDocument/2006/relationships/image" Target="../media/image9.sv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png"/><Relationship Id="rId5" Type="http://schemas.openxmlformats.org/officeDocument/2006/relationships/audio" Target="../media/audio84.wav"/><Relationship Id="rId4" Type="http://schemas.openxmlformats.org/officeDocument/2006/relationships/image" Target="../media/image20.png"/><Relationship Id="rId9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audio" Target="../media/audio88.wav"/><Relationship Id="rId7" Type="http://schemas.openxmlformats.org/officeDocument/2006/relationships/image" Target="../media/image9.sv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png"/><Relationship Id="rId5" Type="http://schemas.openxmlformats.org/officeDocument/2006/relationships/audio" Target="../media/audio84.wav"/><Relationship Id="rId4" Type="http://schemas.openxmlformats.org/officeDocument/2006/relationships/image" Target="../media/image20.png"/><Relationship Id="rId9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audio" Target="../media/audio89.wav"/><Relationship Id="rId7" Type="http://schemas.openxmlformats.org/officeDocument/2006/relationships/image" Target="../media/image9.sv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png"/><Relationship Id="rId5" Type="http://schemas.openxmlformats.org/officeDocument/2006/relationships/audio" Target="../media/audio84.wav"/><Relationship Id="rId4" Type="http://schemas.openxmlformats.org/officeDocument/2006/relationships/image" Target="../media/image20.png"/><Relationship Id="rId9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90.wav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7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7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13" Type="http://schemas.openxmlformats.org/officeDocument/2006/relationships/audio" Target="../media/audio9.wav"/><Relationship Id="rId18" Type="http://schemas.openxmlformats.org/officeDocument/2006/relationships/image" Target="../media/image14.png"/><Relationship Id="rId3" Type="http://schemas.openxmlformats.org/officeDocument/2006/relationships/image" Target="../media/image8.png"/><Relationship Id="rId21" Type="http://schemas.openxmlformats.org/officeDocument/2006/relationships/image" Target="../media/image17.png"/><Relationship Id="rId7" Type="http://schemas.openxmlformats.org/officeDocument/2006/relationships/audio" Target="../media/audio3.wav"/><Relationship Id="rId12" Type="http://schemas.openxmlformats.org/officeDocument/2006/relationships/audio" Target="../media/audio8.wav"/><Relationship Id="rId17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2.png"/><Relationship Id="rId20" Type="http://schemas.openxmlformats.org/officeDocument/2006/relationships/image" Target="../media/image16.png"/><Relationship Id="rId1" Type="http://schemas.openxmlformats.org/officeDocument/2006/relationships/slideLayout" Target="../slideLayouts/slideLayout16.xml"/><Relationship Id="rId6" Type="http://schemas.openxmlformats.org/officeDocument/2006/relationships/audio" Target="../media/audio2.wav"/><Relationship Id="rId11" Type="http://schemas.openxmlformats.org/officeDocument/2006/relationships/audio" Target="../media/audio7.wav"/><Relationship Id="rId5" Type="http://schemas.openxmlformats.org/officeDocument/2006/relationships/image" Target="../media/image10.png"/><Relationship Id="rId15" Type="http://schemas.openxmlformats.org/officeDocument/2006/relationships/image" Target="../media/image11.png"/><Relationship Id="rId10" Type="http://schemas.openxmlformats.org/officeDocument/2006/relationships/audio" Target="../media/audio6.wav"/><Relationship Id="rId19" Type="http://schemas.openxmlformats.org/officeDocument/2006/relationships/image" Target="../media/image15.png"/><Relationship Id="rId4" Type="http://schemas.openxmlformats.org/officeDocument/2006/relationships/image" Target="../media/image9.svg"/><Relationship Id="rId9" Type="http://schemas.openxmlformats.org/officeDocument/2006/relationships/audio" Target="../media/audio5.wav"/><Relationship Id="rId14" Type="http://schemas.openxmlformats.org/officeDocument/2006/relationships/audio" Target="../media/audio10.wav"/><Relationship Id="rId22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13.wav"/><Relationship Id="rId3" Type="http://schemas.openxmlformats.org/officeDocument/2006/relationships/image" Target="../media/image8.png"/><Relationship Id="rId7" Type="http://schemas.openxmlformats.org/officeDocument/2006/relationships/audio" Target="../media/audio12.wav"/><Relationship Id="rId12" Type="http://schemas.openxmlformats.org/officeDocument/2006/relationships/audio" Target="../media/audio17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11.wav"/><Relationship Id="rId11" Type="http://schemas.openxmlformats.org/officeDocument/2006/relationships/audio" Target="../media/audio16.wav"/><Relationship Id="rId5" Type="http://schemas.openxmlformats.org/officeDocument/2006/relationships/image" Target="../media/image10.png"/><Relationship Id="rId10" Type="http://schemas.openxmlformats.org/officeDocument/2006/relationships/audio" Target="../media/audio15.wav"/><Relationship Id="rId4" Type="http://schemas.openxmlformats.org/officeDocument/2006/relationships/image" Target="../media/image9.svg"/><Relationship Id="rId9" Type="http://schemas.openxmlformats.org/officeDocument/2006/relationships/audio" Target="../media/audio14.wav"/></Relationships>
</file>

<file path=ppt/slides/_rels/slide5.xml.rels><?xml version="1.0" encoding="UTF-8" standalone="yes"?>
<Relationships xmlns="http://schemas.openxmlformats.org/package/2006/relationships"><Relationship Id="rId13" Type="http://schemas.openxmlformats.org/officeDocument/2006/relationships/audio" Target="../media/audio28.wav"/><Relationship Id="rId18" Type="http://schemas.openxmlformats.org/officeDocument/2006/relationships/audio" Target="../media/audio33.wav"/><Relationship Id="rId26" Type="http://schemas.openxmlformats.org/officeDocument/2006/relationships/audio" Target="../media/audio39.wav"/><Relationship Id="rId39" Type="http://schemas.openxmlformats.org/officeDocument/2006/relationships/audio" Target="../media/audio52.wav"/><Relationship Id="rId21" Type="http://schemas.openxmlformats.org/officeDocument/2006/relationships/audio" Target="../media/audio36.wav"/><Relationship Id="rId34" Type="http://schemas.openxmlformats.org/officeDocument/2006/relationships/audio" Target="../media/audio47.wav"/><Relationship Id="rId42" Type="http://schemas.openxmlformats.org/officeDocument/2006/relationships/audio" Target="../media/audio55.wav"/><Relationship Id="rId47" Type="http://schemas.openxmlformats.org/officeDocument/2006/relationships/audio" Target="../media/audio58.wav"/><Relationship Id="rId7" Type="http://schemas.openxmlformats.org/officeDocument/2006/relationships/audio" Target="../media/audio22.wav"/><Relationship Id="rId2" Type="http://schemas.openxmlformats.org/officeDocument/2006/relationships/notesSlide" Target="../notesSlides/notesSlide5.xml"/><Relationship Id="rId16" Type="http://schemas.openxmlformats.org/officeDocument/2006/relationships/audio" Target="../media/audio31.wav"/><Relationship Id="rId29" Type="http://schemas.openxmlformats.org/officeDocument/2006/relationships/audio" Target="../media/audio42.wav"/><Relationship Id="rId11" Type="http://schemas.openxmlformats.org/officeDocument/2006/relationships/audio" Target="../media/audio26.wav"/><Relationship Id="rId24" Type="http://schemas.openxmlformats.org/officeDocument/2006/relationships/image" Target="../media/image20.png"/><Relationship Id="rId32" Type="http://schemas.openxmlformats.org/officeDocument/2006/relationships/audio" Target="../media/audio45.wav"/><Relationship Id="rId37" Type="http://schemas.openxmlformats.org/officeDocument/2006/relationships/audio" Target="../media/audio50.wav"/><Relationship Id="rId40" Type="http://schemas.openxmlformats.org/officeDocument/2006/relationships/audio" Target="../media/audio53.wav"/><Relationship Id="rId45" Type="http://schemas.openxmlformats.org/officeDocument/2006/relationships/image" Target="../media/image8.png"/><Relationship Id="rId5" Type="http://schemas.openxmlformats.org/officeDocument/2006/relationships/audio" Target="../media/audio20.wav"/><Relationship Id="rId15" Type="http://schemas.openxmlformats.org/officeDocument/2006/relationships/audio" Target="../media/audio30.wav"/><Relationship Id="rId23" Type="http://schemas.openxmlformats.org/officeDocument/2006/relationships/image" Target="../media/image19.png"/><Relationship Id="rId28" Type="http://schemas.openxmlformats.org/officeDocument/2006/relationships/audio" Target="../media/audio41.wav"/><Relationship Id="rId36" Type="http://schemas.openxmlformats.org/officeDocument/2006/relationships/audio" Target="../media/audio49.wav"/><Relationship Id="rId49" Type="http://schemas.openxmlformats.org/officeDocument/2006/relationships/image" Target="../media/image21.png"/><Relationship Id="rId10" Type="http://schemas.openxmlformats.org/officeDocument/2006/relationships/audio" Target="../media/audio25.wav"/><Relationship Id="rId19" Type="http://schemas.openxmlformats.org/officeDocument/2006/relationships/audio" Target="../media/audio34.wav"/><Relationship Id="rId31" Type="http://schemas.openxmlformats.org/officeDocument/2006/relationships/audio" Target="../media/audio44.wav"/><Relationship Id="rId44" Type="http://schemas.openxmlformats.org/officeDocument/2006/relationships/audio" Target="../media/audio57.wav"/><Relationship Id="rId4" Type="http://schemas.openxmlformats.org/officeDocument/2006/relationships/audio" Target="../media/audio19.wav"/><Relationship Id="rId9" Type="http://schemas.openxmlformats.org/officeDocument/2006/relationships/audio" Target="../media/audio24.wav"/><Relationship Id="rId14" Type="http://schemas.openxmlformats.org/officeDocument/2006/relationships/audio" Target="../media/audio29.wav"/><Relationship Id="rId22" Type="http://schemas.openxmlformats.org/officeDocument/2006/relationships/audio" Target="../media/audio37.wav"/><Relationship Id="rId27" Type="http://schemas.openxmlformats.org/officeDocument/2006/relationships/audio" Target="../media/audio40.wav"/><Relationship Id="rId30" Type="http://schemas.openxmlformats.org/officeDocument/2006/relationships/audio" Target="../media/audio43.wav"/><Relationship Id="rId35" Type="http://schemas.openxmlformats.org/officeDocument/2006/relationships/audio" Target="../media/audio48.wav"/><Relationship Id="rId43" Type="http://schemas.openxmlformats.org/officeDocument/2006/relationships/audio" Target="../media/audio56.wav"/><Relationship Id="rId48" Type="http://schemas.openxmlformats.org/officeDocument/2006/relationships/audio" Target="../media/audio59.wav"/><Relationship Id="rId8" Type="http://schemas.openxmlformats.org/officeDocument/2006/relationships/audio" Target="../media/audio23.wav"/><Relationship Id="rId3" Type="http://schemas.openxmlformats.org/officeDocument/2006/relationships/audio" Target="../media/audio18.wav"/><Relationship Id="rId12" Type="http://schemas.openxmlformats.org/officeDocument/2006/relationships/audio" Target="../media/audio27.wav"/><Relationship Id="rId17" Type="http://schemas.openxmlformats.org/officeDocument/2006/relationships/audio" Target="../media/audio32.wav"/><Relationship Id="rId25" Type="http://schemas.openxmlformats.org/officeDocument/2006/relationships/audio" Target="../media/audio38.wav"/><Relationship Id="rId33" Type="http://schemas.openxmlformats.org/officeDocument/2006/relationships/audio" Target="../media/audio46.wav"/><Relationship Id="rId38" Type="http://schemas.openxmlformats.org/officeDocument/2006/relationships/audio" Target="../media/audio51.wav"/><Relationship Id="rId46" Type="http://schemas.openxmlformats.org/officeDocument/2006/relationships/image" Target="../media/image9.svg"/><Relationship Id="rId20" Type="http://schemas.openxmlformats.org/officeDocument/2006/relationships/audio" Target="../media/audio35.wav"/><Relationship Id="rId41" Type="http://schemas.openxmlformats.org/officeDocument/2006/relationships/audio" Target="../media/audio54.wav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21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60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audio63.wav"/><Relationship Id="rId13" Type="http://schemas.openxmlformats.org/officeDocument/2006/relationships/audio" Target="../media/audio68.wav"/><Relationship Id="rId18" Type="http://schemas.openxmlformats.org/officeDocument/2006/relationships/audio" Target="../media/audio73.wav"/><Relationship Id="rId26" Type="http://schemas.openxmlformats.org/officeDocument/2006/relationships/audio" Target="../media/audio81.wav"/><Relationship Id="rId3" Type="http://schemas.openxmlformats.org/officeDocument/2006/relationships/audio" Target="../media/audio61.wav"/><Relationship Id="rId21" Type="http://schemas.openxmlformats.org/officeDocument/2006/relationships/audio" Target="../media/audio76.wav"/><Relationship Id="rId7" Type="http://schemas.openxmlformats.org/officeDocument/2006/relationships/audio" Target="../media/audio62.wav"/><Relationship Id="rId12" Type="http://schemas.openxmlformats.org/officeDocument/2006/relationships/audio" Target="../media/audio67.wav"/><Relationship Id="rId17" Type="http://schemas.openxmlformats.org/officeDocument/2006/relationships/audio" Target="../media/audio72.wav"/><Relationship Id="rId25" Type="http://schemas.openxmlformats.org/officeDocument/2006/relationships/audio" Target="../media/audio80.wav"/><Relationship Id="rId2" Type="http://schemas.openxmlformats.org/officeDocument/2006/relationships/notesSlide" Target="../notesSlides/notesSlide7.xml"/><Relationship Id="rId16" Type="http://schemas.openxmlformats.org/officeDocument/2006/relationships/audio" Target="../media/audio71.wav"/><Relationship Id="rId20" Type="http://schemas.openxmlformats.org/officeDocument/2006/relationships/audio" Target="../media/audio75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4.png"/><Relationship Id="rId11" Type="http://schemas.openxmlformats.org/officeDocument/2006/relationships/audio" Target="../media/audio66.wav"/><Relationship Id="rId24" Type="http://schemas.openxmlformats.org/officeDocument/2006/relationships/audio" Target="../media/audio79.wav"/><Relationship Id="rId5" Type="http://schemas.openxmlformats.org/officeDocument/2006/relationships/image" Target="../media/image23.png"/><Relationship Id="rId15" Type="http://schemas.openxmlformats.org/officeDocument/2006/relationships/audio" Target="../media/audio70.wav"/><Relationship Id="rId23" Type="http://schemas.openxmlformats.org/officeDocument/2006/relationships/audio" Target="../media/audio78.wav"/><Relationship Id="rId10" Type="http://schemas.openxmlformats.org/officeDocument/2006/relationships/audio" Target="../media/audio65.wav"/><Relationship Id="rId19" Type="http://schemas.openxmlformats.org/officeDocument/2006/relationships/audio" Target="../media/audio74.wav"/><Relationship Id="rId4" Type="http://schemas.openxmlformats.org/officeDocument/2006/relationships/image" Target="../media/image22.png"/><Relationship Id="rId9" Type="http://schemas.openxmlformats.org/officeDocument/2006/relationships/audio" Target="../media/audio64.wav"/><Relationship Id="rId14" Type="http://schemas.openxmlformats.org/officeDocument/2006/relationships/audio" Target="../media/audio69.wav"/><Relationship Id="rId22" Type="http://schemas.openxmlformats.org/officeDocument/2006/relationships/audio" Target="../media/audio77.wav"/><Relationship Id="rId27" Type="http://schemas.openxmlformats.org/officeDocument/2006/relationships/audio" Target="../media/audio82.wav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audio" Target="../media/audio83.wav"/><Relationship Id="rId7" Type="http://schemas.openxmlformats.org/officeDocument/2006/relationships/image" Target="../media/image9.sv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png"/><Relationship Id="rId5" Type="http://schemas.openxmlformats.org/officeDocument/2006/relationships/audio" Target="../media/audio84.wav"/><Relationship Id="rId4" Type="http://schemas.openxmlformats.org/officeDocument/2006/relationships/image" Target="../media/image20.png"/><Relationship Id="rId9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audio" Target="../media/audio85.wav"/><Relationship Id="rId7" Type="http://schemas.openxmlformats.org/officeDocument/2006/relationships/image" Target="../media/image9.sv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png"/><Relationship Id="rId5" Type="http://schemas.openxmlformats.org/officeDocument/2006/relationships/audio" Target="../media/audio84.wav"/><Relationship Id="rId4" Type="http://schemas.openxmlformats.org/officeDocument/2006/relationships/image" Target="../media/image20.png"/><Relationship Id="rId9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98;p2" descr="background rectangle">
            <a:extLst>
              <a:ext uri="{FF2B5EF4-FFF2-40B4-BE49-F238E27FC236}">
                <a16:creationId xmlns:a16="http://schemas.microsoft.com/office/drawing/2014/main" id="{4F166B51-3D67-497F-8CE0-E8183B9993DE}"/>
              </a:ext>
            </a:extLst>
          </p:cNvPr>
          <p:cNvSpPr/>
          <p:nvPr/>
        </p:nvSpPr>
        <p:spPr>
          <a:xfrm>
            <a:off x="0" y="0"/>
            <a:ext cx="4350984" cy="6858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00" name="Google Shape;100;p2"/>
          <p:cNvSpPr/>
          <p:nvPr/>
        </p:nvSpPr>
        <p:spPr>
          <a:xfrm>
            <a:off x="6368181" y="4765200"/>
            <a:ext cx="3750377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 typeface="Arial"/>
              <a:buNone/>
              <a:tabLst/>
              <a:defRPr/>
            </a:pPr>
            <a:r>
              <a:rPr kumimoji="0" lang="en-GB" sz="96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odern Love" panose="04090805081005020601" pitchFamily="82" charset="0"/>
                <a:cs typeface="Arial"/>
                <a:sym typeface="Arial"/>
              </a:rPr>
              <a:t>blau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Modern Love" panose="04090805081005020601" pitchFamily="82" charset="0"/>
              <a:cs typeface="Arial"/>
              <a:sym typeface="Arial"/>
            </a:endParaRPr>
          </a:p>
        </p:txBody>
      </p:sp>
      <p:sp>
        <p:nvSpPr>
          <p:cNvPr id="101" name="Google Shape;101;p2"/>
          <p:cNvSpPr txBox="1"/>
          <p:nvPr/>
        </p:nvSpPr>
        <p:spPr>
          <a:xfrm>
            <a:off x="0" y="6334820"/>
            <a:ext cx="4350984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Follow ups 1-5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E28BE7-8949-4E49-A98F-68B6A8E0DD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163664"/>
            <a:ext cx="3588984" cy="1325563"/>
          </a:xfrm>
        </p:spPr>
        <p:txBody>
          <a:bodyPr>
            <a:noAutofit/>
          </a:bodyPr>
          <a:lstStyle/>
          <a:p>
            <a:pPr algn="ctr"/>
            <a:r>
              <a:rPr lang="en-GB" sz="3600" b="1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Describing me and others</a:t>
            </a:r>
            <a:br>
              <a:rPr lang="en-GB" sz="36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</a:br>
            <a:endParaRPr lang="en-GB" sz="3600" dirty="0"/>
          </a:p>
        </p:txBody>
      </p:sp>
      <p:pic>
        <p:nvPicPr>
          <p:cNvPr id="8" name="Picture 7" descr="Map&#10;&#10;Description automatically generated">
            <a:extLst>
              <a:ext uri="{FF2B5EF4-FFF2-40B4-BE49-F238E27FC236}">
                <a16:creationId xmlns:a16="http://schemas.microsoft.com/office/drawing/2014/main" id="{7E2E925F-F542-435B-8CEB-05FEDBBEED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0866" y="240668"/>
            <a:ext cx="3811412" cy="488128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9A0E710-98FE-45EC-A32A-7523767395BD}"/>
              </a:ext>
            </a:extLst>
          </p:cNvPr>
          <p:cNvSpPr txBox="1"/>
          <p:nvPr/>
        </p:nvSpPr>
        <p:spPr>
          <a:xfrm>
            <a:off x="8182900" y="6466406"/>
            <a:ext cx="39874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Term 3 Week 8</a:t>
            </a:r>
          </a:p>
        </p:txBody>
      </p:sp>
      <p:pic>
        <p:nvPicPr>
          <p:cNvPr id="7" name="Picture 6" descr="A picture containing outdoor, grass, plant, mountain&#10;&#10;Description automatically generated">
            <a:extLst>
              <a:ext uri="{FF2B5EF4-FFF2-40B4-BE49-F238E27FC236}">
                <a16:creationId xmlns:a16="http://schemas.microsoft.com/office/drawing/2014/main" id="{BE72A3D0-7155-9FAC-CD70-26BA8A7698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13" y="1729531"/>
            <a:ext cx="3659204" cy="2439469"/>
          </a:xfrm>
          <a:prstGeom prst="rect">
            <a:avLst/>
          </a:prstGeom>
        </p:spPr>
      </p:pic>
      <p:pic>
        <p:nvPicPr>
          <p:cNvPr id="4" name="Picture 3" descr="A cat sitting in a chair&#10;&#10;Description automatically generated with medium confidence">
            <a:extLst>
              <a:ext uri="{FF2B5EF4-FFF2-40B4-BE49-F238E27FC236}">
                <a16:creationId xmlns:a16="http://schemas.microsoft.com/office/drawing/2014/main" id="{AA2F218B-13C7-0732-2B7A-7221936414A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009" y="1603568"/>
            <a:ext cx="4032417" cy="302431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B9393F3-B2ED-74CF-0444-B0C714F41B1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98892" y="2451419"/>
            <a:ext cx="1420491" cy="2176461"/>
          </a:xfrm>
          <a:prstGeom prst="rect">
            <a:avLst/>
          </a:prstGeom>
        </p:spPr>
      </p:pic>
      <p:pic>
        <p:nvPicPr>
          <p:cNvPr id="6" name="Picture 5" descr="A cartoon of a person&#10;&#10;Description automatically generated with medium confidence">
            <a:extLst>
              <a:ext uri="{FF2B5EF4-FFF2-40B4-BE49-F238E27FC236}">
                <a16:creationId xmlns:a16="http://schemas.microsoft.com/office/drawing/2014/main" id="{5CE519FE-97E5-6820-9FF4-1C925475AB7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6793" y="2855997"/>
            <a:ext cx="1242735" cy="1771884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0B11332-DD10-4B5A-ADB8-BD6294827F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529" y="143642"/>
            <a:ext cx="6004625" cy="508891"/>
          </a:xfrm>
        </p:spPr>
        <p:txBody>
          <a:bodyPr>
            <a:normAutofit fontScale="90000"/>
          </a:bodyPr>
          <a:lstStyle/>
          <a:p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 up 5  [3/6]</a:t>
            </a:r>
            <a:endParaRPr lang="en-GB" sz="3200" dirty="0"/>
          </a:p>
        </p:txBody>
      </p:sp>
      <p:sp>
        <p:nvSpPr>
          <p:cNvPr id="23" name="Title 2">
            <a:extLst>
              <a:ext uri="{FF2B5EF4-FFF2-40B4-BE49-F238E27FC236}">
                <a16:creationId xmlns:a16="http://schemas.microsoft.com/office/drawing/2014/main" id="{A201A429-64ED-4B7A-94F6-0DC7EAB1D42B}"/>
              </a:ext>
            </a:extLst>
          </p:cNvPr>
          <p:cNvSpPr txBox="1">
            <a:spLocks/>
          </p:cNvSpPr>
          <p:nvPr/>
        </p:nvSpPr>
        <p:spPr>
          <a:xfrm>
            <a:off x="10737630" y="1069266"/>
            <a:ext cx="1316286" cy="374973"/>
          </a:xfrm>
          <a:prstGeom prst="rect">
            <a:avLst/>
          </a:prstGeom>
          <a:solidFill>
            <a:srgbClr val="FFD10D"/>
          </a:solidFill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sprechen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BE4020B0-A2A3-4F68-801E-E9DF382DC02F}"/>
              </a:ext>
            </a:extLst>
          </p:cNvPr>
          <p:cNvGrpSpPr/>
          <p:nvPr/>
        </p:nvGrpSpPr>
        <p:grpSpPr>
          <a:xfrm>
            <a:off x="10737630" y="91705"/>
            <a:ext cx="1316286" cy="754334"/>
            <a:chOff x="10714104" y="160499"/>
            <a:chExt cx="1316286" cy="754334"/>
          </a:xfrm>
        </p:grpSpPr>
        <p:sp>
          <p:nvSpPr>
            <p:cNvPr id="25" name="Speech Bubble: Rectangle with Corners Rounded 24">
              <a:extLst>
                <a:ext uri="{FF2B5EF4-FFF2-40B4-BE49-F238E27FC236}">
                  <a16:creationId xmlns:a16="http://schemas.microsoft.com/office/drawing/2014/main" id="{F4B5CDE5-34C6-427E-BD36-480850F7712A}"/>
                </a:ext>
              </a:extLst>
            </p:cNvPr>
            <p:cNvSpPr/>
            <p:nvPr/>
          </p:nvSpPr>
          <p:spPr>
            <a:xfrm>
              <a:off x="10714104" y="160499"/>
              <a:ext cx="1316286" cy="754334"/>
            </a:xfrm>
            <a:prstGeom prst="wedgeRoundRectCallout">
              <a:avLst>
                <a:gd name="adj1" fmla="val -3751"/>
                <a:gd name="adj2" fmla="val 80385"/>
                <a:gd name="adj3" fmla="val 16667"/>
              </a:avLst>
            </a:prstGeom>
            <a:solidFill>
              <a:sysClr val="window" lastClr="FFFFFF"/>
            </a:solidFill>
            <a:ln w="76200" cap="flat" cmpd="sng" algn="ctr">
              <a:solidFill>
                <a:srgbClr val="E7E6E6">
                  <a:lumMod val="1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sp>
          <p:nvSpPr>
            <p:cNvPr id="26" name="Speech Bubble: Rectangle with Corners Rounded 25">
              <a:extLst>
                <a:ext uri="{FF2B5EF4-FFF2-40B4-BE49-F238E27FC236}">
                  <a16:creationId xmlns:a16="http://schemas.microsoft.com/office/drawing/2014/main" id="{5A07DE71-EF7E-4BB1-9B08-A8CC57BE3E77}"/>
                </a:ext>
              </a:extLst>
            </p:cNvPr>
            <p:cNvSpPr/>
            <p:nvPr/>
          </p:nvSpPr>
          <p:spPr>
            <a:xfrm>
              <a:off x="10737630" y="179881"/>
              <a:ext cx="1269234" cy="734951"/>
            </a:xfrm>
            <a:prstGeom prst="wedgeRoundRectCallout">
              <a:avLst>
                <a:gd name="adj1" fmla="val -3751"/>
                <a:gd name="adj2" fmla="val 80385"/>
                <a:gd name="adj3" fmla="val 16667"/>
              </a:avLst>
            </a:prstGeom>
            <a:solidFill>
              <a:sysClr val="window" lastClr="FFFFFF"/>
            </a:solidFill>
            <a:ln w="25400" cap="flat" cmpd="sng" algn="ctr">
              <a:solidFill>
                <a:srgbClr val="FF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pic>
          <p:nvPicPr>
            <p:cNvPr id="27" name="Picture 26" descr="A picture containing text, reptile&#10;&#10;Description automatically generated">
              <a:extLst>
                <a:ext uri="{FF2B5EF4-FFF2-40B4-BE49-F238E27FC236}">
                  <a16:creationId xmlns:a16="http://schemas.microsoft.com/office/drawing/2014/main" id="{95BB7C96-D5B4-4C5E-BBCE-F7C229BAA64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13670" y="221998"/>
              <a:ext cx="834673" cy="622092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9B2BAC05-D02F-4D9D-A61C-1280A946D181}"/>
                </a:ext>
              </a:extLst>
            </p:cNvPr>
            <p:cNvSpPr txBox="1"/>
            <p:nvPr/>
          </p:nvSpPr>
          <p:spPr>
            <a:xfrm>
              <a:off x="11439650" y="268502"/>
              <a:ext cx="46443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E7E6E6">
                      <a:lumMod val="10000"/>
                    </a:srgbClr>
                  </a:solidFill>
                  <a:effectLst/>
                  <a:uLnTx/>
                  <a:uFillTx/>
                  <a:latin typeface="Century Gothic"/>
                </a:rPr>
                <a:t>…</a:t>
              </a:r>
            </a:p>
          </p:txBody>
        </p:sp>
      </p:grpSp>
      <p:sp>
        <p:nvSpPr>
          <p:cNvPr id="29" name="Google Shape;410;p19">
            <a:extLst>
              <a:ext uri="{FF2B5EF4-FFF2-40B4-BE49-F238E27FC236}">
                <a16:creationId xmlns:a16="http://schemas.microsoft.com/office/drawing/2014/main" id="{090910DB-333D-427A-B8DD-B089EF0EEEC0}"/>
              </a:ext>
            </a:extLst>
          </p:cNvPr>
          <p:cNvSpPr txBox="1"/>
          <p:nvPr/>
        </p:nvSpPr>
        <p:spPr>
          <a:xfrm>
            <a:off x="11632979" y="3420295"/>
            <a:ext cx="143986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</a:t>
            </a:r>
            <a:endParaRPr kumimoji="0" sz="1800" b="1" i="0" u="none" strike="noStrike" kern="0" cap="none" spc="0" normalizeH="0" baseline="0" noProof="0" dirty="0">
              <a:ln>
                <a:noFill/>
              </a:ln>
              <a:solidFill>
                <a:srgbClr val="1E4E79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0" name="Google Shape;387;p19">
            <a:extLst>
              <a:ext uri="{FF2B5EF4-FFF2-40B4-BE49-F238E27FC236}">
                <a16:creationId xmlns:a16="http://schemas.microsoft.com/office/drawing/2014/main" id="{4609895E-50AF-404A-A59D-3440ABF052C0}"/>
              </a:ext>
            </a:extLst>
          </p:cNvPr>
          <p:cNvSpPr/>
          <p:nvPr/>
        </p:nvSpPr>
        <p:spPr>
          <a:xfrm>
            <a:off x="11002736" y="1881617"/>
            <a:ext cx="502131" cy="4156257"/>
          </a:xfrm>
          <a:prstGeom prst="rect">
            <a:avLst/>
          </a:prstGeom>
          <a:solidFill>
            <a:srgbClr val="FF0000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1" name="Google Shape;388;p19">
            <a:extLst>
              <a:ext uri="{FF2B5EF4-FFF2-40B4-BE49-F238E27FC236}">
                <a16:creationId xmlns:a16="http://schemas.microsoft.com/office/drawing/2014/main" id="{5DFA9E57-43A3-49A1-B662-4278F08AC770}"/>
              </a:ext>
            </a:extLst>
          </p:cNvPr>
          <p:cNvSpPr/>
          <p:nvPr/>
        </p:nvSpPr>
        <p:spPr>
          <a:xfrm>
            <a:off x="11002037" y="1876939"/>
            <a:ext cx="503528" cy="4156259"/>
          </a:xfrm>
          <a:prstGeom prst="rect">
            <a:avLst/>
          </a:prstGeom>
          <a:solidFill>
            <a:srgbClr val="FFD319"/>
          </a:solidFill>
          <a:ln w="9525" cap="flat" cmpd="sng">
            <a:solidFill>
              <a:srgbClr val="02456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ctr" rotWithShape="0">
              <a:srgbClr val="FFFFFF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cxnSp>
        <p:nvCxnSpPr>
          <p:cNvPr id="32" name="Google Shape;389;p19">
            <a:extLst>
              <a:ext uri="{FF2B5EF4-FFF2-40B4-BE49-F238E27FC236}">
                <a16:creationId xmlns:a16="http://schemas.microsoft.com/office/drawing/2014/main" id="{CCDAA541-F21E-4B52-8AB7-32B7DD78B08A}"/>
              </a:ext>
            </a:extLst>
          </p:cNvPr>
          <p:cNvCxnSpPr/>
          <p:nvPr/>
        </p:nvCxnSpPr>
        <p:spPr>
          <a:xfrm>
            <a:off x="11686108" y="1870189"/>
            <a:ext cx="0" cy="4156259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3" name="Google Shape;390;p19">
            <a:extLst>
              <a:ext uri="{FF2B5EF4-FFF2-40B4-BE49-F238E27FC236}">
                <a16:creationId xmlns:a16="http://schemas.microsoft.com/office/drawing/2014/main" id="{B5B23D0C-345C-4269-90A7-714F47CF93AB}"/>
              </a:ext>
            </a:extLst>
          </p:cNvPr>
          <p:cNvCxnSpPr/>
          <p:nvPr/>
        </p:nvCxnSpPr>
        <p:spPr>
          <a:xfrm>
            <a:off x="11663499" y="1870188"/>
            <a:ext cx="216791" cy="0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4" name="Google Shape;391;p19">
            <a:extLst>
              <a:ext uri="{FF2B5EF4-FFF2-40B4-BE49-F238E27FC236}">
                <a16:creationId xmlns:a16="http://schemas.microsoft.com/office/drawing/2014/main" id="{C0D32C54-B14A-4CE5-98C3-66AEB6D1F8B2}"/>
              </a:ext>
            </a:extLst>
          </p:cNvPr>
          <p:cNvCxnSpPr/>
          <p:nvPr/>
        </p:nvCxnSpPr>
        <p:spPr>
          <a:xfrm>
            <a:off x="11686109" y="6026447"/>
            <a:ext cx="216791" cy="0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5" name="Google Shape;393;p19">
            <a:extLst>
              <a:ext uri="{FF2B5EF4-FFF2-40B4-BE49-F238E27FC236}">
                <a16:creationId xmlns:a16="http://schemas.microsoft.com/office/drawing/2014/main" id="{FEBE61B0-75AB-47C5-BF54-6DD6669D5BC8}"/>
              </a:ext>
            </a:extLst>
          </p:cNvPr>
          <p:cNvSpPr txBox="1"/>
          <p:nvPr/>
        </p:nvSpPr>
        <p:spPr>
          <a:xfrm>
            <a:off x="11803030" y="1666496"/>
            <a:ext cx="957385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20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6" name="Google Shape;394;p19">
            <a:extLst>
              <a:ext uri="{FF2B5EF4-FFF2-40B4-BE49-F238E27FC236}">
                <a16:creationId xmlns:a16="http://schemas.microsoft.com/office/drawing/2014/main" id="{8D2882C4-C912-44B0-8588-ABFE7798151A}"/>
              </a:ext>
            </a:extLst>
          </p:cNvPr>
          <p:cNvSpPr txBox="1"/>
          <p:nvPr/>
        </p:nvSpPr>
        <p:spPr>
          <a:xfrm>
            <a:off x="11769073" y="5620178"/>
            <a:ext cx="87261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0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7" name="Google Shape;395;p19">
            <a:extLst>
              <a:ext uri="{FF2B5EF4-FFF2-40B4-BE49-F238E27FC236}">
                <a16:creationId xmlns:a16="http://schemas.microsoft.com/office/drawing/2014/main" id="{13FC0F4E-262E-45DE-BFB9-ED64F83F62C4}"/>
              </a:ext>
            </a:extLst>
          </p:cNvPr>
          <p:cNvSpPr/>
          <p:nvPr/>
        </p:nvSpPr>
        <p:spPr>
          <a:xfrm>
            <a:off x="10859786" y="6256867"/>
            <a:ext cx="1058732" cy="38208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1F4E79"/>
          </a:soli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START</a:t>
            </a: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9" name="Speech Bubble: Rectangle with Corners Rounded 18">
            <a:hlinkClick r:id="" action="ppaction://noaction">
              <a:snd r:embed="rId5" name="T3_W8F_7.1.wav"/>
            </a:hlinkClick>
            <a:extLst>
              <a:ext uri="{FF2B5EF4-FFF2-40B4-BE49-F238E27FC236}">
                <a16:creationId xmlns:a16="http://schemas.microsoft.com/office/drawing/2014/main" id="{1D5673A2-8CCF-4347-AE44-0B95B64FC340}"/>
              </a:ext>
            </a:extLst>
          </p:cNvPr>
          <p:cNvSpPr/>
          <p:nvPr/>
        </p:nvSpPr>
        <p:spPr>
          <a:xfrm>
            <a:off x="1076010" y="777280"/>
            <a:ext cx="5071717" cy="517320"/>
          </a:xfrm>
          <a:prstGeom prst="wedgeRoundRectCallout">
            <a:avLst>
              <a:gd name="adj1" fmla="val -53936"/>
              <a:gd name="adj2" fmla="val 10200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20" name="CustomShape 7">
            <a:hlinkClick r:id="" action="ppaction://noaction">
              <a:snd r:embed="rId5" name="T3_W8F_7.1.wav"/>
            </a:hlinkClick>
            <a:extLst>
              <a:ext uri="{FF2B5EF4-FFF2-40B4-BE49-F238E27FC236}">
                <a16:creationId xmlns:a16="http://schemas.microsoft.com/office/drawing/2014/main" id="{5C12384F-1D46-4056-AB2F-3709AE5BB247}"/>
              </a:ext>
            </a:extLst>
          </p:cNvPr>
          <p:cNvSpPr/>
          <p:nvPr/>
        </p:nvSpPr>
        <p:spPr>
          <a:xfrm>
            <a:off x="1128524" y="751467"/>
            <a:ext cx="6195071" cy="50386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FFFDFB"/>
                </a:solidFill>
                <a:effectLst/>
                <a:uLnTx/>
                <a:uFillTx/>
                <a:latin typeface="Century Gothic"/>
                <a:ea typeface="Century Gothic"/>
              </a:rPr>
              <a:t>Wie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FFFDFB"/>
                </a:solidFill>
                <a:effectLst/>
                <a:uLnTx/>
                <a:uFillTx/>
                <a:latin typeface="Century Gothic"/>
                <a:ea typeface="Century Gothic"/>
              </a:rPr>
              <a:t>sagt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FFFDFB"/>
                </a:solidFill>
                <a:effectLst/>
                <a:uLnTx/>
                <a:uFillTx/>
                <a:latin typeface="Century Gothic"/>
                <a:ea typeface="Century Gothic"/>
              </a:rPr>
              <a:t> man</a:t>
            </a:r>
            <a:r>
              <a:rPr kumimoji="0" lang="en-GB" sz="2400" b="1" i="0" u="none" strike="noStrike" kern="1200" cap="none" spc="-1" normalizeH="0" noProof="0" dirty="0">
                <a:ln>
                  <a:noFill/>
                </a:ln>
                <a:solidFill>
                  <a:srgbClr val="FFFDFB"/>
                </a:solidFill>
                <a:effectLst/>
                <a:uLnTx/>
                <a:uFillTx/>
                <a:latin typeface="Century Gothic"/>
                <a:ea typeface="Century Gothic"/>
              </a:rPr>
              <a:t> das auf Deutsch?</a:t>
            </a:r>
            <a:endParaRPr kumimoji="0" lang="en-GB" sz="2400" b="1" i="0" u="none" strike="noStrike" kern="1200" cap="none" spc="-1" normalizeH="0" baseline="0" noProof="0" dirty="0">
              <a:ln>
                <a:noFill/>
              </a:ln>
              <a:solidFill>
                <a:srgbClr val="FFFDFB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21" name="Graphic 20" descr="Teacher">
            <a:extLst>
              <a:ext uri="{FF2B5EF4-FFF2-40B4-BE49-F238E27FC236}">
                <a16:creationId xmlns:a16="http://schemas.microsoft.com/office/drawing/2014/main" id="{01BAF62B-3420-486C-AB83-9B7337BB4D5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38084" y="600164"/>
            <a:ext cx="914400" cy="914400"/>
          </a:xfrm>
          <a:prstGeom prst="rect">
            <a:avLst/>
          </a:prstGeom>
        </p:spPr>
      </p:pic>
      <p:sp>
        <p:nvSpPr>
          <p:cNvPr id="22" name="Google Shape;167;p2">
            <a:extLst>
              <a:ext uri="{FF2B5EF4-FFF2-40B4-BE49-F238E27FC236}">
                <a16:creationId xmlns:a16="http://schemas.microsoft.com/office/drawing/2014/main" id="{AFDEF702-267C-4E72-BDDA-DDE87BFFB743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" name="Speech Bubble: Oval 37">
            <a:extLst>
              <a:ext uri="{FF2B5EF4-FFF2-40B4-BE49-F238E27FC236}">
                <a16:creationId xmlns:a16="http://schemas.microsoft.com/office/drawing/2014/main" id="{D7A03C58-128F-427F-90A5-689DD86D71E2}"/>
              </a:ext>
            </a:extLst>
          </p:cNvPr>
          <p:cNvSpPr/>
          <p:nvPr/>
        </p:nvSpPr>
        <p:spPr>
          <a:xfrm>
            <a:off x="5912628" y="1386159"/>
            <a:ext cx="4812449" cy="2161923"/>
          </a:xfrm>
          <a:prstGeom prst="wedgeEllipseCallout">
            <a:avLst>
              <a:gd name="adj1" fmla="val -47318"/>
              <a:gd name="adj2" fmla="val 51996"/>
            </a:avLst>
          </a:prstGeom>
          <a:solidFill>
            <a:srgbClr val="FFFDFB"/>
          </a:solidFill>
          <a:ln w="7620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Sie </a:t>
            </a:r>
            <a:r>
              <a:rPr kumimoji="0" lang="en-GB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planen</a:t>
            </a:r>
            <a:r>
              <a:rPr lang="en-GB" sz="3200" kern="0" dirty="0">
                <a:solidFill>
                  <a:srgbClr val="002060"/>
                </a:solidFill>
                <a:latin typeface="Segoe Print" panose="02000600000000000000" pitchFamily="2" charset="0"/>
              </a:rPr>
              <a:t>, in der </a:t>
            </a:r>
            <a:r>
              <a:rPr lang="en-GB" sz="3200" kern="0" dirty="0" err="1">
                <a:solidFill>
                  <a:srgbClr val="002060"/>
                </a:solidFill>
                <a:latin typeface="Segoe Print" panose="02000600000000000000" pitchFamily="2" charset="0"/>
              </a:rPr>
              <a:t>Bibliothek</a:t>
            </a:r>
            <a:r>
              <a:rPr lang="en-GB" sz="3200" kern="0" dirty="0">
                <a:solidFill>
                  <a:srgbClr val="002060"/>
                </a:solidFill>
                <a:latin typeface="Segoe Print" panose="02000600000000000000" pitchFamily="2" charset="0"/>
              </a:rPr>
              <a:t> </a:t>
            </a:r>
            <a:r>
              <a:rPr lang="en-GB" sz="3200" kern="0" dirty="0" err="1">
                <a:solidFill>
                  <a:srgbClr val="002060"/>
                </a:solidFill>
                <a:latin typeface="Segoe Print" panose="02000600000000000000" pitchFamily="2" charset="0"/>
              </a:rPr>
              <a:t>zu</a:t>
            </a:r>
            <a:r>
              <a:rPr lang="en-GB" sz="3200" kern="0" dirty="0">
                <a:solidFill>
                  <a:srgbClr val="002060"/>
                </a:solidFill>
                <a:latin typeface="Segoe Print" panose="02000600000000000000" pitchFamily="2" charset="0"/>
              </a:rPr>
              <a:t> </a:t>
            </a:r>
            <a:r>
              <a:rPr lang="en-GB" sz="3200" kern="0" dirty="0" err="1">
                <a:solidFill>
                  <a:srgbClr val="002060"/>
                </a:solidFill>
                <a:latin typeface="Segoe Print" panose="02000600000000000000" pitchFamily="2" charset="0"/>
              </a:rPr>
              <a:t>lesen</a:t>
            </a:r>
            <a:r>
              <a:rPr lang="en-GB" sz="3200" kern="0" dirty="0">
                <a:solidFill>
                  <a:srgbClr val="002060"/>
                </a:solidFill>
                <a:latin typeface="Segoe Print" panose="02000600000000000000" pitchFamily="2" charset="0"/>
              </a:rPr>
              <a:t>.</a:t>
            </a:r>
            <a:endParaRPr kumimoji="0" lang="en-GB" sz="32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Segoe Print" panose="02000600000000000000" pitchFamily="2" charset="0"/>
              <a:ea typeface="+mn-ea"/>
              <a:cs typeface="+mn-cs"/>
            </a:endParaRP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DDAC0E09-E09C-4E45-AD7F-7A0EDFF81283}"/>
              </a:ext>
            </a:extLst>
          </p:cNvPr>
          <p:cNvSpPr/>
          <p:nvPr/>
        </p:nvSpPr>
        <p:spPr>
          <a:xfrm>
            <a:off x="2802585" y="4004585"/>
            <a:ext cx="1926183" cy="781665"/>
          </a:xfrm>
          <a:prstGeom prst="roundRect">
            <a:avLst/>
          </a:prstGeom>
          <a:solidFill>
            <a:srgbClr val="FFE269"/>
          </a:solidFill>
          <a:ln w="12700" cap="flat" cmpd="sng" algn="ctr">
            <a:solidFill>
              <a:srgbClr val="00206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kern="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planen</a:t>
            </a:r>
            <a:endParaRPr kumimoji="0" lang="en-GB" sz="2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C30C04DC-304D-4D94-BB69-3BC39E32B535}"/>
              </a:ext>
            </a:extLst>
          </p:cNvPr>
          <p:cNvSpPr txBox="1"/>
          <p:nvPr/>
        </p:nvSpPr>
        <p:spPr>
          <a:xfrm>
            <a:off x="123171" y="1548064"/>
            <a:ext cx="5572666" cy="523220"/>
          </a:xfrm>
          <a:prstGeom prst="rect">
            <a:avLst/>
          </a:prstGeom>
          <a:solidFill>
            <a:srgbClr val="C00000"/>
          </a:solidFill>
          <a:ln w="57150">
            <a:solidFill>
              <a:srgbClr val="FFFDFB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FFFDFB"/>
                </a:solidFill>
                <a:effectLst/>
                <a:uLnTx/>
                <a:uFillTx/>
                <a:latin typeface="Century Gothic" panose="020B0502020202020204" pitchFamily="34" charset="0"/>
              </a:rPr>
              <a:t>They plan to read in the library.</a:t>
            </a:r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CBA1940E-0D22-4531-A1CF-8369F198C5EE}"/>
              </a:ext>
            </a:extLst>
          </p:cNvPr>
          <p:cNvSpPr/>
          <p:nvPr/>
        </p:nvSpPr>
        <p:spPr>
          <a:xfrm>
            <a:off x="571700" y="3930509"/>
            <a:ext cx="1926183" cy="781665"/>
          </a:xfrm>
          <a:prstGeom prst="roundRect">
            <a:avLst/>
          </a:prstGeom>
          <a:solidFill>
            <a:srgbClr val="FFE269"/>
          </a:solidFill>
          <a:ln w="12700" cap="flat" cmpd="sng" algn="ctr">
            <a:solidFill>
              <a:srgbClr val="00206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sie</a:t>
            </a:r>
            <a:endParaRPr kumimoji="0" lang="en-GB" sz="2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FE165457-92D1-4F7E-AF91-E7632D426C34}"/>
              </a:ext>
            </a:extLst>
          </p:cNvPr>
          <p:cNvSpPr/>
          <p:nvPr/>
        </p:nvSpPr>
        <p:spPr>
          <a:xfrm>
            <a:off x="545524" y="5201070"/>
            <a:ext cx="1933903" cy="781665"/>
          </a:xfrm>
          <a:prstGeom prst="roundRect">
            <a:avLst/>
          </a:prstGeom>
          <a:solidFill>
            <a:srgbClr val="FFE269"/>
          </a:solidFill>
          <a:ln w="12700" cap="flat" cmpd="sng" algn="ctr">
            <a:solidFill>
              <a:srgbClr val="00206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kommen</a:t>
            </a:r>
            <a:endParaRPr kumimoji="0" lang="en-GB" sz="2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4539154F-CC04-4181-9F41-6B9607F4B24E}"/>
              </a:ext>
            </a:extLst>
          </p:cNvPr>
          <p:cNvSpPr/>
          <p:nvPr/>
        </p:nvSpPr>
        <p:spPr>
          <a:xfrm>
            <a:off x="2802585" y="5186648"/>
            <a:ext cx="2132420" cy="781665"/>
          </a:xfrm>
          <a:prstGeom prst="roundRect">
            <a:avLst/>
          </a:prstGeom>
          <a:solidFill>
            <a:srgbClr val="FFE269"/>
          </a:solidFill>
          <a:ln w="12700" cap="flat" cmpd="sng" algn="ctr">
            <a:solidFill>
              <a:srgbClr val="00206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die </a:t>
            </a:r>
            <a:r>
              <a:rPr kumimoji="0" lang="en-GB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Bibliothek</a:t>
            </a:r>
            <a:endParaRPr kumimoji="0" lang="en-GB" sz="2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6B2A23B1-50CE-4EFC-AB18-1517863D3F01}"/>
              </a:ext>
            </a:extLst>
          </p:cNvPr>
          <p:cNvSpPr/>
          <p:nvPr/>
        </p:nvSpPr>
        <p:spPr>
          <a:xfrm>
            <a:off x="5051926" y="5148026"/>
            <a:ext cx="1933903" cy="781665"/>
          </a:xfrm>
          <a:prstGeom prst="roundRect">
            <a:avLst/>
          </a:prstGeom>
          <a:solidFill>
            <a:srgbClr val="FFE269"/>
          </a:solidFill>
          <a:ln w="12700" cap="flat" cmpd="sng" algn="ctr">
            <a:solidFill>
              <a:srgbClr val="00206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zu</a:t>
            </a:r>
            <a:endParaRPr kumimoji="0" lang="en-GB" sz="2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93B8EA3E-EE2A-430F-B014-98452074CCCF}"/>
              </a:ext>
            </a:extLst>
          </p:cNvPr>
          <p:cNvSpPr/>
          <p:nvPr/>
        </p:nvSpPr>
        <p:spPr>
          <a:xfrm>
            <a:off x="5033470" y="4034715"/>
            <a:ext cx="1926183" cy="781665"/>
          </a:xfrm>
          <a:prstGeom prst="roundRect">
            <a:avLst/>
          </a:prstGeom>
          <a:solidFill>
            <a:srgbClr val="FFE269"/>
          </a:solidFill>
          <a:ln w="12700" cap="flat" cmpd="sng" algn="ctr">
            <a:solidFill>
              <a:srgbClr val="00206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wollen</a:t>
            </a:r>
            <a:endParaRPr kumimoji="0" lang="en-GB" sz="2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ABEEB6A9-72AB-4DD2-AFAF-D68AEFD9C663}"/>
              </a:ext>
            </a:extLst>
          </p:cNvPr>
          <p:cNvSpPr txBox="1"/>
          <p:nvPr/>
        </p:nvSpPr>
        <p:spPr>
          <a:xfrm>
            <a:off x="85454" y="6166147"/>
            <a:ext cx="719519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⚠</a:t>
            </a:r>
            <a:r>
              <a:rPr lang="en-GB" sz="2400" i="1" dirty="0">
                <a:solidFill>
                  <a:srgbClr val="002060"/>
                </a:solidFill>
                <a:latin typeface="Century Gothic" panose="020B0502020202020204" pitchFamily="34" charset="0"/>
              </a:rPr>
              <a:t> You do not need all of the words!</a:t>
            </a:r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EAFC844D-EAA9-490F-BCE9-8E0D264648E2}"/>
              </a:ext>
            </a:extLst>
          </p:cNvPr>
          <p:cNvSpPr/>
          <p:nvPr/>
        </p:nvSpPr>
        <p:spPr>
          <a:xfrm>
            <a:off x="7241849" y="4017360"/>
            <a:ext cx="1933903" cy="781665"/>
          </a:xfrm>
          <a:prstGeom prst="roundRect">
            <a:avLst/>
          </a:prstGeom>
          <a:solidFill>
            <a:srgbClr val="FFE269"/>
          </a:solidFill>
          <a:ln w="12700" cap="flat" cmpd="sng" algn="ctr">
            <a:solidFill>
              <a:srgbClr val="00206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in</a:t>
            </a:r>
          </a:p>
        </p:txBody>
      </p: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00B305F7-8C51-4B94-BD08-1EB9B47E63E1}"/>
              </a:ext>
            </a:extLst>
          </p:cNvPr>
          <p:cNvSpPr/>
          <p:nvPr/>
        </p:nvSpPr>
        <p:spPr>
          <a:xfrm>
            <a:off x="7308987" y="5091753"/>
            <a:ext cx="1933903" cy="781665"/>
          </a:xfrm>
          <a:prstGeom prst="roundRect">
            <a:avLst/>
          </a:prstGeom>
          <a:solidFill>
            <a:srgbClr val="FFE269"/>
          </a:solidFill>
          <a:ln w="12700" cap="flat" cmpd="sng" algn="ctr">
            <a:solidFill>
              <a:srgbClr val="00206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lesen</a:t>
            </a:r>
            <a:endParaRPr kumimoji="0" lang="en-GB" sz="2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9A21C09-6462-CE91-CBE0-7AB27833219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85800" y="2374240"/>
            <a:ext cx="1388081" cy="113958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40DD3AD-691C-12D2-C8B1-467D507DF21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48391" y="2355788"/>
            <a:ext cx="1158040" cy="1158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7636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3_W8F_7.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2" presetClass="exit" presetSubtype="4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8" dur="20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39" dur="20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19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31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/>
      <p:bldP spid="47" grpId="0" animBg="1"/>
      <p:bldP spid="4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0B11332-DD10-4B5A-ADB8-BD6294827F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529" y="143642"/>
            <a:ext cx="6004625" cy="508891"/>
          </a:xfrm>
        </p:spPr>
        <p:txBody>
          <a:bodyPr>
            <a:normAutofit fontScale="90000"/>
          </a:bodyPr>
          <a:lstStyle/>
          <a:p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 up 5  [4/6]</a:t>
            </a:r>
            <a:endParaRPr lang="en-GB" sz="3200" dirty="0"/>
          </a:p>
        </p:txBody>
      </p:sp>
      <p:sp>
        <p:nvSpPr>
          <p:cNvPr id="23" name="Title 2">
            <a:extLst>
              <a:ext uri="{FF2B5EF4-FFF2-40B4-BE49-F238E27FC236}">
                <a16:creationId xmlns:a16="http://schemas.microsoft.com/office/drawing/2014/main" id="{A201A429-64ED-4B7A-94F6-0DC7EAB1D42B}"/>
              </a:ext>
            </a:extLst>
          </p:cNvPr>
          <p:cNvSpPr txBox="1">
            <a:spLocks/>
          </p:cNvSpPr>
          <p:nvPr/>
        </p:nvSpPr>
        <p:spPr>
          <a:xfrm>
            <a:off x="10737630" y="1069266"/>
            <a:ext cx="1316286" cy="374973"/>
          </a:xfrm>
          <a:prstGeom prst="rect">
            <a:avLst/>
          </a:prstGeom>
          <a:solidFill>
            <a:srgbClr val="FFD10D"/>
          </a:solidFill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sprechen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BE4020B0-A2A3-4F68-801E-E9DF382DC02F}"/>
              </a:ext>
            </a:extLst>
          </p:cNvPr>
          <p:cNvGrpSpPr/>
          <p:nvPr/>
        </p:nvGrpSpPr>
        <p:grpSpPr>
          <a:xfrm>
            <a:off x="10737630" y="91705"/>
            <a:ext cx="1316286" cy="754334"/>
            <a:chOff x="10714104" y="160499"/>
            <a:chExt cx="1316286" cy="754334"/>
          </a:xfrm>
        </p:grpSpPr>
        <p:sp>
          <p:nvSpPr>
            <p:cNvPr id="25" name="Speech Bubble: Rectangle with Corners Rounded 24">
              <a:extLst>
                <a:ext uri="{FF2B5EF4-FFF2-40B4-BE49-F238E27FC236}">
                  <a16:creationId xmlns:a16="http://schemas.microsoft.com/office/drawing/2014/main" id="{F4B5CDE5-34C6-427E-BD36-480850F7712A}"/>
                </a:ext>
              </a:extLst>
            </p:cNvPr>
            <p:cNvSpPr/>
            <p:nvPr/>
          </p:nvSpPr>
          <p:spPr>
            <a:xfrm>
              <a:off x="10714104" y="160499"/>
              <a:ext cx="1316286" cy="754334"/>
            </a:xfrm>
            <a:prstGeom prst="wedgeRoundRectCallout">
              <a:avLst>
                <a:gd name="adj1" fmla="val -3751"/>
                <a:gd name="adj2" fmla="val 80385"/>
                <a:gd name="adj3" fmla="val 16667"/>
              </a:avLst>
            </a:prstGeom>
            <a:solidFill>
              <a:sysClr val="window" lastClr="FFFFFF"/>
            </a:solidFill>
            <a:ln w="76200" cap="flat" cmpd="sng" algn="ctr">
              <a:solidFill>
                <a:srgbClr val="E7E6E6">
                  <a:lumMod val="1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sp>
          <p:nvSpPr>
            <p:cNvPr id="26" name="Speech Bubble: Rectangle with Corners Rounded 25">
              <a:extLst>
                <a:ext uri="{FF2B5EF4-FFF2-40B4-BE49-F238E27FC236}">
                  <a16:creationId xmlns:a16="http://schemas.microsoft.com/office/drawing/2014/main" id="{5A07DE71-EF7E-4BB1-9B08-A8CC57BE3E77}"/>
                </a:ext>
              </a:extLst>
            </p:cNvPr>
            <p:cNvSpPr/>
            <p:nvPr/>
          </p:nvSpPr>
          <p:spPr>
            <a:xfrm>
              <a:off x="10737630" y="179881"/>
              <a:ext cx="1269234" cy="734951"/>
            </a:xfrm>
            <a:prstGeom prst="wedgeRoundRectCallout">
              <a:avLst>
                <a:gd name="adj1" fmla="val -3751"/>
                <a:gd name="adj2" fmla="val 80385"/>
                <a:gd name="adj3" fmla="val 16667"/>
              </a:avLst>
            </a:prstGeom>
            <a:solidFill>
              <a:sysClr val="window" lastClr="FFFFFF"/>
            </a:solidFill>
            <a:ln w="25400" cap="flat" cmpd="sng" algn="ctr">
              <a:solidFill>
                <a:srgbClr val="FF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pic>
          <p:nvPicPr>
            <p:cNvPr id="27" name="Picture 26" descr="A picture containing text, reptile&#10;&#10;Description automatically generated">
              <a:extLst>
                <a:ext uri="{FF2B5EF4-FFF2-40B4-BE49-F238E27FC236}">
                  <a16:creationId xmlns:a16="http://schemas.microsoft.com/office/drawing/2014/main" id="{95BB7C96-D5B4-4C5E-BBCE-F7C229BAA64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13670" y="221998"/>
              <a:ext cx="834673" cy="622092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9B2BAC05-D02F-4D9D-A61C-1280A946D181}"/>
                </a:ext>
              </a:extLst>
            </p:cNvPr>
            <p:cNvSpPr txBox="1"/>
            <p:nvPr/>
          </p:nvSpPr>
          <p:spPr>
            <a:xfrm>
              <a:off x="11439650" y="268502"/>
              <a:ext cx="46443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E7E6E6">
                      <a:lumMod val="10000"/>
                    </a:srgbClr>
                  </a:solidFill>
                  <a:effectLst/>
                  <a:uLnTx/>
                  <a:uFillTx/>
                  <a:latin typeface="Century Gothic"/>
                </a:rPr>
                <a:t>…</a:t>
              </a:r>
            </a:p>
          </p:txBody>
        </p:sp>
      </p:grpSp>
      <p:sp>
        <p:nvSpPr>
          <p:cNvPr id="29" name="Google Shape;410;p19">
            <a:extLst>
              <a:ext uri="{FF2B5EF4-FFF2-40B4-BE49-F238E27FC236}">
                <a16:creationId xmlns:a16="http://schemas.microsoft.com/office/drawing/2014/main" id="{090910DB-333D-427A-B8DD-B089EF0EEEC0}"/>
              </a:ext>
            </a:extLst>
          </p:cNvPr>
          <p:cNvSpPr txBox="1"/>
          <p:nvPr/>
        </p:nvSpPr>
        <p:spPr>
          <a:xfrm>
            <a:off x="11632979" y="3420295"/>
            <a:ext cx="143986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</a:t>
            </a:r>
            <a:endParaRPr kumimoji="0" sz="1800" b="1" i="0" u="none" strike="noStrike" kern="0" cap="none" spc="0" normalizeH="0" baseline="0" noProof="0" dirty="0">
              <a:ln>
                <a:noFill/>
              </a:ln>
              <a:solidFill>
                <a:srgbClr val="1E4E79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0" name="Google Shape;387;p19">
            <a:extLst>
              <a:ext uri="{FF2B5EF4-FFF2-40B4-BE49-F238E27FC236}">
                <a16:creationId xmlns:a16="http://schemas.microsoft.com/office/drawing/2014/main" id="{4609895E-50AF-404A-A59D-3440ABF052C0}"/>
              </a:ext>
            </a:extLst>
          </p:cNvPr>
          <p:cNvSpPr/>
          <p:nvPr/>
        </p:nvSpPr>
        <p:spPr>
          <a:xfrm>
            <a:off x="11002736" y="1881617"/>
            <a:ext cx="502131" cy="4156257"/>
          </a:xfrm>
          <a:prstGeom prst="rect">
            <a:avLst/>
          </a:prstGeom>
          <a:solidFill>
            <a:srgbClr val="FF0000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1" name="Google Shape;388;p19">
            <a:extLst>
              <a:ext uri="{FF2B5EF4-FFF2-40B4-BE49-F238E27FC236}">
                <a16:creationId xmlns:a16="http://schemas.microsoft.com/office/drawing/2014/main" id="{5DFA9E57-43A3-49A1-B662-4278F08AC770}"/>
              </a:ext>
            </a:extLst>
          </p:cNvPr>
          <p:cNvSpPr/>
          <p:nvPr/>
        </p:nvSpPr>
        <p:spPr>
          <a:xfrm>
            <a:off x="11002037" y="1876939"/>
            <a:ext cx="503528" cy="4156259"/>
          </a:xfrm>
          <a:prstGeom prst="rect">
            <a:avLst/>
          </a:prstGeom>
          <a:solidFill>
            <a:srgbClr val="FFD319"/>
          </a:solidFill>
          <a:ln w="9525" cap="flat" cmpd="sng">
            <a:solidFill>
              <a:srgbClr val="02456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ctr" rotWithShape="0">
              <a:srgbClr val="FFFFFF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cxnSp>
        <p:nvCxnSpPr>
          <p:cNvPr id="32" name="Google Shape;389;p19">
            <a:extLst>
              <a:ext uri="{FF2B5EF4-FFF2-40B4-BE49-F238E27FC236}">
                <a16:creationId xmlns:a16="http://schemas.microsoft.com/office/drawing/2014/main" id="{CCDAA541-F21E-4B52-8AB7-32B7DD78B08A}"/>
              </a:ext>
            </a:extLst>
          </p:cNvPr>
          <p:cNvCxnSpPr/>
          <p:nvPr/>
        </p:nvCxnSpPr>
        <p:spPr>
          <a:xfrm>
            <a:off x="11686108" y="1870189"/>
            <a:ext cx="0" cy="4156259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3" name="Google Shape;390;p19">
            <a:extLst>
              <a:ext uri="{FF2B5EF4-FFF2-40B4-BE49-F238E27FC236}">
                <a16:creationId xmlns:a16="http://schemas.microsoft.com/office/drawing/2014/main" id="{B5B23D0C-345C-4269-90A7-714F47CF93AB}"/>
              </a:ext>
            </a:extLst>
          </p:cNvPr>
          <p:cNvCxnSpPr/>
          <p:nvPr/>
        </p:nvCxnSpPr>
        <p:spPr>
          <a:xfrm>
            <a:off x="11663499" y="1870188"/>
            <a:ext cx="216791" cy="0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4" name="Google Shape;391;p19">
            <a:extLst>
              <a:ext uri="{FF2B5EF4-FFF2-40B4-BE49-F238E27FC236}">
                <a16:creationId xmlns:a16="http://schemas.microsoft.com/office/drawing/2014/main" id="{C0D32C54-B14A-4CE5-98C3-66AEB6D1F8B2}"/>
              </a:ext>
            </a:extLst>
          </p:cNvPr>
          <p:cNvCxnSpPr/>
          <p:nvPr/>
        </p:nvCxnSpPr>
        <p:spPr>
          <a:xfrm>
            <a:off x="11686109" y="6026447"/>
            <a:ext cx="216791" cy="0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5" name="Google Shape;393;p19">
            <a:extLst>
              <a:ext uri="{FF2B5EF4-FFF2-40B4-BE49-F238E27FC236}">
                <a16:creationId xmlns:a16="http://schemas.microsoft.com/office/drawing/2014/main" id="{FEBE61B0-75AB-47C5-BF54-6DD6669D5BC8}"/>
              </a:ext>
            </a:extLst>
          </p:cNvPr>
          <p:cNvSpPr txBox="1"/>
          <p:nvPr/>
        </p:nvSpPr>
        <p:spPr>
          <a:xfrm>
            <a:off x="11803030" y="1666496"/>
            <a:ext cx="957385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20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6" name="Google Shape;394;p19">
            <a:extLst>
              <a:ext uri="{FF2B5EF4-FFF2-40B4-BE49-F238E27FC236}">
                <a16:creationId xmlns:a16="http://schemas.microsoft.com/office/drawing/2014/main" id="{8D2882C4-C912-44B0-8588-ABFE7798151A}"/>
              </a:ext>
            </a:extLst>
          </p:cNvPr>
          <p:cNvSpPr txBox="1"/>
          <p:nvPr/>
        </p:nvSpPr>
        <p:spPr>
          <a:xfrm>
            <a:off x="11769073" y="5620178"/>
            <a:ext cx="87261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0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7" name="Google Shape;395;p19">
            <a:extLst>
              <a:ext uri="{FF2B5EF4-FFF2-40B4-BE49-F238E27FC236}">
                <a16:creationId xmlns:a16="http://schemas.microsoft.com/office/drawing/2014/main" id="{13FC0F4E-262E-45DE-BFB9-ED64F83F62C4}"/>
              </a:ext>
            </a:extLst>
          </p:cNvPr>
          <p:cNvSpPr/>
          <p:nvPr/>
        </p:nvSpPr>
        <p:spPr>
          <a:xfrm>
            <a:off x="10859786" y="6256867"/>
            <a:ext cx="1058732" cy="38208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1F4E79"/>
          </a:soli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START</a:t>
            </a: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9" name="Speech Bubble: Rectangle with Corners Rounded 18">
            <a:hlinkClick r:id="" action="ppaction://noaction">
              <a:snd r:embed="rId5" name="T3_W8F_7.1.wav"/>
            </a:hlinkClick>
            <a:extLst>
              <a:ext uri="{FF2B5EF4-FFF2-40B4-BE49-F238E27FC236}">
                <a16:creationId xmlns:a16="http://schemas.microsoft.com/office/drawing/2014/main" id="{1D5673A2-8CCF-4347-AE44-0B95B64FC340}"/>
              </a:ext>
            </a:extLst>
          </p:cNvPr>
          <p:cNvSpPr/>
          <p:nvPr/>
        </p:nvSpPr>
        <p:spPr>
          <a:xfrm>
            <a:off x="1076010" y="777280"/>
            <a:ext cx="5071717" cy="517320"/>
          </a:xfrm>
          <a:prstGeom prst="wedgeRoundRectCallout">
            <a:avLst>
              <a:gd name="adj1" fmla="val -53936"/>
              <a:gd name="adj2" fmla="val 10200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20" name="CustomShape 7">
            <a:hlinkClick r:id="" action="ppaction://noaction">
              <a:snd r:embed="rId5" name="T3_W8F_7.1.wav"/>
            </a:hlinkClick>
            <a:extLst>
              <a:ext uri="{FF2B5EF4-FFF2-40B4-BE49-F238E27FC236}">
                <a16:creationId xmlns:a16="http://schemas.microsoft.com/office/drawing/2014/main" id="{5C12384F-1D46-4056-AB2F-3709AE5BB247}"/>
              </a:ext>
            </a:extLst>
          </p:cNvPr>
          <p:cNvSpPr/>
          <p:nvPr/>
        </p:nvSpPr>
        <p:spPr>
          <a:xfrm>
            <a:off x="1105777" y="813356"/>
            <a:ext cx="6195071" cy="456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FFFDFB"/>
                </a:solidFill>
                <a:effectLst/>
                <a:uLnTx/>
                <a:uFillTx/>
                <a:latin typeface="Century Gothic"/>
                <a:ea typeface="Century Gothic"/>
              </a:rPr>
              <a:t>Wie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FFFDFB"/>
                </a:solidFill>
                <a:effectLst/>
                <a:uLnTx/>
                <a:uFillTx/>
                <a:latin typeface="Century Gothic"/>
                <a:ea typeface="Century Gothic"/>
              </a:rPr>
              <a:t>sagt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FFFDFB"/>
                </a:solidFill>
                <a:effectLst/>
                <a:uLnTx/>
                <a:uFillTx/>
                <a:latin typeface="Century Gothic"/>
                <a:ea typeface="Century Gothic"/>
              </a:rPr>
              <a:t> man</a:t>
            </a:r>
            <a:r>
              <a:rPr kumimoji="0" lang="en-GB" sz="2400" b="1" i="0" u="none" strike="noStrike" kern="1200" cap="none" spc="-1" normalizeH="0" noProof="0" dirty="0">
                <a:ln>
                  <a:noFill/>
                </a:ln>
                <a:solidFill>
                  <a:srgbClr val="FFFDFB"/>
                </a:solidFill>
                <a:effectLst/>
                <a:uLnTx/>
                <a:uFillTx/>
                <a:latin typeface="Century Gothic"/>
                <a:ea typeface="Century Gothic"/>
              </a:rPr>
              <a:t> das auf Deutsch?</a:t>
            </a:r>
            <a:endParaRPr kumimoji="0" lang="en-GB" sz="2400" b="1" i="0" u="none" strike="noStrike" kern="1200" cap="none" spc="-1" normalizeH="0" baseline="0" noProof="0" dirty="0">
              <a:ln>
                <a:noFill/>
              </a:ln>
              <a:solidFill>
                <a:srgbClr val="FFFDFB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21" name="Graphic 20" descr="Teacher">
            <a:extLst>
              <a:ext uri="{FF2B5EF4-FFF2-40B4-BE49-F238E27FC236}">
                <a16:creationId xmlns:a16="http://schemas.microsoft.com/office/drawing/2014/main" id="{01BAF62B-3420-486C-AB83-9B7337BB4D5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38084" y="600164"/>
            <a:ext cx="914400" cy="914400"/>
          </a:xfrm>
          <a:prstGeom prst="rect">
            <a:avLst/>
          </a:prstGeom>
        </p:spPr>
      </p:pic>
      <p:sp>
        <p:nvSpPr>
          <p:cNvPr id="22" name="Google Shape;167;p2">
            <a:extLst>
              <a:ext uri="{FF2B5EF4-FFF2-40B4-BE49-F238E27FC236}">
                <a16:creationId xmlns:a16="http://schemas.microsoft.com/office/drawing/2014/main" id="{AFDEF702-267C-4E72-BDDA-DDE87BFFB743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" name="Speech Bubble: Oval 37">
            <a:extLst>
              <a:ext uri="{FF2B5EF4-FFF2-40B4-BE49-F238E27FC236}">
                <a16:creationId xmlns:a16="http://schemas.microsoft.com/office/drawing/2014/main" id="{D7A03C58-128F-427F-90A5-689DD86D71E2}"/>
              </a:ext>
            </a:extLst>
          </p:cNvPr>
          <p:cNvSpPr/>
          <p:nvPr/>
        </p:nvSpPr>
        <p:spPr>
          <a:xfrm>
            <a:off x="5912628" y="1386159"/>
            <a:ext cx="4812449" cy="2161923"/>
          </a:xfrm>
          <a:prstGeom prst="wedgeEllipseCallout">
            <a:avLst>
              <a:gd name="adj1" fmla="val -47318"/>
              <a:gd name="adj2" fmla="val 51996"/>
            </a:avLst>
          </a:prstGeom>
          <a:solidFill>
            <a:srgbClr val="FFFDFB"/>
          </a:solidFill>
          <a:ln w="7620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Wir</a:t>
            </a: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 </a:t>
            </a:r>
            <a:r>
              <a:rPr kumimoji="0" lang="en-GB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wollen</a:t>
            </a: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 ins Kino </a:t>
            </a:r>
            <a:r>
              <a:rPr kumimoji="0" lang="en-GB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gehen</a:t>
            </a: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.</a:t>
            </a: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DDAC0E09-E09C-4E45-AD7F-7A0EDFF81283}"/>
              </a:ext>
            </a:extLst>
          </p:cNvPr>
          <p:cNvSpPr/>
          <p:nvPr/>
        </p:nvSpPr>
        <p:spPr>
          <a:xfrm>
            <a:off x="2802585" y="4004585"/>
            <a:ext cx="1926183" cy="781665"/>
          </a:xfrm>
          <a:prstGeom prst="roundRect">
            <a:avLst/>
          </a:prstGeom>
          <a:solidFill>
            <a:srgbClr val="FFE269"/>
          </a:solidFill>
          <a:ln w="12700" cap="flat" cmpd="sng" algn="ctr">
            <a:solidFill>
              <a:srgbClr val="00206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kern="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wollen</a:t>
            </a:r>
            <a:endParaRPr kumimoji="0" lang="en-GB" sz="2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C30C04DC-304D-4D94-BB69-3BC39E32B535}"/>
              </a:ext>
            </a:extLst>
          </p:cNvPr>
          <p:cNvSpPr txBox="1"/>
          <p:nvPr/>
        </p:nvSpPr>
        <p:spPr>
          <a:xfrm>
            <a:off x="123171" y="1548064"/>
            <a:ext cx="5204434" cy="523220"/>
          </a:xfrm>
          <a:prstGeom prst="rect">
            <a:avLst/>
          </a:prstGeom>
          <a:solidFill>
            <a:srgbClr val="C00000"/>
          </a:solidFill>
          <a:ln w="57150">
            <a:solidFill>
              <a:srgbClr val="FFFDFB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FFFDFB"/>
                </a:solidFill>
                <a:effectLst/>
                <a:uLnTx/>
                <a:uFillTx/>
                <a:latin typeface="Century Gothic" panose="020B0502020202020204" pitchFamily="34" charset="0"/>
              </a:rPr>
              <a:t>We want to go the cinema.</a:t>
            </a:r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CBA1940E-0D22-4531-A1CF-8369F198C5EE}"/>
              </a:ext>
            </a:extLst>
          </p:cNvPr>
          <p:cNvSpPr/>
          <p:nvPr/>
        </p:nvSpPr>
        <p:spPr>
          <a:xfrm>
            <a:off x="571700" y="3930509"/>
            <a:ext cx="1926183" cy="781665"/>
          </a:xfrm>
          <a:prstGeom prst="roundRect">
            <a:avLst/>
          </a:prstGeom>
          <a:solidFill>
            <a:srgbClr val="FFE269"/>
          </a:solidFill>
          <a:ln w="12700" cap="flat" cmpd="sng" algn="ctr">
            <a:solidFill>
              <a:srgbClr val="00206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sie</a:t>
            </a:r>
            <a:endParaRPr kumimoji="0" lang="en-GB" sz="2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FE165457-92D1-4F7E-AF91-E7632D426C34}"/>
              </a:ext>
            </a:extLst>
          </p:cNvPr>
          <p:cNvSpPr/>
          <p:nvPr/>
        </p:nvSpPr>
        <p:spPr>
          <a:xfrm>
            <a:off x="545524" y="5201070"/>
            <a:ext cx="1933903" cy="781665"/>
          </a:xfrm>
          <a:prstGeom prst="roundRect">
            <a:avLst/>
          </a:prstGeom>
          <a:solidFill>
            <a:srgbClr val="FFE269"/>
          </a:solidFill>
          <a:ln w="12700" cap="flat" cmpd="sng" algn="ctr">
            <a:solidFill>
              <a:srgbClr val="00206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gehen</a:t>
            </a:r>
            <a:endParaRPr kumimoji="0" lang="en-GB" sz="2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4539154F-CC04-4181-9F41-6B9607F4B24E}"/>
              </a:ext>
            </a:extLst>
          </p:cNvPr>
          <p:cNvSpPr/>
          <p:nvPr/>
        </p:nvSpPr>
        <p:spPr>
          <a:xfrm>
            <a:off x="2802585" y="5186648"/>
            <a:ext cx="1926183" cy="781665"/>
          </a:xfrm>
          <a:prstGeom prst="roundRect">
            <a:avLst/>
          </a:prstGeom>
          <a:solidFill>
            <a:srgbClr val="FFE269"/>
          </a:solidFill>
          <a:ln w="12700" cap="flat" cmpd="sng" algn="ctr">
            <a:solidFill>
              <a:srgbClr val="00206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können</a:t>
            </a:r>
            <a:endParaRPr kumimoji="0" lang="en-GB" sz="2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6B2A23B1-50CE-4EFC-AB18-1517863D3F01}"/>
              </a:ext>
            </a:extLst>
          </p:cNvPr>
          <p:cNvSpPr/>
          <p:nvPr/>
        </p:nvSpPr>
        <p:spPr>
          <a:xfrm>
            <a:off x="5051926" y="5148026"/>
            <a:ext cx="1933903" cy="781665"/>
          </a:xfrm>
          <a:prstGeom prst="roundRect">
            <a:avLst/>
          </a:prstGeom>
          <a:solidFill>
            <a:srgbClr val="FFE269"/>
          </a:solidFill>
          <a:ln w="12700" cap="flat" cmpd="sng" algn="ctr">
            <a:solidFill>
              <a:srgbClr val="00206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zu</a:t>
            </a:r>
            <a:endParaRPr kumimoji="0" lang="en-GB" sz="2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93B8EA3E-EE2A-430F-B014-98452074CCCF}"/>
              </a:ext>
            </a:extLst>
          </p:cNvPr>
          <p:cNvSpPr/>
          <p:nvPr/>
        </p:nvSpPr>
        <p:spPr>
          <a:xfrm>
            <a:off x="5033470" y="4034715"/>
            <a:ext cx="1926183" cy="781665"/>
          </a:xfrm>
          <a:prstGeom prst="roundRect">
            <a:avLst/>
          </a:prstGeom>
          <a:solidFill>
            <a:srgbClr val="FFE269"/>
          </a:solidFill>
          <a:ln w="12700" cap="flat" cmpd="sng" algn="ctr">
            <a:solidFill>
              <a:srgbClr val="00206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ins Kino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ABEEB6A9-72AB-4DD2-AFAF-D68AEFD9C663}"/>
              </a:ext>
            </a:extLst>
          </p:cNvPr>
          <p:cNvSpPr txBox="1"/>
          <p:nvPr/>
        </p:nvSpPr>
        <p:spPr>
          <a:xfrm>
            <a:off x="85454" y="6166147"/>
            <a:ext cx="719519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⚠</a:t>
            </a:r>
            <a:r>
              <a:rPr lang="en-GB" sz="2400" i="1" dirty="0">
                <a:solidFill>
                  <a:srgbClr val="002060"/>
                </a:solidFill>
                <a:latin typeface="Century Gothic" panose="020B0502020202020204" pitchFamily="34" charset="0"/>
              </a:rPr>
              <a:t> You do not need all of the words!</a:t>
            </a:r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EAFC844D-EAA9-490F-BCE9-8E0D264648E2}"/>
              </a:ext>
            </a:extLst>
          </p:cNvPr>
          <p:cNvSpPr/>
          <p:nvPr/>
        </p:nvSpPr>
        <p:spPr>
          <a:xfrm>
            <a:off x="7241849" y="4017360"/>
            <a:ext cx="1933903" cy="781665"/>
          </a:xfrm>
          <a:prstGeom prst="roundRect">
            <a:avLst/>
          </a:prstGeom>
          <a:solidFill>
            <a:srgbClr val="FFE269"/>
          </a:solidFill>
          <a:ln w="12700" cap="flat" cmpd="sng" algn="ctr">
            <a:solidFill>
              <a:srgbClr val="00206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kern="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wir</a:t>
            </a:r>
            <a:endParaRPr kumimoji="0" lang="en-GB" sz="2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00B305F7-8C51-4B94-BD08-1EB9B47E63E1}"/>
              </a:ext>
            </a:extLst>
          </p:cNvPr>
          <p:cNvSpPr/>
          <p:nvPr/>
        </p:nvSpPr>
        <p:spPr>
          <a:xfrm>
            <a:off x="7308987" y="5091753"/>
            <a:ext cx="2080428" cy="781665"/>
          </a:xfrm>
          <a:prstGeom prst="roundRect">
            <a:avLst/>
          </a:prstGeom>
          <a:solidFill>
            <a:srgbClr val="FFE269"/>
          </a:solidFill>
          <a:ln w="12700" cap="flat" cmpd="sng" algn="ctr">
            <a:solidFill>
              <a:srgbClr val="00206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kern="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besuchen</a:t>
            </a:r>
            <a:endParaRPr kumimoji="0" lang="en-GB" sz="2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A006995-2864-355C-1B19-49BF0826E78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04551" y="2475544"/>
            <a:ext cx="1373231" cy="10242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7E5875F-5F07-1023-423E-217F2E0764F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91658" y="2208607"/>
            <a:ext cx="732378" cy="1237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8881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3_W8F_7.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2" presetClass="exit" presetSubtype="4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8" dur="20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39" dur="20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19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31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/>
      <p:bldP spid="47" grpId="0" animBg="1"/>
      <p:bldP spid="4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0B11332-DD10-4B5A-ADB8-BD6294827F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529" y="143642"/>
            <a:ext cx="6004625" cy="508891"/>
          </a:xfrm>
        </p:spPr>
        <p:txBody>
          <a:bodyPr>
            <a:normAutofit fontScale="90000"/>
          </a:bodyPr>
          <a:lstStyle/>
          <a:p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 up 5  [5/6]</a:t>
            </a:r>
            <a:endParaRPr lang="en-GB" sz="3200" dirty="0"/>
          </a:p>
        </p:txBody>
      </p:sp>
      <p:sp>
        <p:nvSpPr>
          <p:cNvPr id="23" name="Title 2">
            <a:extLst>
              <a:ext uri="{FF2B5EF4-FFF2-40B4-BE49-F238E27FC236}">
                <a16:creationId xmlns:a16="http://schemas.microsoft.com/office/drawing/2014/main" id="{A201A429-64ED-4B7A-94F6-0DC7EAB1D42B}"/>
              </a:ext>
            </a:extLst>
          </p:cNvPr>
          <p:cNvSpPr txBox="1">
            <a:spLocks/>
          </p:cNvSpPr>
          <p:nvPr/>
        </p:nvSpPr>
        <p:spPr>
          <a:xfrm>
            <a:off x="10737630" y="1069266"/>
            <a:ext cx="1316286" cy="374973"/>
          </a:xfrm>
          <a:prstGeom prst="rect">
            <a:avLst/>
          </a:prstGeom>
          <a:solidFill>
            <a:srgbClr val="FFD10D"/>
          </a:solidFill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sprechen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BE4020B0-A2A3-4F68-801E-E9DF382DC02F}"/>
              </a:ext>
            </a:extLst>
          </p:cNvPr>
          <p:cNvGrpSpPr/>
          <p:nvPr/>
        </p:nvGrpSpPr>
        <p:grpSpPr>
          <a:xfrm>
            <a:off x="10737630" y="91705"/>
            <a:ext cx="1316286" cy="754334"/>
            <a:chOff x="10714104" y="160499"/>
            <a:chExt cx="1316286" cy="754334"/>
          </a:xfrm>
        </p:grpSpPr>
        <p:sp>
          <p:nvSpPr>
            <p:cNvPr id="25" name="Speech Bubble: Rectangle with Corners Rounded 24">
              <a:extLst>
                <a:ext uri="{FF2B5EF4-FFF2-40B4-BE49-F238E27FC236}">
                  <a16:creationId xmlns:a16="http://schemas.microsoft.com/office/drawing/2014/main" id="{F4B5CDE5-34C6-427E-BD36-480850F7712A}"/>
                </a:ext>
              </a:extLst>
            </p:cNvPr>
            <p:cNvSpPr/>
            <p:nvPr/>
          </p:nvSpPr>
          <p:spPr>
            <a:xfrm>
              <a:off x="10714104" y="160499"/>
              <a:ext cx="1316286" cy="754334"/>
            </a:xfrm>
            <a:prstGeom prst="wedgeRoundRectCallout">
              <a:avLst>
                <a:gd name="adj1" fmla="val -3751"/>
                <a:gd name="adj2" fmla="val 80385"/>
                <a:gd name="adj3" fmla="val 16667"/>
              </a:avLst>
            </a:prstGeom>
            <a:solidFill>
              <a:sysClr val="window" lastClr="FFFFFF"/>
            </a:solidFill>
            <a:ln w="76200" cap="flat" cmpd="sng" algn="ctr">
              <a:solidFill>
                <a:srgbClr val="E7E6E6">
                  <a:lumMod val="1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sp>
          <p:nvSpPr>
            <p:cNvPr id="26" name="Speech Bubble: Rectangle with Corners Rounded 25">
              <a:extLst>
                <a:ext uri="{FF2B5EF4-FFF2-40B4-BE49-F238E27FC236}">
                  <a16:creationId xmlns:a16="http://schemas.microsoft.com/office/drawing/2014/main" id="{5A07DE71-EF7E-4BB1-9B08-A8CC57BE3E77}"/>
                </a:ext>
              </a:extLst>
            </p:cNvPr>
            <p:cNvSpPr/>
            <p:nvPr/>
          </p:nvSpPr>
          <p:spPr>
            <a:xfrm>
              <a:off x="10737630" y="179881"/>
              <a:ext cx="1269234" cy="734951"/>
            </a:xfrm>
            <a:prstGeom prst="wedgeRoundRectCallout">
              <a:avLst>
                <a:gd name="adj1" fmla="val -3751"/>
                <a:gd name="adj2" fmla="val 80385"/>
                <a:gd name="adj3" fmla="val 16667"/>
              </a:avLst>
            </a:prstGeom>
            <a:solidFill>
              <a:sysClr val="window" lastClr="FFFFFF"/>
            </a:solidFill>
            <a:ln w="25400" cap="flat" cmpd="sng" algn="ctr">
              <a:solidFill>
                <a:srgbClr val="FF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pic>
          <p:nvPicPr>
            <p:cNvPr id="27" name="Picture 26" descr="A picture containing text, reptile&#10;&#10;Description automatically generated">
              <a:extLst>
                <a:ext uri="{FF2B5EF4-FFF2-40B4-BE49-F238E27FC236}">
                  <a16:creationId xmlns:a16="http://schemas.microsoft.com/office/drawing/2014/main" id="{95BB7C96-D5B4-4C5E-BBCE-F7C229BAA64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13670" y="221998"/>
              <a:ext cx="834673" cy="622092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9B2BAC05-D02F-4D9D-A61C-1280A946D181}"/>
                </a:ext>
              </a:extLst>
            </p:cNvPr>
            <p:cNvSpPr txBox="1"/>
            <p:nvPr/>
          </p:nvSpPr>
          <p:spPr>
            <a:xfrm>
              <a:off x="11439650" y="268502"/>
              <a:ext cx="46443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E7E6E6">
                      <a:lumMod val="10000"/>
                    </a:srgbClr>
                  </a:solidFill>
                  <a:effectLst/>
                  <a:uLnTx/>
                  <a:uFillTx/>
                  <a:latin typeface="Century Gothic"/>
                </a:rPr>
                <a:t>…</a:t>
              </a:r>
            </a:p>
          </p:txBody>
        </p:sp>
      </p:grpSp>
      <p:sp>
        <p:nvSpPr>
          <p:cNvPr id="29" name="Google Shape;410;p19">
            <a:extLst>
              <a:ext uri="{FF2B5EF4-FFF2-40B4-BE49-F238E27FC236}">
                <a16:creationId xmlns:a16="http://schemas.microsoft.com/office/drawing/2014/main" id="{090910DB-333D-427A-B8DD-B089EF0EEEC0}"/>
              </a:ext>
            </a:extLst>
          </p:cNvPr>
          <p:cNvSpPr txBox="1"/>
          <p:nvPr/>
        </p:nvSpPr>
        <p:spPr>
          <a:xfrm>
            <a:off x="11632979" y="3420295"/>
            <a:ext cx="143986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</a:t>
            </a:r>
            <a:endParaRPr kumimoji="0" sz="1800" b="1" i="0" u="none" strike="noStrike" kern="0" cap="none" spc="0" normalizeH="0" baseline="0" noProof="0" dirty="0">
              <a:ln>
                <a:noFill/>
              </a:ln>
              <a:solidFill>
                <a:srgbClr val="1E4E79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0" name="Google Shape;387;p19">
            <a:extLst>
              <a:ext uri="{FF2B5EF4-FFF2-40B4-BE49-F238E27FC236}">
                <a16:creationId xmlns:a16="http://schemas.microsoft.com/office/drawing/2014/main" id="{4609895E-50AF-404A-A59D-3440ABF052C0}"/>
              </a:ext>
            </a:extLst>
          </p:cNvPr>
          <p:cNvSpPr/>
          <p:nvPr/>
        </p:nvSpPr>
        <p:spPr>
          <a:xfrm>
            <a:off x="11002736" y="1881617"/>
            <a:ext cx="502131" cy="4156257"/>
          </a:xfrm>
          <a:prstGeom prst="rect">
            <a:avLst/>
          </a:prstGeom>
          <a:solidFill>
            <a:srgbClr val="FF0000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1" name="Google Shape;388;p19">
            <a:extLst>
              <a:ext uri="{FF2B5EF4-FFF2-40B4-BE49-F238E27FC236}">
                <a16:creationId xmlns:a16="http://schemas.microsoft.com/office/drawing/2014/main" id="{5DFA9E57-43A3-49A1-B662-4278F08AC770}"/>
              </a:ext>
            </a:extLst>
          </p:cNvPr>
          <p:cNvSpPr/>
          <p:nvPr/>
        </p:nvSpPr>
        <p:spPr>
          <a:xfrm>
            <a:off x="11002037" y="1876939"/>
            <a:ext cx="503528" cy="4156259"/>
          </a:xfrm>
          <a:prstGeom prst="rect">
            <a:avLst/>
          </a:prstGeom>
          <a:solidFill>
            <a:srgbClr val="FFD319"/>
          </a:solidFill>
          <a:ln w="9525" cap="flat" cmpd="sng">
            <a:solidFill>
              <a:srgbClr val="02456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ctr" rotWithShape="0">
              <a:srgbClr val="FFFFFF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cxnSp>
        <p:nvCxnSpPr>
          <p:cNvPr id="32" name="Google Shape;389;p19">
            <a:extLst>
              <a:ext uri="{FF2B5EF4-FFF2-40B4-BE49-F238E27FC236}">
                <a16:creationId xmlns:a16="http://schemas.microsoft.com/office/drawing/2014/main" id="{CCDAA541-F21E-4B52-8AB7-32B7DD78B08A}"/>
              </a:ext>
            </a:extLst>
          </p:cNvPr>
          <p:cNvCxnSpPr/>
          <p:nvPr/>
        </p:nvCxnSpPr>
        <p:spPr>
          <a:xfrm>
            <a:off x="11686108" y="1870189"/>
            <a:ext cx="0" cy="4156259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3" name="Google Shape;390;p19">
            <a:extLst>
              <a:ext uri="{FF2B5EF4-FFF2-40B4-BE49-F238E27FC236}">
                <a16:creationId xmlns:a16="http://schemas.microsoft.com/office/drawing/2014/main" id="{B5B23D0C-345C-4269-90A7-714F47CF93AB}"/>
              </a:ext>
            </a:extLst>
          </p:cNvPr>
          <p:cNvCxnSpPr/>
          <p:nvPr/>
        </p:nvCxnSpPr>
        <p:spPr>
          <a:xfrm>
            <a:off x="11663499" y="1870188"/>
            <a:ext cx="216791" cy="0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4" name="Google Shape;391;p19">
            <a:extLst>
              <a:ext uri="{FF2B5EF4-FFF2-40B4-BE49-F238E27FC236}">
                <a16:creationId xmlns:a16="http://schemas.microsoft.com/office/drawing/2014/main" id="{C0D32C54-B14A-4CE5-98C3-66AEB6D1F8B2}"/>
              </a:ext>
            </a:extLst>
          </p:cNvPr>
          <p:cNvCxnSpPr/>
          <p:nvPr/>
        </p:nvCxnSpPr>
        <p:spPr>
          <a:xfrm>
            <a:off x="11686109" y="6026447"/>
            <a:ext cx="216791" cy="0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5" name="Google Shape;393;p19">
            <a:extLst>
              <a:ext uri="{FF2B5EF4-FFF2-40B4-BE49-F238E27FC236}">
                <a16:creationId xmlns:a16="http://schemas.microsoft.com/office/drawing/2014/main" id="{FEBE61B0-75AB-47C5-BF54-6DD6669D5BC8}"/>
              </a:ext>
            </a:extLst>
          </p:cNvPr>
          <p:cNvSpPr txBox="1"/>
          <p:nvPr/>
        </p:nvSpPr>
        <p:spPr>
          <a:xfrm>
            <a:off x="11803030" y="1666496"/>
            <a:ext cx="957385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20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6" name="Google Shape;394;p19">
            <a:extLst>
              <a:ext uri="{FF2B5EF4-FFF2-40B4-BE49-F238E27FC236}">
                <a16:creationId xmlns:a16="http://schemas.microsoft.com/office/drawing/2014/main" id="{8D2882C4-C912-44B0-8588-ABFE7798151A}"/>
              </a:ext>
            </a:extLst>
          </p:cNvPr>
          <p:cNvSpPr txBox="1"/>
          <p:nvPr/>
        </p:nvSpPr>
        <p:spPr>
          <a:xfrm>
            <a:off x="11769073" y="5620178"/>
            <a:ext cx="87261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0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7" name="Google Shape;395;p19">
            <a:extLst>
              <a:ext uri="{FF2B5EF4-FFF2-40B4-BE49-F238E27FC236}">
                <a16:creationId xmlns:a16="http://schemas.microsoft.com/office/drawing/2014/main" id="{13FC0F4E-262E-45DE-BFB9-ED64F83F62C4}"/>
              </a:ext>
            </a:extLst>
          </p:cNvPr>
          <p:cNvSpPr/>
          <p:nvPr/>
        </p:nvSpPr>
        <p:spPr>
          <a:xfrm>
            <a:off x="10859786" y="6256867"/>
            <a:ext cx="1058732" cy="38208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1F4E79"/>
          </a:soli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START</a:t>
            </a: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9" name="Speech Bubble: Rectangle with Corners Rounded 18">
            <a:hlinkClick r:id="" action="ppaction://noaction">
              <a:snd r:embed="rId5" name="T3_W8F_7.1.wav"/>
            </a:hlinkClick>
            <a:extLst>
              <a:ext uri="{FF2B5EF4-FFF2-40B4-BE49-F238E27FC236}">
                <a16:creationId xmlns:a16="http://schemas.microsoft.com/office/drawing/2014/main" id="{1D5673A2-8CCF-4347-AE44-0B95B64FC340}"/>
              </a:ext>
            </a:extLst>
          </p:cNvPr>
          <p:cNvSpPr/>
          <p:nvPr/>
        </p:nvSpPr>
        <p:spPr>
          <a:xfrm>
            <a:off x="1076010" y="777280"/>
            <a:ext cx="5071717" cy="517320"/>
          </a:xfrm>
          <a:prstGeom prst="wedgeRoundRectCallout">
            <a:avLst>
              <a:gd name="adj1" fmla="val -53936"/>
              <a:gd name="adj2" fmla="val 10200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20" name="CustomShape 7">
            <a:hlinkClick r:id="" action="ppaction://noaction">
              <a:snd r:embed="rId5" name="T3_W8F_7.1.wav"/>
            </a:hlinkClick>
            <a:extLst>
              <a:ext uri="{FF2B5EF4-FFF2-40B4-BE49-F238E27FC236}">
                <a16:creationId xmlns:a16="http://schemas.microsoft.com/office/drawing/2014/main" id="{5C12384F-1D46-4056-AB2F-3709AE5BB247}"/>
              </a:ext>
            </a:extLst>
          </p:cNvPr>
          <p:cNvSpPr/>
          <p:nvPr/>
        </p:nvSpPr>
        <p:spPr>
          <a:xfrm>
            <a:off x="1105777" y="813356"/>
            <a:ext cx="6195071" cy="456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FFFDFB"/>
                </a:solidFill>
                <a:effectLst/>
                <a:uLnTx/>
                <a:uFillTx/>
                <a:latin typeface="Century Gothic"/>
                <a:ea typeface="Century Gothic"/>
              </a:rPr>
              <a:t>Wie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FFFDFB"/>
                </a:solidFill>
                <a:effectLst/>
                <a:uLnTx/>
                <a:uFillTx/>
                <a:latin typeface="Century Gothic"/>
                <a:ea typeface="Century Gothic"/>
              </a:rPr>
              <a:t>sagt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FFFDFB"/>
                </a:solidFill>
                <a:effectLst/>
                <a:uLnTx/>
                <a:uFillTx/>
                <a:latin typeface="Century Gothic"/>
                <a:ea typeface="Century Gothic"/>
              </a:rPr>
              <a:t> man</a:t>
            </a:r>
            <a:r>
              <a:rPr kumimoji="0" lang="en-GB" sz="2400" b="1" i="0" u="none" strike="noStrike" kern="1200" cap="none" spc="-1" normalizeH="0" noProof="0" dirty="0">
                <a:ln>
                  <a:noFill/>
                </a:ln>
                <a:solidFill>
                  <a:srgbClr val="FFFDFB"/>
                </a:solidFill>
                <a:effectLst/>
                <a:uLnTx/>
                <a:uFillTx/>
                <a:latin typeface="Century Gothic"/>
                <a:ea typeface="Century Gothic"/>
              </a:rPr>
              <a:t> das auf Deutsch?</a:t>
            </a:r>
            <a:endParaRPr kumimoji="0" lang="en-GB" sz="2400" b="1" i="0" u="none" strike="noStrike" kern="1200" cap="none" spc="-1" normalizeH="0" baseline="0" noProof="0" dirty="0">
              <a:ln>
                <a:noFill/>
              </a:ln>
              <a:solidFill>
                <a:srgbClr val="FFFDFB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21" name="Graphic 20" descr="Teacher">
            <a:extLst>
              <a:ext uri="{FF2B5EF4-FFF2-40B4-BE49-F238E27FC236}">
                <a16:creationId xmlns:a16="http://schemas.microsoft.com/office/drawing/2014/main" id="{01BAF62B-3420-486C-AB83-9B7337BB4D5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38084" y="600164"/>
            <a:ext cx="914400" cy="914400"/>
          </a:xfrm>
          <a:prstGeom prst="rect">
            <a:avLst/>
          </a:prstGeom>
        </p:spPr>
      </p:pic>
      <p:sp>
        <p:nvSpPr>
          <p:cNvPr id="22" name="Google Shape;167;p2">
            <a:extLst>
              <a:ext uri="{FF2B5EF4-FFF2-40B4-BE49-F238E27FC236}">
                <a16:creationId xmlns:a16="http://schemas.microsoft.com/office/drawing/2014/main" id="{AFDEF702-267C-4E72-BDDA-DDE87BFFB743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" name="Speech Bubble: Oval 37">
            <a:extLst>
              <a:ext uri="{FF2B5EF4-FFF2-40B4-BE49-F238E27FC236}">
                <a16:creationId xmlns:a16="http://schemas.microsoft.com/office/drawing/2014/main" id="{D7A03C58-128F-427F-90A5-689DD86D71E2}"/>
              </a:ext>
            </a:extLst>
          </p:cNvPr>
          <p:cNvSpPr/>
          <p:nvPr/>
        </p:nvSpPr>
        <p:spPr>
          <a:xfrm>
            <a:off x="5912628" y="1386159"/>
            <a:ext cx="4812449" cy="2161923"/>
          </a:xfrm>
          <a:prstGeom prst="wedgeEllipseCallout">
            <a:avLst>
              <a:gd name="adj1" fmla="val -47318"/>
              <a:gd name="adj2" fmla="val 51996"/>
            </a:avLst>
          </a:prstGeom>
          <a:solidFill>
            <a:srgbClr val="FFFDFB"/>
          </a:solidFill>
          <a:ln w="7620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Diesmal</a:t>
            </a:r>
            <a:r>
              <a:rPr kumimoji="0" lang="en-GB" sz="32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 </a:t>
            </a:r>
            <a:r>
              <a:rPr kumimoji="0" lang="en-GB" sz="32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können</a:t>
            </a:r>
            <a:r>
              <a:rPr kumimoji="0" lang="en-GB" sz="32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 </a:t>
            </a:r>
            <a:r>
              <a:rPr lang="en-GB" sz="3200" kern="0" dirty="0" err="1">
                <a:solidFill>
                  <a:srgbClr val="002060"/>
                </a:solidFill>
                <a:latin typeface="Segoe Print" panose="02000600000000000000" pitchFamily="2" charset="0"/>
              </a:rPr>
              <a:t>sie</a:t>
            </a:r>
            <a:r>
              <a:rPr lang="en-GB" sz="3200" kern="0" dirty="0">
                <a:solidFill>
                  <a:srgbClr val="002060"/>
                </a:solidFill>
                <a:latin typeface="Segoe Print" panose="02000600000000000000" pitchFamily="2" charset="0"/>
              </a:rPr>
              <a:t> </a:t>
            </a:r>
            <a:r>
              <a:rPr kumimoji="0" lang="en-GB" sz="32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spät</a:t>
            </a:r>
            <a:r>
              <a:rPr kumimoji="0" lang="en-GB" sz="32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 </a:t>
            </a:r>
            <a:r>
              <a:rPr kumimoji="0" lang="en-GB" sz="32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nach</a:t>
            </a:r>
            <a:r>
              <a:rPr kumimoji="0" lang="en-GB" sz="32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 </a:t>
            </a:r>
            <a:r>
              <a:rPr kumimoji="0" lang="en-GB" sz="32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Hause</a:t>
            </a:r>
            <a:r>
              <a:rPr kumimoji="0" lang="en-GB" sz="32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 </a:t>
            </a:r>
            <a:r>
              <a:rPr kumimoji="0" lang="en-GB" sz="32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kommen</a:t>
            </a:r>
            <a:r>
              <a:rPr kumimoji="0" lang="en-GB" sz="32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.</a:t>
            </a:r>
            <a:endParaRPr kumimoji="0" lang="en-GB" sz="32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Segoe Print" panose="02000600000000000000" pitchFamily="2" charset="0"/>
              <a:ea typeface="+mn-ea"/>
              <a:cs typeface="+mn-cs"/>
            </a:endParaRP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DDAC0E09-E09C-4E45-AD7F-7A0EDFF81283}"/>
              </a:ext>
            </a:extLst>
          </p:cNvPr>
          <p:cNvSpPr/>
          <p:nvPr/>
        </p:nvSpPr>
        <p:spPr>
          <a:xfrm>
            <a:off x="2802585" y="4004585"/>
            <a:ext cx="1926183" cy="781665"/>
          </a:xfrm>
          <a:prstGeom prst="roundRect">
            <a:avLst/>
          </a:prstGeom>
          <a:solidFill>
            <a:srgbClr val="FFE269"/>
          </a:solidFill>
          <a:ln w="12700" cap="flat" cmpd="sng" algn="ctr">
            <a:solidFill>
              <a:srgbClr val="00206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kern="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zu</a:t>
            </a:r>
            <a:endParaRPr kumimoji="0" lang="en-GB" sz="2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C30C04DC-304D-4D94-BB69-3BC39E32B535}"/>
              </a:ext>
            </a:extLst>
          </p:cNvPr>
          <p:cNvSpPr txBox="1"/>
          <p:nvPr/>
        </p:nvSpPr>
        <p:spPr>
          <a:xfrm>
            <a:off x="138084" y="1438396"/>
            <a:ext cx="5204434" cy="954107"/>
          </a:xfrm>
          <a:prstGeom prst="rect">
            <a:avLst/>
          </a:prstGeom>
          <a:solidFill>
            <a:srgbClr val="C00000"/>
          </a:solidFill>
          <a:ln w="57150">
            <a:solidFill>
              <a:srgbClr val="FFFDFB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FFFDFB"/>
                </a:solidFill>
                <a:effectLst/>
                <a:uLnTx/>
                <a:uFillTx/>
                <a:latin typeface="Century Gothic" panose="020B0502020202020204" pitchFamily="34" charset="0"/>
              </a:rPr>
              <a:t>This</a:t>
            </a:r>
            <a:r>
              <a:rPr kumimoji="0" lang="en-GB" sz="2800" b="1" i="0" u="none" strike="noStrike" kern="0" cap="none" spc="0" normalizeH="0" noProof="0" dirty="0">
                <a:ln>
                  <a:noFill/>
                </a:ln>
                <a:solidFill>
                  <a:srgbClr val="FFFDFB"/>
                </a:solidFill>
                <a:effectLst/>
                <a:uLnTx/>
                <a:uFillTx/>
                <a:latin typeface="Century Gothic" panose="020B0502020202020204" pitchFamily="34" charset="0"/>
              </a:rPr>
              <a:t> time they can come home late. </a:t>
            </a:r>
            <a:endParaRPr kumimoji="0" lang="en-GB" sz="2800" b="1" i="0" u="none" strike="noStrike" kern="0" cap="none" spc="0" normalizeH="0" baseline="0" noProof="0" dirty="0">
              <a:ln>
                <a:noFill/>
              </a:ln>
              <a:solidFill>
                <a:srgbClr val="FFFDFB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CBA1940E-0D22-4531-A1CF-8369F198C5EE}"/>
              </a:ext>
            </a:extLst>
          </p:cNvPr>
          <p:cNvSpPr/>
          <p:nvPr/>
        </p:nvSpPr>
        <p:spPr>
          <a:xfrm>
            <a:off x="571700" y="3930509"/>
            <a:ext cx="1926183" cy="781665"/>
          </a:xfrm>
          <a:prstGeom prst="roundRect">
            <a:avLst/>
          </a:prstGeom>
          <a:solidFill>
            <a:srgbClr val="FFE269"/>
          </a:solidFill>
          <a:ln w="12700" cap="flat" cmpd="sng" algn="ctr">
            <a:solidFill>
              <a:srgbClr val="00206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wir</a:t>
            </a:r>
            <a:endParaRPr kumimoji="0" lang="en-GB" sz="2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FE165457-92D1-4F7E-AF91-E7632D426C34}"/>
              </a:ext>
            </a:extLst>
          </p:cNvPr>
          <p:cNvSpPr/>
          <p:nvPr/>
        </p:nvSpPr>
        <p:spPr>
          <a:xfrm>
            <a:off x="545524" y="5201070"/>
            <a:ext cx="1933903" cy="781665"/>
          </a:xfrm>
          <a:prstGeom prst="roundRect">
            <a:avLst/>
          </a:prstGeom>
          <a:solidFill>
            <a:srgbClr val="FFE269"/>
          </a:solidFill>
          <a:ln w="12700" cap="flat" cmpd="sng" algn="ctr">
            <a:solidFill>
              <a:srgbClr val="00206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nach</a:t>
            </a: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Hause</a:t>
            </a:r>
            <a:endParaRPr kumimoji="0" lang="en-GB" sz="2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4539154F-CC04-4181-9F41-6B9607F4B24E}"/>
              </a:ext>
            </a:extLst>
          </p:cNvPr>
          <p:cNvSpPr/>
          <p:nvPr/>
        </p:nvSpPr>
        <p:spPr>
          <a:xfrm>
            <a:off x="2802585" y="5186648"/>
            <a:ext cx="1926183" cy="781665"/>
          </a:xfrm>
          <a:prstGeom prst="roundRect">
            <a:avLst/>
          </a:prstGeom>
          <a:solidFill>
            <a:srgbClr val="FFE269"/>
          </a:solidFill>
          <a:ln w="12700" cap="flat" cmpd="sng" algn="ctr">
            <a:solidFill>
              <a:srgbClr val="00206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diesmal</a:t>
            </a:r>
            <a:endParaRPr kumimoji="0" lang="en-GB" sz="2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6B2A23B1-50CE-4EFC-AB18-1517863D3F01}"/>
              </a:ext>
            </a:extLst>
          </p:cNvPr>
          <p:cNvSpPr/>
          <p:nvPr/>
        </p:nvSpPr>
        <p:spPr>
          <a:xfrm>
            <a:off x="5051926" y="5148026"/>
            <a:ext cx="1933903" cy="781665"/>
          </a:xfrm>
          <a:prstGeom prst="roundRect">
            <a:avLst/>
          </a:prstGeom>
          <a:solidFill>
            <a:srgbClr val="FFE269"/>
          </a:solidFill>
          <a:ln w="12700" cap="flat" cmpd="sng" algn="ctr">
            <a:solidFill>
              <a:srgbClr val="00206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können</a:t>
            </a:r>
            <a:endParaRPr kumimoji="0" lang="en-GB" sz="2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93B8EA3E-EE2A-430F-B014-98452074CCCF}"/>
              </a:ext>
            </a:extLst>
          </p:cNvPr>
          <p:cNvSpPr/>
          <p:nvPr/>
        </p:nvSpPr>
        <p:spPr>
          <a:xfrm>
            <a:off x="5033470" y="4034715"/>
            <a:ext cx="1926183" cy="781665"/>
          </a:xfrm>
          <a:prstGeom prst="roundRect">
            <a:avLst/>
          </a:prstGeom>
          <a:solidFill>
            <a:srgbClr val="FFE269"/>
          </a:solidFill>
          <a:ln w="12700" cap="flat" cmpd="sng" algn="ctr">
            <a:solidFill>
              <a:srgbClr val="00206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sie</a:t>
            </a:r>
            <a:endParaRPr kumimoji="0" lang="en-GB" sz="2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ABEEB6A9-72AB-4DD2-AFAF-D68AEFD9C663}"/>
              </a:ext>
            </a:extLst>
          </p:cNvPr>
          <p:cNvSpPr txBox="1"/>
          <p:nvPr/>
        </p:nvSpPr>
        <p:spPr>
          <a:xfrm>
            <a:off x="85454" y="6166147"/>
            <a:ext cx="719519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⚠</a:t>
            </a:r>
            <a:r>
              <a:rPr lang="en-GB" sz="2400" i="1" dirty="0">
                <a:solidFill>
                  <a:srgbClr val="002060"/>
                </a:solidFill>
                <a:latin typeface="Century Gothic" panose="020B0502020202020204" pitchFamily="34" charset="0"/>
              </a:rPr>
              <a:t> You do not need all of the words!</a:t>
            </a:r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EAFC844D-EAA9-490F-BCE9-8E0D264648E2}"/>
              </a:ext>
            </a:extLst>
          </p:cNvPr>
          <p:cNvSpPr/>
          <p:nvPr/>
        </p:nvSpPr>
        <p:spPr>
          <a:xfrm>
            <a:off x="7241849" y="4017360"/>
            <a:ext cx="1933903" cy="781665"/>
          </a:xfrm>
          <a:prstGeom prst="roundRect">
            <a:avLst/>
          </a:prstGeom>
          <a:solidFill>
            <a:srgbClr val="FFE269"/>
          </a:solidFill>
          <a:ln w="12700" cap="flat" cmpd="sng" algn="ctr">
            <a:solidFill>
              <a:srgbClr val="00206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kommen</a:t>
            </a:r>
            <a:endParaRPr kumimoji="0" lang="en-GB" sz="2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00B305F7-8C51-4B94-BD08-1EB9B47E63E1}"/>
              </a:ext>
            </a:extLst>
          </p:cNvPr>
          <p:cNvSpPr/>
          <p:nvPr/>
        </p:nvSpPr>
        <p:spPr>
          <a:xfrm>
            <a:off x="7308987" y="5091753"/>
            <a:ext cx="1933903" cy="781665"/>
          </a:xfrm>
          <a:prstGeom prst="roundRect">
            <a:avLst/>
          </a:prstGeom>
          <a:solidFill>
            <a:srgbClr val="FFE269"/>
          </a:solidFill>
          <a:ln w="12700" cap="flat" cmpd="sng" algn="ctr">
            <a:solidFill>
              <a:srgbClr val="00206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spät</a:t>
            </a:r>
            <a:endParaRPr kumimoji="0" lang="en-GB" sz="2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1EBE3AC-A3FB-5118-0A61-6468894E1AD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40988" y="2575915"/>
            <a:ext cx="998194" cy="99819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78054DA-62F3-A1FA-6B13-D933DE6E60B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61269" y="2702610"/>
            <a:ext cx="1277887" cy="914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2543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3_W8F_7.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2" presetClass="exit" presetSubtype="4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8" dur="20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39" dur="20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19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31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/>
      <p:bldP spid="47" grpId="0" animBg="1"/>
      <p:bldP spid="4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0B11332-DD10-4B5A-ADB8-BD6294827F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529" y="143642"/>
            <a:ext cx="6004625" cy="508891"/>
          </a:xfrm>
        </p:spPr>
        <p:txBody>
          <a:bodyPr>
            <a:normAutofit fontScale="90000"/>
          </a:bodyPr>
          <a:lstStyle/>
          <a:p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 up 5  [6/6]</a:t>
            </a:r>
            <a:endParaRPr lang="en-GB" sz="3200" dirty="0"/>
          </a:p>
        </p:txBody>
      </p:sp>
      <p:sp>
        <p:nvSpPr>
          <p:cNvPr id="23" name="Title 2">
            <a:extLst>
              <a:ext uri="{FF2B5EF4-FFF2-40B4-BE49-F238E27FC236}">
                <a16:creationId xmlns:a16="http://schemas.microsoft.com/office/drawing/2014/main" id="{A201A429-64ED-4B7A-94F6-0DC7EAB1D42B}"/>
              </a:ext>
            </a:extLst>
          </p:cNvPr>
          <p:cNvSpPr txBox="1">
            <a:spLocks/>
          </p:cNvSpPr>
          <p:nvPr/>
        </p:nvSpPr>
        <p:spPr>
          <a:xfrm>
            <a:off x="10737630" y="1069266"/>
            <a:ext cx="1316286" cy="374973"/>
          </a:xfrm>
          <a:prstGeom prst="rect">
            <a:avLst/>
          </a:prstGeom>
          <a:solidFill>
            <a:srgbClr val="FFD10D"/>
          </a:solidFill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sprechen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BE4020B0-A2A3-4F68-801E-E9DF382DC02F}"/>
              </a:ext>
            </a:extLst>
          </p:cNvPr>
          <p:cNvGrpSpPr/>
          <p:nvPr/>
        </p:nvGrpSpPr>
        <p:grpSpPr>
          <a:xfrm>
            <a:off x="10737630" y="91705"/>
            <a:ext cx="1316286" cy="754334"/>
            <a:chOff x="10714104" y="160499"/>
            <a:chExt cx="1316286" cy="754334"/>
          </a:xfrm>
        </p:grpSpPr>
        <p:sp>
          <p:nvSpPr>
            <p:cNvPr id="25" name="Speech Bubble: Rectangle with Corners Rounded 24">
              <a:extLst>
                <a:ext uri="{FF2B5EF4-FFF2-40B4-BE49-F238E27FC236}">
                  <a16:creationId xmlns:a16="http://schemas.microsoft.com/office/drawing/2014/main" id="{F4B5CDE5-34C6-427E-BD36-480850F7712A}"/>
                </a:ext>
              </a:extLst>
            </p:cNvPr>
            <p:cNvSpPr/>
            <p:nvPr/>
          </p:nvSpPr>
          <p:spPr>
            <a:xfrm>
              <a:off x="10714104" y="160499"/>
              <a:ext cx="1316286" cy="754334"/>
            </a:xfrm>
            <a:prstGeom prst="wedgeRoundRectCallout">
              <a:avLst>
                <a:gd name="adj1" fmla="val -3751"/>
                <a:gd name="adj2" fmla="val 80385"/>
                <a:gd name="adj3" fmla="val 16667"/>
              </a:avLst>
            </a:prstGeom>
            <a:solidFill>
              <a:sysClr val="window" lastClr="FFFFFF"/>
            </a:solidFill>
            <a:ln w="76200" cap="flat" cmpd="sng" algn="ctr">
              <a:solidFill>
                <a:srgbClr val="E7E6E6">
                  <a:lumMod val="1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sp>
          <p:nvSpPr>
            <p:cNvPr id="26" name="Speech Bubble: Rectangle with Corners Rounded 25">
              <a:extLst>
                <a:ext uri="{FF2B5EF4-FFF2-40B4-BE49-F238E27FC236}">
                  <a16:creationId xmlns:a16="http://schemas.microsoft.com/office/drawing/2014/main" id="{5A07DE71-EF7E-4BB1-9B08-A8CC57BE3E77}"/>
                </a:ext>
              </a:extLst>
            </p:cNvPr>
            <p:cNvSpPr/>
            <p:nvPr/>
          </p:nvSpPr>
          <p:spPr>
            <a:xfrm>
              <a:off x="10737630" y="179881"/>
              <a:ext cx="1269234" cy="734951"/>
            </a:xfrm>
            <a:prstGeom prst="wedgeRoundRectCallout">
              <a:avLst>
                <a:gd name="adj1" fmla="val -3751"/>
                <a:gd name="adj2" fmla="val 80385"/>
                <a:gd name="adj3" fmla="val 16667"/>
              </a:avLst>
            </a:prstGeom>
            <a:solidFill>
              <a:sysClr val="window" lastClr="FFFFFF"/>
            </a:solidFill>
            <a:ln w="25400" cap="flat" cmpd="sng" algn="ctr">
              <a:solidFill>
                <a:srgbClr val="FF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pic>
          <p:nvPicPr>
            <p:cNvPr id="27" name="Picture 26" descr="A picture containing text, reptile&#10;&#10;Description automatically generated">
              <a:extLst>
                <a:ext uri="{FF2B5EF4-FFF2-40B4-BE49-F238E27FC236}">
                  <a16:creationId xmlns:a16="http://schemas.microsoft.com/office/drawing/2014/main" id="{95BB7C96-D5B4-4C5E-BBCE-F7C229BAA64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13670" y="221998"/>
              <a:ext cx="834673" cy="622092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9B2BAC05-D02F-4D9D-A61C-1280A946D181}"/>
                </a:ext>
              </a:extLst>
            </p:cNvPr>
            <p:cNvSpPr txBox="1"/>
            <p:nvPr/>
          </p:nvSpPr>
          <p:spPr>
            <a:xfrm>
              <a:off x="11439650" y="268502"/>
              <a:ext cx="46443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E7E6E6">
                      <a:lumMod val="10000"/>
                    </a:srgbClr>
                  </a:solidFill>
                  <a:effectLst/>
                  <a:uLnTx/>
                  <a:uFillTx/>
                  <a:latin typeface="Century Gothic"/>
                </a:rPr>
                <a:t>…</a:t>
              </a:r>
            </a:p>
          </p:txBody>
        </p:sp>
      </p:grpSp>
      <p:sp>
        <p:nvSpPr>
          <p:cNvPr id="29" name="Google Shape;410;p19">
            <a:extLst>
              <a:ext uri="{FF2B5EF4-FFF2-40B4-BE49-F238E27FC236}">
                <a16:creationId xmlns:a16="http://schemas.microsoft.com/office/drawing/2014/main" id="{090910DB-333D-427A-B8DD-B089EF0EEEC0}"/>
              </a:ext>
            </a:extLst>
          </p:cNvPr>
          <p:cNvSpPr txBox="1"/>
          <p:nvPr/>
        </p:nvSpPr>
        <p:spPr>
          <a:xfrm>
            <a:off x="11632979" y="3420295"/>
            <a:ext cx="143986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</a:t>
            </a:r>
            <a:endParaRPr kumimoji="0" sz="1800" b="1" i="0" u="none" strike="noStrike" kern="0" cap="none" spc="0" normalizeH="0" baseline="0" noProof="0" dirty="0">
              <a:ln>
                <a:noFill/>
              </a:ln>
              <a:solidFill>
                <a:srgbClr val="1E4E79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0" name="Google Shape;387;p19">
            <a:extLst>
              <a:ext uri="{FF2B5EF4-FFF2-40B4-BE49-F238E27FC236}">
                <a16:creationId xmlns:a16="http://schemas.microsoft.com/office/drawing/2014/main" id="{4609895E-50AF-404A-A59D-3440ABF052C0}"/>
              </a:ext>
            </a:extLst>
          </p:cNvPr>
          <p:cNvSpPr/>
          <p:nvPr/>
        </p:nvSpPr>
        <p:spPr>
          <a:xfrm>
            <a:off x="11002736" y="1881617"/>
            <a:ext cx="502131" cy="4156257"/>
          </a:xfrm>
          <a:prstGeom prst="rect">
            <a:avLst/>
          </a:prstGeom>
          <a:solidFill>
            <a:srgbClr val="FF0000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1" name="Google Shape;388;p19">
            <a:extLst>
              <a:ext uri="{FF2B5EF4-FFF2-40B4-BE49-F238E27FC236}">
                <a16:creationId xmlns:a16="http://schemas.microsoft.com/office/drawing/2014/main" id="{5DFA9E57-43A3-49A1-B662-4278F08AC770}"/>
              </a:ext>
            </a:extLst>
          </p:cNvPr>
          <p:cNvSpPr/>
          <p:nvPr/>
        </p:nvSpPr>
        <p:spPr>
          <a:xfrm>
            <a:off x="11002037" y="1876939"/>
            <a:ext cx="503528" cy="4156259"/>
          </a:xfrm>
          <a:prstGeom prst="rect">
            <a:avLst/>
          </a:prstGeom>
          <a:solidFill>
            <a:srgbClr val="FFD319"/>
          </a:solidFill>
          <a:ln w="9525" cap="flat" cmpd="sng">
            <a:solidFill>
              <a:srgbClr val="02456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ctr" rotWithShape="0">
              <a:srgbClr val="FFFFFF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cxnSp>
        <p:nvCxnSpPr>
          <p:cNvPr id="32" name="Google Shape;389;p19">
            <a:extLst>
              <a:ext uri="{FF2B5EF4-FFF2-40B4-BE49-F238E27FC236}">
                <a16:creationId xmlns:a16="http://schemas.microsoft.com/office/drawing/2014/main" id="{CCDAA541-F21E-4B52-8AB7-32B7DD78B08A}"/>
              </a:ext>
            </a:extLst>
          </p:cNvPr>
          <p:cNvCxnSpPr/>
          <p:nvPr/>
        </p:nvCxnSpPr>
        <p:spPr>
          <a:xfrm>
            <a:off x="11686108" y="1870189"/>
            <a:ext cx="0" cy="4156259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3" name="Google Shape;390;p19">
            <a:extLst>
              <a:ext uri="{FF2B5EF4-FFF2-40B4-BE49-F238E27FC236}">
                <a16:creationId xmlns:a16="http://schemas.microsoft.com/office/drawing/2014/main" id="{B5B23D0C-345C-4269-90A7-714F47CF93AB}"/>
              </a:ext>
            </a:extLst>
          </p:cNvPr>
          <p:cNvCxnSpPr/>
          <p:nvPr/>
        </p:nvCxnSpPr>
        <p:spPr>
          <a:xfrm>
            <a:off x="11663499" y="1870188"/>
            <a:ext cx="216791" cy="0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4" name="Google Shape;391;p19">
            <a:extLst>
              <a:ext uri="{FF2B5EF4-FFF2-40B4-BE49-F238E27FC236}">
                <a16:creationId xmlns:a16="http://schemas.microsoft.com/office/drawing/2014/main" id="{C0D32C54-B14A-4CE5-98C3-66AEB6D1F8B2}"/>
              </a:ext>
            </a:extLst>
          </p:cNvPr>
          <p:cNvCxnSpPr/>
          <p:nvPr/>
        </p:nvCxnSpPr>
        <p:spPr>
          <a:xfrm>
            <a:off x="11686109" y="6026447"/>
            <a:ext cx="216791" cy="0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5" name="Google Shape;393;p19">
            <a:extLst>
              <a:ext uri="{FF2B5EF4-FFF2-40B4-BE49-F238E27FC236}">
                <a16:creationId xmlns:a16="http://schemas.microsoft.com/office/drawing/2014/main" id="{FEBE61B0-75AB-47C5-BF54-6DD6669D5BC8}"/>
              </a:ext>
            </a:extLst>
          </p:cNvPr>
          <p:cNvSpPr txBox="1"/>
          <p:nvPr/>
        </p:nvSpPr>
        <p:spPr>
          <a:xfrm>
            <a:off x="11803030" y="1666496"/>
            <a:ext cx="957385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20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6" name="Google Shape;394;p19">
            <a:extLst>
              <a:ext uri="{FF2B5EF4-FFF2-40B4-BE49-F238E27FC236}">
                <a16:creationId xmlns:a16="http://schemas.microsoft.com/office/drawing/2014/main" id="{8D2882C4-C912-44B0-8588-ABFE7798151A}"/>
              </a:ext>
            </a:extLst>
          </p:cNvPr>
          <p:cNvSpPr txBox="1"/>
          <p:nvPr/>
        </p:nvSpPr>
        <p:spPr>
          <a:xfrm>
            <a:off x="11769073" y="5620178"/>
            <a:ext cx="87261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0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7" name="Google Shape;395;p19">
            <a:extLst>
              <a:ext uri="{FF2B5EF4-FFF2-40B4-BE49-F238E27FC236}">
                <a16:creationId xmlns:a16="http://schemas.microsoft.com/office/drawing/2014/main" id="{13FC0F4E-262E-45DE-BFB9-ED64F83F62C4}"/>
              </a:ext>
            </a:extLst>
          </p:cNvPr>
          <p:cNvSpPr/>
          <p:nvPr/>
        </p:nvSpPr>
        <p:spPr>
          <a:xfrm>
            <a:off x="10859786" y="6256867"/>
            <a:ext cx="1058732" cy="38208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1F4E79"/>
          </a:soli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START</a:t>
            </a: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9" name="Speech Bubble: Rectangle with Corners Rounded 18">
            <a:hlinkClick r:id="" action="ppaction://noaction">
              <a:snd r:embed="rId5" name="T3_W8F_7.1.wav"/>
            </a:hlinkClick>
            <a:extLst>
              <a:ext uri="{FF2B5EF4-FFF2-40B4-BE49-F238E27FC236}">
                <a16:creationId xmlns:a16="http://schemas.microsoft.com/office/drawing/2014/main" id="{1D5673A2-8CCF-4347-AE44-0B95B64FC340}"/>
              </a:ext>
            </a:extLst>
          </p:cNvPr>
          <p:cNvSpPr/>
          <p:nvPr/>
        </p:nvSpPr>
        <p:spPr>
          <a:xfrm>
            <a:off x="1076010" y="777280"/>
            <a:ext cx="5071717" cy="517320"/>
          </a:xfrm>
          <a:prstGeom prst="wedgeRoundRectCallout">
            <a:avLst>
              <a:gd name="adj1" fmla="val -53936"/>
              <a:gd name="adj2" fmla="val 10200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20" name="CustomShape 7">
            <a:hlinkClick r:id="" action="ppaction://noaction">
              <a:snd r:embed="rId5" name="T3_W8F_7.1.wav"/>
            </a:hlinkClick>
            <a:extLst>
              <a:ext uri="{FF2B5EF4-FFF2-40B4-BE49-F238E27FC236}">
                <a16:creationId xmlns:a16="http://schemas.microsoft.com/office/drawing/2014/main" id="{5C12384F-1D46-4056-AB2F-3709AE5BB247}"/>
              </a:ext>
            </a:extLst>
          </p:cNvPr>
          <p:cNvSpPr/>
          <p:nvPr/>
        </p:nvSpPr>
        <p:spPr>
          <a:xfrm>
            <a:off x="1105777" y="775295"/>
            <a:ext cx="5117990" cy="50093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FFFDFB"/>
                </a:solidFill>
                <a:effectLst/>
                <a:uLnTx/>
                <a:uFillTx/>
                <a:latin typeface="Century Gothic"/>
                <a:ea typeface="Century Gothic"/>
              </a:rPr>
              <a:t>Wie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FFFDFB"/>
                </a:solidFill>
                <a:effectLst/>
                <a:uLnTx/>
                <a:uFillTx/>
                <a:latin typeface="Century Gothic"/>
                <a:ea typeface="Century Gothic"/>
              </a:rPr>
              <a:t>sagt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FFFDFB"/>
                </a:solidFill>
                <a:effectLst/>
                <a:uLnTx/>
                <a:uFillTx/>
                <a:latin typeface="Century Gothic"/>
                <a:ea typeface="Century Gothic"/>
              </a:rPr>
              <a:t> man</a:t>
            </a:r>
            <a:r>
              <a:rPr kumimoji="0" lang="en-GB" sz="2400" b="1" i="0" u="none" strike="noStrike" kern="1200" cap="none" spc="-1" normalizeH="0" noProof="0" dirty="0">
                <a:ln>
                  <a:noFill/>
                </a:ln>
                <a:solidFill>
                  <a:srgbClr val="FFFDFB"/>
                </a:solidFill>
                <a:effectLst/>
                <a:uLnTx/>
                <a:uFillTx/>
                <a:latin typeface="Century Gothic"/>
                <a:ea typeface="Century Gothic"/>
              </a:rPr>
              <a:t> das auf Deutsch?</a:t>
            </a:r>
            <a:endParaRPr kumimoji="0" lang="en-GB" sz="2400" b="1" i="0" u="none" strike="noStrike" kern="1200" cap="none" spc="-1" normalizeH="0" baseline="0" noProof="0" dirty="0">
              <a:ln>
                <a:noFill/>
              </a:ln>
              <a:solidFill>
                <a:srgbClr val="FFFDFB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21" name="Graphic 20" descr="Teacher">
            <a:extLst>
              <a:ext uri="{FF2B5EF4-FFF2-40B4-BE49-F238E27FC236}">
                <a16:creationId xmlns:a16="http://schemas.microsoft.com/office/drawing/2014/main" id="{01BAF62B-3420-486C-AB83-9B7337BB4D5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38084" y="600164"/>
            <a:ext cx="914400" cy="914400"/>
          </a:xfrm>
          <a:prstGeom prst="rect">
            <a:avLst/>
          </a:prstGeom>
        </p:spPr>
      </p:pic>
      <p:sp>
        <p:nvSpPr>
          <p:cNvPr id="22" name="Google Shape;167;p2">
            <a:extLst>
              <a:ext uri="{FF2B5EF4-FFF2-40B4-BE49-F238E27FC236}">
                <a16:creationId xmlns:a16="http://schemas.microsoft.com/office/drawing/2014/main" id="{AFDEF702-267C-4E72-BDDA-DDE87BFFB743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" name="Speech Bubble: Oval 37">
            <a:extLst>
              <a:ext uri="{FF2B5EF4-FFF2-40B4-BE49-F238E27FC236}">
                <a16:creationId xmlns:a16="http://schemas.microsoft.com/office/drawing/2014/main" id="{D7A03C58-128F-427F-90A5-689DD86D71E2}"/>
              </a:ext>
            </a:extLst>
          </p:cNvPr>
          <p:cNvSpPr/>
          <p:nvPr/>
        </p:nvSpPr>
        <p:spPr>
          <a:xfrm>
            <a:off x="5912628" y="1386159"/>
            <a:ext cx="4812449" cy="2161923"/>
          </a:xfrm>
          <a:prstGeom prst="wedgeEllipseCallout">
            <a:avLst>
              <a:gd name="adj1" fmla="val -47318"/>
              <a:gd name="adj2" fmla="val 51996"/>
            </a:avLst>
          </a:prstGeom>
          <a:solidFill>
            <a:srgbClr val="FFFDFB"/>
          </a:solidFill>
          <a:ln w="7620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Wir</a:t>
            </a:r>
            <a:r>
              <a:rPr kumimoji="0" lang="en-GB" sz="32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 </a:t>
            </a:r>
            <a:r>
              <a:rPr kumimoji="0" lang="en-GB" sz="32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versuchen</a:t>
            </a:r>
            <a:r>
              <a:rPr kumimoji="0" lang="en-GB" sz="32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, am Abend </a:t>
            </a:r>
            <a:r>
              <a:rPr kumimoji="0" lang="en-GB" sz="32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zu</a:t>
            </a:r>
            <a:r>
              <a:rPr kumimoji="0" lang="en-GB" sz="32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 </a:t>
            </a:r>
            <a:r>
              <a:rPr kumimoji="0" lang="en-GB" sz="32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singen</a:t>
            </a: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.</a:t>
            </a: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DDAC0E09-E09C-4E45-AD7F-7A0EDFF81283}"/>
              </a:ext>
            </a:extLst>
          </p:cNvPr>
          <p:cNvSpPr/>
          <p:nvPr/>
        </p:nvSpPr>
        <p:spPr>
          <a:xfrm>
            <a:off x="2716749" y="3965731"/>
            <a:ext cx="1926183" cy="781665"/>
          </a:xfrm>
          <a:prstGeom prst="roundRect">
            <a:avLst/>
          </a:prstGeom>
          <a:solidFill>
            <a:srgbClr val="FFE269"/>
          </a:solidFill>
          <a:ln w="12700" cap="flat" cmpd="sng" algn="ctr">
            <a:solidFill>
              <a:srgbClr val="00206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kern="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sie</a:t>
            </a:r>
            <a:endParaRPr kumimoji="0" lang="en-GB" sz="2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C30C04DC-304D-4D94-BB69-3BC39E32B535}"/>
              </a:ext>
            </a:extLst>
          </p:cNvPr>
          <p:cNvSpPr txBox="1"/>
          <p:nvPr/>
        </p:nvSpPr>
        <p:spPr>
          <a:xfrm>
            <a:off x="85454" y="1344544"/>
            <a:ext cx="5788759" cy="954107"/>
          </a:xfrm>
          <a:prstGeom prst="rect">
            <a:avLst/>
          </a:prstGeom>
          <a:solidFill>
            <a:srgbClr val="C00000"/>
          </a:solidFill>
          <a:ln w="57150">
            <a:solidFill>
              <a:srgbClr val="FFFDFB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FFFDFB"/>
                </a:solidFill>
                <a:effectLst/>
                <a:uLnTx/>
                <a:uFillTx/>
                <a:latin typeface="Century Gothic" panose="020B0502020202020204" pitchFamily="34" charset="0"/>
              </a:rPr>
              <a:t>We’re trying </a:t>
            </a:r>
            <a:r>
              <a:rPr kumimoji="0" lang="en-GB" sz="2800" b="1" i="0" u="none" strike="noStrike" kern="0" cap="none" spc="0" normalizeH="0" noProof="0" dirty="0">
                <a:ln>
                  <a:noFill/>
                </a:ln>
                <a:solidFill>
                  <a:srgbClr val="FFFDFB"/>
                </a:solidFill>
                <a:effectLst/>
                <a:uLnTx/>
                <a:uFillTx/>
                <a:latin typeface="Century Gothic" panose="020B0502020202020204" pitchFamily="34" charset="0"/>
              </a:rPr>
              <a:t>to sing in the evening</a:t>
            </a: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FFFDFB"/>
                </a:solidFill>
                <a:effectLst/>
                <a:uLnTx/>
                <a:uFillTx/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CBA1940E-0D22-4531-A1CF-8369F198C5EE}"/>
              </a:ext>
            </a:extLst>
          </p:cNvPr>
          <p:cNvSpPr/>
          <p:nvPr/>
        </p:nvSpPr>
        <p:spPr>
          <a:xfrm>
            <a:off x="571700" y="3930509"/>
            <a:ext cx="1926183" cy="781665"/>
          </a:xfrm>
          <a:prstGeom prst="roundRect">
            <a:avLst/>
          </a:prstGeom>
          <a:solidFill>
            <a:srgbClr val="FFE269"/>
          </a:solidFill>
          <a:ln w="12700" cap="flat" cmpd="sng" algn="ctr">
            <a:solidFill>
              <a:srgbClr val="00206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zu</a:t>
            </a:r>
            <a:endParaRPr kumimoji="0" lang="en-GB" sz="2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FE165457-92D1-4F7E-AF91-E7632D426C34}"/>
              </a:ext>
            </a:extLst>
          </p:cNvPr>
          <p:cNvSpPr/>
          <p:nvPr/>
        </p:nvSpPr>
        <p:spPr>
          <a:xfrm>
            <a:off x="545524" y="5201070"/>
            <a:ext cx="1933903" cy="781665"/>
          </a:xfrm>
          <a:prstGeom prst="roundRect">
            <a:avLst/>
          </a:prstGeom>
          <a:solidFill>
            <a:srgbClr val="FFE269"/>
          </a:solidFill>
          <a:ln w="12700" cap="flat" cmpd="sng" algn="ctr">
            <a:solidFill>
              <a:srgbClr val="00206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wollen</a:t>
            </a:r>
            <a:endParaRPr kumimoji="0" lang="en-GB" sz="2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4539154F-CC04-4181-9F41-6B9607F4B24E}"/>
              </a:ext>
            </a:extLst>
          </p:cNvPr>
          <p:cNvSpPr/>
          <p:nvPr/>
        </p:nvSpPr>
        <p:spPr>
          <a:xfrm>
            <a:off x="2802585" y="5186648"/>
            <a:ext cx="1926183" cy="781665"/>
          </a:xfrm>
          <a:prstGeom prst="roundRect">
            <a:avLst/>
          </a:prstGeom>
          <a:solidFill>
            <a:srgbClr val="FFE269"/>
          </a:solidFill>
          <a:ln w="12700" cap="flat" cmpd="sng" algn="ctr">
            <a:solidFill>
              <a:srgbClr val="00206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singen</a:t>
            </a:r>
            <a:endParaRPr kumimoji="0" lang="en-GB" sz="2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6B2A23B1-50CE-4EFC-AB18-1517863D3F01}"/>
              </a:ext>
            </a:extLst>
          </p:cNvPr>
          <p:cNvSpPr/>
          <p:nvPr/>
        </p:nvSpPr>
        <p:spPr>
          <a:xfrm>
            <a:off x="5051926" y="5148026"/>
            <a:ext cx="1933903" cy="781665"/>
          </a:xfrm>
          <a:prstGeom prst="roundRect">
            <a:avLst/>
          </a:prstGeom>
          <a:solidFill>
            <a:srgbClr val="FFE269"/>
          </a:solidFill>
          <a:ln w="12700" cap="flat" cmpd="sng" algn="ctr">
            <a:solidFill>
              <a:srgbClr val="00206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wir</a:t>
            </a:r>
            <a:endParaRPr kumimoji="0" lang="en-GB" sz="2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93B8EA3E-EE2A-430F-B014-98452074CCCF}"/>
              </a:ext>
            </a:extLst>
          </p:cNvPr>
          <p:cNvSpPr/>
          <p:nvPr/>
        </p:nvSpPr>
        <p:spPr>
          <a:xfrm>
            <a:off x="5033470" y="4034715"/>
            <a:ext cx="2091458" cy="781665"/>
          </a:xfrm>
          <a:prstGeom prst="roundRect">
            <a:avLst/>
          </a:prstGeom>
          <a:solidFill>
            <a:srgbClr val="FFE269"/>
          </a:solidFill>
          <a:ln w="12700" cap="flat" cmpd="sng" algn="ctr">
            <a:solidFill>
              <a:srgbClr val="00206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versuchen</a:t>
            </a:r>
            <a:endParaRPr kumimoji="0" lang="en-GB" sz="2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ABEEB6A9-72AB-4DD2-AFAF-D68AEFD9C663}"/>
              </a:ext>
            </a:extLst>
          </p:cNvPr>
          <p:cNvSpPr txBox="1"/>
          <p:nvPr/>
        </p:nvSpPr>
        <p:spPr>
          <a:xfrm>
            <a:off x="85454" y="6166147"/>
            <a:ext cx="719519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⚠</a:t>
            </a:r>
            <a:r>
              <a:rPr lang="en-GB" sz="2400" i="1" dirty="0">
                <a:solidFill>
                  <a:srgbClr val="002060"/>
                </a:solidFill>
                <a:latin typeface="Century Gothic" panose="020B0502020202020204" pitchFamily="34" charset="0"/>
              </a:rPr>
              <a:t> You do not need all of the words!</a:t>
            </a:r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EAFC844D-EAA9-490F-BCE9-8E0D264648E2}"/>
              </a:ext>
            </a:extLst>
          </p:cNvPr>
          <p:cNvSpPr/>
          <p:nvPr/>
        </p:nvSpPr>
        <p:spPr>
          <a:xfrm>
            <a:off x="7241849" y="4017360"/>
            <a:ext cx="1933903" cy="781665"/>
          </a:xfrm>
          <a:prstGeom prst="roundRect">
            <a:avLst/>
          </a:prstGeom>
          <a:solidFill>
            <a:srgbClr val="FFE269"/>
          </a:solidFill>
          <a:ln w="12700" cap="flat" cmpd="sng" algn="ctr">
            <a:solidFill>
              <a:srgbClr val="00206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planen</a:t>
            </a:r>
            <a:endParaRPr kumimoji="0" lang="en-GB" sz="2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00B305F7-8C51-4B94-BD08-1EB9B47E63E1}"/>
              </a:ext>
            </a:extLst>
          </p:cNvPr>
          <p:cNvSpPr/>
          <p:nvPr/>
        </p:nvSpPr>
        <p:spPr>
          <a:xfrm>
            <a:off x="7308988" y="5091753"/>
            <a:ext cx="1916900" cy="781665"/>
          </a:xfrm>
          <a:prstGeom prst="roundRect">
            <a:avLst/>
          </a:prstGeom>
          <a:solidFill>
            <a:srgbClr val="FFE269"/>
          </a:solidFill>
          <a:ln w="12700" cap="flat" cmpd="sng" algn="ctr">
            <a:solidFill>
              <a:srgbClr val="00206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am Abend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6B8BFD7-640E-8EC0-720A-842A88561A4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03499" y="2574056"/>
            <a:ext cx="1535950" cy="7679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320D1C3-FE55-BA88-CDD7-B81D1369953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64218" y="2364985"/>
            <a:ext cx="899107" cy="1271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4297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3_W8F_7.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2" presetClass="exit" presetSubtype="4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8" dur="20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39" dur="20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19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31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/>
      <p:bldP spid="47" grpId="0" animBg="1"/>
      <p:bldP spid="4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98;p2" descr="background rectangle">
            <a:extLst>
              <a:ext uri="{FF2B5EF4-FFF2-40B4-BE49-F238E27FC236}">
                <a16:creationId xmlns:a16="http://schemas.microsoft.com/office/drawing/2014/main" id="{0F465D11-BD17-455B-BAA6-75C52E315242}"/>
              </a:ext>
            </a:extLst>
          </p:cNvPr>
          <p:cNvSpPr/>
          <p:nvPr/>
        </p:nvSpPr>
        <p:spPr>
          <a:xfrm>
            <a:off x="0" y="0"/>
            <a:ext cx="4350984" cy="6858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BB08CD-FDA4-46B1-8623-507F63ABF8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0294405">
            <a:off x="238991" y="2856240"/>
            <a:ext cx="4216910" cy="1144800"/>
          </a:xfrm>
        </p:spPr>
        <p:txBody>
          <a:bodyPr/>
          <a:lstStyle/>
          <a:p>
            <a:pPr algn="ctr"/>
            <a:r>
              <a:rPr lang="en-GB" sz="6000" b="1" dirty="0" err="1">
                <a:solidFill>
                  <a:schemeClr val="bg1"/>
                </a:solidFill>
                <a:latin typeface="Century Gothic" panose="020B0502020202020204" pitchFamily="34" charset="0"/>
                <a:hlinkClick r:id="" action="ppaction://noaction">
                  <a:snd r:embed="rId3" name="tschuess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Tschüss</a:t>
            </a:r>
            <a:r>
              <a:rPr lang="en-GB" sz="6000" b="1" dirty="0">
                <a:solidFill>
                  <a:schemeClr val="bg1"/>
                </a:solidFill>
                <a:latin typeface="Century Gothic" panose="020B0502020202020204" pitchFamily="34" charset="0"/>
                <a:hlinkClick r:id="" action="ppaction://noaction">
                  <a:snd r:embed="rId3" name="tschuess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!</a:t>
            </a:r>
          </a:p>
        </p:txBody>
      </p:sp>
      <p:sp>
        <p:nvSpPr>
          <p:cNvPr id="11" name="CustomShape 2">
            <a:extLst>
              <a:ext uri="{FF2B5EF4-FFF2-40B4-BE49-F238E27FC236}">
                <a16:creationId xmlns:a16="http://schemas.microsoft.com/office/drawing/2014/main" id="{F3560F50-441E-4149-9EAE-DE5F5533F96A}"/>
              </a:ext>
            </a:extLst>
          </p:cNvPr>
          <p:cNvSpPr/>
          <p:nvPr/>
        </p:nvSpPr>
        <p:spPr>
          <a:xfrm>
            <a:off x="5564172" y="4843962"/>
            <a:ext cx="5644800" cy="1554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lvl="0" algn="ctr">
              <a:buClr>
                <a:srgbClr val="FF3333"/>
              </a:buClr>
              <a:buSzPts val="9600"/>
              <a:defRPr/>
            </a:pPr>
            <a:r>
              <a:rPr lang="en-GB" sz="9600" b="1" kern="0" dirty="0" err="1">
                <a:solidFill>
                  <a:srgbClr val="0070C0"/>
                </a:solidFill>
                <a:latin typeface="Modern Love" panose="04090805081005020601" pitchFamily="82" charset="0"/>
                <a:cs typeface="Arial"/>
                <a:sym typeface="Arial"/>
              </a:rPr>
              <a:t>blau</a:t>
            </a:r>
            <a:endParaRPr lang="en-GB" sz="1400" kern="0" dirty="0">
              <a:solidFill>
                <a:srgbClr val="0070C0"/>
              </a:solidFill>
              <a:latin typeface="Modern Love" panose="04090805081005020601" pitchFamily="82" charset="0"/>
              <a:cs typeface="Arial"/>
              <a:sym typeface="Arial"/>
            </a:endParaRPr>
          </a:p>
        </p:txBody>
      </p:sp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D5603E69-6D57-4DBC-9FBE-288A6A1DBE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0866" y="240668"/>
            <a:ext cx="3811412" cy="4881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5647213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8" name="Table 4">
            <a:extLst>
              <a:ext uri="{FF2B5EF4-FFF2-40B4-BE49-F238E27FC236}">
                <a16:creationId xmlns:a16="http://schemas.microsoft.com/office/drawing/2014/main" id="{E6F5C010-FCBF-483C-895E-1E56C0C2FA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32294565"/>
              </p:ext>
            </p:extLst>
          </p:nvPr>
        </p:nvGraphicFramePr>
        <p:xfrm>
          <a:off x="511635" y="550278"/>
          <a:ext cx="11220858" cy="6029786"/>
        </p:xfrm>
        <a:graphic>
          <a:graphicData uri="http://schemas.openxmlformats.org/drawingml/2006/table">
            <a:tbl>
              <a:tblPr firstRow="1" bandRow="1"/>
              <a:tblGrid>
                <a:gridCol w="1804963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3201116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2826211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3388568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861398">
                <a:tc rowSpan="4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der 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Osten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, Ost-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er 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Nachmittag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der Dom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das Kino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die 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Straße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ie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Nacht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861398">
                <a:tc vMerge="1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kommen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ie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Pause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das Fest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der Platz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as Auto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f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ür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861398"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zu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nach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er 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Ausflug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03794855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dort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nach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Hause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iesmal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  <a:tr h="861398">
                <a:tc>
                  <a:txBody>
                    <a:bodyPr/>
                    <a:lstStyle/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hoffen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wichtig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versuchen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32139915"/>
                  </a:ext>
                </a:extLst>
              </a:tr>
            </a:tbl>
          </a:graphicData>
        </a:graphic>
      </p:graphicFrame>
      <p:sp>
        <p:nvSpPr>
          <p:cNvPr id="20" name="TextBox 19">
            <a:extLst>
              <a:ext uri="{FF2B5EF4-FFF2-40B4-BE49-F238E27FC236}">
                <a16:creationId xmlns:a16="http://schemas.microsoft.com/office/drawing/2014/main" id="{207C148F-45EB-4409-B006-B3FFBC980597}"/>
              </a:ext>
            </a:extLst>
          </p:cNvPr>
          <p:cNvSpPr txBox="1"/>
          <p:nvPr/>
        </p:nvSpPr>
        <p:spPr>
          <a:xfrm>
            <a:off x="3403907" y="84056"/>
            <a:ext cx="32422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Schreib</a:t>
            </a:r>
            <a:r>
              <a:rPr kumimoji="0" lang="en-GB" sz="2400" b="1" i="0" u="none" strike="noStrike" kern="1200" cap="none" spc="-1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auf </a:t>
            </a:r>
            <a:r>
              <a:rPr kumimoji="0" lang="en-GB" sz="2400" b="1" i="0" u="none" strike="noStrike" kern="1200" cap="none" spc="-1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Englisch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2CC666C-55A4-4003-95BE-AD110CE2F7C9}"/>
              </a:ext>
            </a:extLst>
          </p:cNvPr>
          <p:cNvSpPr txBox="1"/>
          <p:nvPr/>
        </p:nvSpPr>
        <p:spPr>
          <a:xfrm>
            <a:off x="6692624" y="128500"/>
            <a:ext cx="40511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buClr>
                <a:srgbClr val="000000"/>
              </a:buClr>
              <a:defRPr/>
            </a:pPr>
            <a:r>
              <a:rPr lang="en-GB" sz="20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Can you get at least 15 points?</a:t>
            </a: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5D7D67-0354-4144-9687-63666CDEA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541" y="87041"/>
            <a:ext cx="2237996" cy="582075"/>
          </a:xfrm>
        </p:spPr>
        <p:txBody>
          <a:bodyPr>
            <a:norm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Follow up 4: </a:t>
            </a:r>
            <a:endParaRPr lang="en-GB" sz="2800" dirty="0">
              <a:latin typeface="Century Gothic" panose="020B0502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8D0F3FD-6674-482F-AD86-CC59DF404CE2}"/>
              </a:ext>
            </a:extLst>
          </p:cNvPr>
          <p:cNvSpPr txBox="1"/>
          <p:nvPr/>
        </p:nvSpPr>
        <p:spPr>
          <a:xfrm>
            <a:off x="2665825" y="-307644"/>
            <a:ext cx="10820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Wingdings" panose="05000000000000000000" pitchFamily="2" charset="2"/>
              </a:rPr>
              <a:t></a:t>
            </a:r>
            <a:endParaRPr kumimoji="0" lang="en-GB" sz="60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2" name="Title 2">
            <a:extLst>
              <a:ext uri="{FF2B5EF4-FFF2-40B4-BE49-F238E27FC236}">
                <a16:creationId xmlns:a16="http://schemas.microsoft.com/office/drawing/2014/main" id="{B4C63B0B-0C7C-4A09-8597-57CFFDBCB5BE}"/>
              </a:ext>
            </a:extLst>
          </p:cNvPr>
          <p:cNvSpPr txBox="1">
            <a:spLocks/>
          </p:cNvSpPr>
          <p:nvPr/>
        </p:nvSpPr>
        <p:spPr>
          <a:xfrm>
            <a:off x="10634549" y="1042012"/>
            <a:ext cx="1557451" cy="37497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2000" b="1" kern="0">
                <a:solidFill>
                  <a:schemeClr val="bg1"/>
                </a:solidFill>
                <a:latin typeface="Century Gothic" panose="020B0502020202020204" pitchFamily="34" charset="0"/>
              </a:rPr>
              <a:t>Vokabeln</a:t>
            </a:r>
            <a:endParaRPr lang="en-GB" sz="2000" b="1" kern="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id="{E92A3714-71AC-49CE-90A9-7010B0CBF7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594" y="4162138"/>
            <a:ext cx="1186070" cy="1080360"/>
          </a:xfrm>
          <a:prstGeom prst="rect">
            <a:avLst/>
          </a:prstGeom>
        </p:spPr>
      </p:pic>
      <p:pic>
        <p:nvPicPr>
          <p:cNvPr id="50" name="Picture 49" descr="Icon&#10;&#10;Description automatically generated">
            <a:extLst>
              <a:ext uri="{FF2B5EF4-FFF2-40B4-BE49-F238E27FC236}">
                <a16:creationId xmlns:a16="http://schemas.microsoft.com/office/drawing/2014/main" id="{91103F0C-16C7-4E4A-A03A-6D6A0897B0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987" y="1744953"/>
            <a:ext cx="1186070" cy="1186070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FE08E599-F134-4313-95D9-9159622088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1733" y="5748146"/>
            <a:ext cx="821561" cy="778321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8F53631D-2754-48C4-8AED-8858C9727C21}"/>
              </a:ext>
            </a:extLst>
          </p:cNvPr>
          <p:cNvSpPr txBox="1"/>
          <p:nvPr/>
        </p:nvSpPr>
        <p:spPr>
          <a:xfrm>
            <a:off x="1737282" y="5783201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32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x1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A2BFCF36-7406-4CE6-9B31-E13BD8589379}"/>
              </a:ext>
            </a:extLst>
          </p:cNvPr>
          <p:cNvSpPr txBox="1"/>
          <p:nvPr/>
        </p:nvSpPr>
        <p:spPr>
          <a:xfrm>
            <a:off x="1703816" y="4857357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32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x2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79F904FC-0628-46C7-A0E1-B4BE341D70F7}"/>
              </a:ext>
            </a:extLst>
          </p:cNvPr>
          <p:cNvSpPr txBox="1"/>
          <p:nvPr/>
        </p:nvSpPr>
        <p:spPr>
          <a:xfrm>
            <a:off x="1719552" y="2439014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32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x3</a:t>
            </a:r>
          </a:p>
        </p:txBody>
      </p:sp>
      <p:sp>
        <p:nvSpPr>
          <p:cNvPr id="41" name="Google Shape;167;p2">
            <a:extLst>
              <a:ext uri="{FF2B5EF4-FFF2-40B4-BE49-F238E27FC236}">
                <a16:creationId xmlns:a16="http://schemas.microsoft.com/office/drawing/2014/main" id="{CFC78525-ACBC-4B9E-B1B5-57FCF0C8F339}"/>
              </a:ext>
            </a:extLst>
          </p:cNvPr>
          <p:cNvSpPr/>
          <p:nvPr/>
        </p:nvSpPr>
        <p:spPr>
          <a:xfrm>
            <a:off x="123171" y="50139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8CCCB40-F9A7-4BC6-8878-BB27BAD3F7C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13387" y="11076"/>
            <a:ext cx="1278613" cy="1035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463888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8" name="Table 4">
            <a:extLst>
              <a:ext uri="{FF2B5EF4-FFF2-40B4-BE49-F238E27FC236}">
                <a16:creationId xmlns:a16="http://schemas.microsoft.com/office/drawing/2014/main" id="{E6F5C010-FCBF-483C-895E-1E56C0C2FA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40443730"/>
              </p:ext>
            </p:extLst>
          </p:nvPr>
        </p:nvGraphicFramePr>
        <p:xfrm>
          <a:off x="557160" y="596480"/>
          <a:ext cx="10415640" cy="6029786"/>
        </p:xfrm>
        <a:graphic>
          <a:graphicData uri="http://schemas.openxmlformats.org/drawingml/2006/table">
            <a:tbl>
              <a:tblPr firstRow="1" bandRow="1"/>
              <a:tblGrid>
                <a:gridCol w="1795968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2599872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2705100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3314700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861398">
                <a:tc rowSpan="4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street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to come, coming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square, place, room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break, pause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cinema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festival, celebration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861398">
                <a:tc vMerge="1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for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night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car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east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cathedral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afternoon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861398"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</a:t>
                      </a:r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his time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there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(to) home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03794855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to(wards), after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to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trip, excursion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  <a:tr h="861398">
                <a:tc>
                  <a:txBody>
                    <a:bodyPr/>
                    <a:lstStyle/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important</a:t>
                      </a:r>
                      <a:endParaRPr lang="en-GB" sz="20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to try, trying</a:t>
                      </a:r>
                      <a:endParaRPr lang="en-GB" sz="20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to hope, hoping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32139915"/>
                  </a:ext>
                </a:extLst>
              </a:tr>
            </a:tbl>
          </a:graphicData>
        </a:graphic>
      </p:graphicFrame>
      <p:sp>
        <p:nvSpPr>
          <p:cNvPr id="20" name="TextBox 19">
            <a:extLst>
              <a:ext uri="{FF2B5EF4-FFF2-40B4-BE49-F238E27FC236}">
                <a16:creationId xmlns:a16="http://schemas.microsoft.com/office/drawing/2014/main" id="{207C148F-45EB-4409-B006-B3FFBC980597}"/>
              </a:ext>
            </a:extLst>
          </p:cNvPr>
          <p:cNvSpPr txBox="1"/>
          <p:nvPr/>
        </p:nvSpPr>
        <p:spPr>
          <a:xfrm>
            <a:off x="3403907" y="84056"/>
            <a:ext cx="32359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Schreib</a:t>
            </a:r>
            <a:r>
              <a:rPr kumimoji="0" lang="en-GB" sz="2400" b="1" i="0" u="none" strike="noStrike" kern="1200" cap="none" spc="-1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auf Deutsch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2CC666C-55A4-4003-95BE-AD110CE2F7C9}"/>
              </a:ext>
            </a:extLst>
          </p:cNvPr>
          <p:cNvSpPr txBox="1"/>
          <p:nvPr/>
        </p:nvSpPr>
        <p:spPr>
          <a:xfrm>
            <a:off x="6692624" y="128500"/>
            <a:ext cx="40511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buClr>
                <a:srgbClr val="000000"/>
              </a:buClr>
              <a:defRPr/>
            </a:pPr>
            <a:r>
              <a:rPr lang="en-GB" sz="20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Can you get at least 15 points?</a:t>
            </a: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5D7D67-0354-4144-9687-63666CDEA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541" y="87041"/>
            <a:ext cx="2237996" cy="582075"/>
          </a:xfrm>
        </p:spPr>
        <p:txBody>
          <a:bodyPr>
            <a:norm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Follow up 4: </a:t>
            </a:r>
            <a:endParaRPr lang="en-GB" sz="2800" dirty="0">
              <a:latin typeface="Century Gothic" panose="020B0502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8D0F3FD-6674-482F-AD86-CC59DF404CE2}"/>
              </a:ext>
            </a:extLst>
          </p:cNvPr>
          <p:cNvSpPr txBox="1"/>
          <p:nvPr/>
        </p:nvSpPr>
        <p:spPr>
          <a:xfrm>
            <a:off x="2665825" y="-307644"/>
            <a:ext cx="10820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Wingdings" panose="05000000000000000000" pitchFamily="2" charset="2"/>
              </a:rPr>
              <a:t></a:t>
            </a:r>
            <a:endParaRPr kumimoji="0" lang="en-GB" sz="60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id="{E92A3714-71AC-49CE-90A9-7010B0CBF7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594" y="4162138"/>
            <a:ext cx="1186070" cy="1080360"/>
          </a:xfrm>
          <a:prstGeom prst="rect">
            <a:avLst/>
          </a:prstGeom>
        </p:spPr>
      </p:pic>
      <p:pic>
        <p:nvPicPr>
          <p:cNvPr id="50" name="Picture 49" descr="Icon&#10;&#10;Description automatically generated">
            <a:extLst>
              <a:ext uri="{FF2B5EF4-FFF2-40B4-BE49-F238E27FC236}">
                <a16:creationId xmlns:a16="http://schemas.microsoft.com/office/drawing/2014/main" id="{91103F0C-16C7-4E4A-A03A-6D6A0897B0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987" y="1744953"/>
            <a:ext cx="1186070" cy="1186070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FE08E599-F134-4313-95D9-9159622088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5252" y="5815121"/>
            <a:ext cx="821561" cy="778321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8F53631D-2754-48C4-8AED-8858C9727C21}"/>
              </a:ext>
            </a:extLst>
          </p:cNvPr>
          <p:cNvSpPr txBox="1"/>
          <p:nvPr/>
        </p:nvSpPr>
        <p:spPr>
          <a:xfrm>
            <a:off x="1737282" y="5783201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32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x1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A2BFCF36-7406-4CE6-9B31-E13BD8589379}"/>
              </a:ext>
            </a:extLst>
          </p:cNvPr>
          <p:cNvSpPr txBox="1"/>
          <p:nvPr/>
        </p:nvSpPr>
        <p:spPr>
          <a:xfrm>
            <a:off x="1703816" y="4857357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32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x2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79F904FC-0628-46C7-A0E1-B4BE341D70F7}"/>
              </a:ext>
            </a:extLst>
          </p:cNvPr>
          <p:cNvSpPr txBox="1"/>
          <p:nvPr/>
        </p:nvSpPr>
        <p:spPr>
          <a:xfrm>
            <a:off x="1719552" y="2439014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32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x3</a:t>
            </a:r>
          </a:p>
        </p:txBody>
      </p:sp>
      <p:sp>
        <p:nvSpPr>
          <p:cNvPr id="41" name="Google Shape;167;p2">
            <a:extLst>
              <a:ext uri="{FF2B5EF4-FFF2-40B4-BE49-F238E27FC236}">
                <a16:creationId xmlns:a16="http://schemas.microsoft.com/office/drawing/2014/main" id="{CFC78525-ACBC-4B9E-B1B5-57FCF0C8F339}"/>
              </a:ext>
            </a:extLst>
          </p:cNvPr>
          <p:cNvSpPr/>
          <p:nvPr/>
        </p:nvSpPr>
        <p:spPr>
          <a:xfrm>
            <a:off x="123171" y="50139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" name="Title 2">
            <a:extLst>
              <a:ext uri="{FF2B5EF4-FFF2-40B4-BE49-F238E27FC236}">
                <a16:creationId xmlns:a16="http://schemas.microsoft.com/office/drawing/2014/main" id="{3E80AFEF-0D9B-4648-A329-456771751825}"/>
              </a:ext>
            </a:extLst>
          </p:cNvPr>
          <p:cNvSpPr txBox="1">
            <a:spLocks/>
          </p:cNvSpPr>
          <p:nvPr/>
        </p:nvSpPr>
        <p:spPr>
          <a:xfrm>
            <a:off x="10634549" y="1070461"/>
            <a:ext cx="1557451" cy="37497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2000" b="1" kern="0">
                <a:solidFill>
                  <a:schemeClr val="bg1"/>
                </a:solidFill>
                <a:latin typeface="Century Gothic" panose="020B0502020202020204" pitchFamily="34" charset="0"/>
              </a:rPr>
              <a:t>Vokabeln</a:t>
            </a:r>
            <a:endParaRPr lang="en-GB" sz="2000" b="1" kern="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DC854AE8-8215-4AB4-9610-6D89574D2F7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13387" y="11076"/>
            <a:ext cx="1278613" cy="1035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01867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CustomShape 3"/>
          <p:cNvSpPr/>
          <p:nvPr/>
        </p:nvSpPr>
        <p:spPr>
          <a:xfrm>
            <a:off x="10396437" y="1197782"/>
            <a:ext cx="1800180" cy="3963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DC42178-501A-44BF-9149-1C679CF37202}"/>
              </a:ext>
            </a:extLst>
          </p:cNvPr>
          <p:cNvSpPr txBox="1"/>
          <p:nvPr/>
        </p:nvSpPr>
        <p:spPr>
          <a:xfrm>
            <a:off x="-79513" y="-50588"/>
            <a:ext cx="386389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[</a:t>
            </a:r>
            <a:r>
              <a:rPr kumimoji="0" lang="en-GB" sz="88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th</a:t>
            </a:r>
            <a:r>
              <a:rPr kumimoji="0" lang="en-GB" sz="8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]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ACEEA6C-A281-4216-BB7A-769491E99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24687" y="1165124"/>
            <a:ext cx="1800180" cy="494975"/>
          </a:xfrm>
        </p:spPr>
        <p:txBody>
          <a:bodyPr/>
          <a:lstStyle/>
          <a:p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aussprechen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8D4744F-B290-4485-90A6-89466F9A0EE9}"/>
              </a:ext>
            </a:extLst>
          </p:cNvPr>
          <p:cNvGrpSpPr/>
          <p:nvPr/>
        </p:nvGrpSpPr>
        <p:grpSpPr>
          <a:xfrm>
            <a:off x="10396437" y="189956"/>
            <a:ext cx="1537410" cy="941869"/>
            <a:chOff x="10396437" y="189956"/>
            <a:chExt cx="1537410" cy="941869"/>
          </a:xfrm>
        </p:grpSpPr>
        <p:pic>
          <p:nvPicPr>
            <p:cNvPr id="7" name="Picture 6" descr="Logo, icon&#10;&#10;Description automatically generated">
              <a:extLst>
                <a:ext uri="{FF2B5EF4-FFF2-40B4-BE49-F238E27FC236}">
                  <a16:creationId xmlns:a16="http://schemas.microsoft.com/office/drawing/2014/main" id="{82B9CBA6-AA64-4319-AD0C-341C8AC4EF1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95278" y="513212"/>
              <a:ext cx="638569" cy="618613"/>
            </a:xfrm>
            <a:prstGeom prst="rect">
              <a:avLst/>
            </a:prstGeom>
          </p:spPr>
        </p:pic>
        <p:sp>
          <p:nvSpPr>
            <p:cNvPr id="14" name="Speech Bubble: Oval 13">
              <a:extLst>
                <a:ext uri="{FF2B5EF4-FFF2-40B4-BE49-F238E27FC236}">
                  <a16:creationId xmlns:a16="http://schemas.microsoft.com/office/drawing/2014/main" id="{86F982C0-9F1C-4FC3-A97F-AFA3E065868B}"/>
                </a:ext>
              </a:extLst>
            </p:cNvPr>
            <p:cNvSpPr/>
            <p:nvPr/>
          </p:nvSpPr>
          <p:spPr>
            <a:xfrm>
              <a:off x="10396437" y="189956"/>
              <a:ext cx="818288" cy="775440"/>
            </a:xfrm>
            <a:prstGeom prst="wedgeEllipseCallout">
              <a:avLst>
                <a:gd name="adj1" fmla="val 80935"/>
                <a:gd name="adj2" fmla="val 35126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rPr>
                <a:t>…</a:t>
              </a:r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EC596076-C468-46AA-BCB5-4607E09FFDA4}"/>
              </a:ext>
            </a:extLst>
          </p:cNvPr>
          <p:cNvSpPr/>
          <p:nvPr/>
        </p:nvSpPr>
        <p:spPr>
          <a:xfrm>
            <a:off x="2899650" y="4282775"/>
            <a:ext cx="5814412" cy="1938992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</a:t>
            </a:r>
            <a:r>
              <a:rPr kumimoji="0" lang="en-GB" sz="1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eater</a:t>
            </a:r>
            <a:endParaRPr kumimoji="0" lang="en-GB" sz="120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D590A18-897D-4A3F-B3D9-CCE5BE4D03A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2722" y="672687"/>
            <a:ext cx="5201520" cy="41240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3_W8F_2.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 descr="Teacher">
            <a:extLst>
              <a:ext uri="{FF2B5EF4-FFF2-40B4-BE49-F238E27FC236}">
                <a16:creationId xmlns:a16="http://schemas.microsoft.com/office/drawing/2014/main" id="{6775A3FA-B12C-4C9F-A453-8975E9DB2C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024956" y="-80169"/>
            <a:ext cx="914400" cy="9144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2985FB-F7F0-4622-AB6F-A5BEAD131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50576" y="1239720"/>
            <a:ext cx="1241424" cy="424815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hören</a:t>
            </a:r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7" name="Picture 6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39539B62-6DA1-466A-8C8E-3DE4D37C7792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625" y="0"/>
            <a:ext cx="1097375" cy="1402202"/>
          </a:xfrm>
          <a:prstGeom prst="rect">
            <a:avLst/>
          </a:prstGeom>
        </p:spPr>
      </p:pic>
      <p:sp>
        <p:nvSpPr>
          <p:cNvPr id="14" name="CustomShape 7">
            <a:extLst>
              <a:ext uri="{FF2B5EF4-FFF2-40B4-BE49-F238E27FC236}">
                <a16:creationId xmlns:a16="http://schemas.microsoft.com/office/drawing/2014/main" id="{060A5DAB-3E11-44F1-91E1-F0FF9B82C5C5}"/>
              </a:ext>
            </a:extLst>
          </p:cNvPr>
          <p:cNvSpPr/>
          <p:nvPr/>
        </p:nvSpPr>
        <p:spPr>
          <a:xfrm>
            <a:off x="30104" y="882140"/>
            <a:ext cx="10949908" cy="84075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German ‘</a:t>
            </a:r>
            <a:r>
              <a:rPr kumimoji="0" lang="en-GB" sz="24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th</a:t>
            </a: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’ sounds the same as ‘t’. All of these words are cognates. How do you spell the English word? With ‘t’ or ‘</a:t>
            </a:r>
            <a:r>
              <a:rPr kumimoji="0" lang="en-GB" sz="24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th</a:t>
            </a: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’?</a:t>
            </a:r>
            <a:endParaRPr kumimoji="0" lang="en-GB" sz="2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0" name="Speech Bubble: Rectangle with Corners Rounded 9">
            <a:hlinkClick r:id="" action="ppaction://noaction">
              <a:snd r:embed="rId6" name="T3_W8F_3.1.wav"/>
            </a:hlinkClick>
            <a:extLst>
              <a:ext uri="{FF2B5EF4-FFF2-40B4-BE49-F238E27FC236}">
                <a16:creationId xmlns:a16="http://schemas.microsoft.com/office/drawing/2014/main" id="{CD914626-E186-4B56-B440-A603902EFE33}"/>
              </a:ext>
            </a:extLst>
          </p:cNvPr>
          <p:cNvSpPr/>
          <p:nvPr/>
        </p:nvSpPr>
        <p:spPr>
          <a:xfrm>
            <a:off x="3976506" y="133874"/>
            <a:ext cx="3928809" cy="518040"/>
          </a:xfrm>
          <a:prstGeom prst="wedgeRoundRectCallout">
            <a:avLst>
              <a:gd name="adj1" fmla="val -54991"/>
              <a:gd name="adj2" fmla="val -7585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Google Shape;108;p3">
            <a:hlinkClick r:id="" action="ppaction://noaction">
              <a:snd r:embed="rId6" name="T3_W8F_3.1.wav"/>
            </a:hlinkClick>
            <a:extLst>
              <a:ext uri="{FF2B5EF4-FFF2-40B4-BE49-F238E27FC236}">
                <a16:creationId xmlns:a16="http://schemas.microsoft.com/office/drawing/2014/main" id="{D272DD0E-28D6-408E-83DB-C5056C655C46}"/>
              </a:ext>
            </a:extLst>
          </p:cNvPr>
          <p:cNvSpPr txBox="1"/>
          <p:nvPr/>
        </p:nvSpPr>
        <p:spPr>
          <a:xfrm>
            <a:off x="4008950" y="145544"/>
            <a:ext cx="4518477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Hör</a:t>
            </a: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4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zu</a:t>
            </a: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. </a:t>
            </a:r>
            <a:r>
              <a:rPr kumimoji="0" lang="en-GB" sz="24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Ist</a:t>
            </a: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es ‘t’ </a:t>
            </a:r>
            <a:r>
              <a:rPr kumimoji="0" lang="en-GB" sz="24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oder</a:t>
            </a: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‘</a:t>
            </a:r>
            <a:r>
              <a:rPr kumimoji="0" lang="en-GB" sz="24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th</a:t>
            </a: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’?</a:t>
            </a:r>
            <a:endParaRPr kumimoji="0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70B2A36B-6367-4799-8DFE-F1CB1E50861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3998955"/>
              </p:ext>
            </p:extLst>
          </p:nvPr>
        </p:nvGraphicFramePr>
        <p:xfrm>
          <a:off x="277581" y="1782646"/>
          <a:ext cx="11688418" cy="456993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92335">
                  <a:extLst>
                    <a:ext uri="{9D8B030D-6E8A-4147-A177-3AD203B41FA5}">
                      <a16:colId xmlns:a16="http://schemas.microsoft.com/office/drawing/2014/main" val="2810080005"/>
                    </a:ext>
                  </a:extLst>
                </a:gridCol>
                <a:gridCol w="1730836">
                  <a:extLst>
                    <a:ext uri="{9D8B030D-6E8A-4147-A177-3AD203B41FA5}">
                      <a16:colId xmlns:a16="http://schemas.microsoft.com/office/drawing/2014/main" val="1120428666"/>
                    </a:ext>
                  </a:extLst>
                </a:gridCol>
                <a:gridCol w="1730836">
                  <a:extLst>
                    <a:ext uri="{9D8B030D-6E8A-4147-A177-3AD203B41FA5}">
                      <a16:colId xmlns:a16="http://schemas.microsoft.com/office/drawing/2014/main" val="2133878556"/>
                    </a:ext>
                  </a:extLst>
                </a:gridCol>
                <a:gridCol w="1730836">
                  <a:extLst>
                    <a:ext uri="{9D8B030D-6E8A-4147-A177-3AD203B41FA5}">
                      <a16:colId xmlns:a16="http://schemas.microsoft.com/office/drawing/2014/main" val="155592963"/>
                    </a:ext>
                  </a:extLst>
                </a:gridCol>
                <a:gridCol w="692335">
                  <a:extLst>
                    <a:ext uri="{9D8B030D-6E8A-4147-A177-3AD203B41FA5}">
                      <a16:colId xmlns:a16="http://schemas.microsoft.com/office/drawing/2014/main" val="1314309203"/>
                    </a:ext>
                  </a:extLst>
                </a:gridCol>
                <a:gridCol w="1730836">
                  <a:extLst>
                    <a:ext uri="{9D8B030D-6E8A-4147-A177-3AD203B41FA5}">
                      <a16:colId xmlns:a16="http://schemas.microsoft.com/office/drawing/2014/main" val="1226845557"/>
                    </a:ext>
                  </a:extLst>
                </a:gridCol>
                <a:gridCol w="1690202">
                  <a:extLst>
                    <a:ext uri="{9D8B030D-6E8A-4147-A177-3AD203B41FA5}">
                      <a16:colId xmlns:a16="http://schemas.microsoft.com/office/drawing/2014/main" val="1897295395"/>
                    </a:ext>
                  </a:extLst>
                </a:gridCol>
                <a:gridCol w="1690202">
                  <a:extLst>
                    <a:ext uri="{9D8B030D-6E8A-4147-A177-3AD203B41FA5}">
                      <a16:colId xmlns:a16="http://schemas.microsoft.com/office/drawing/2014/main" val="2413173870"/>
                    </a:ext>
                  </a:extLst>
                </a:gridCol>
              </a:tblGrid>
              <a:tr h="566583">
                <a:tc>
                  <a:txBody>
                    <a:bodyPr/>
                    <a:lstStyle/>
                    <a:p>
                      <a:pPr algn="ctr"/>
                      <a:endParaRPr lang="en-GB" sz="2000" b="1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200" b="1" dirty="0">
                          <a:solidFill>
                            <a:srgbClr val="002060"/>
                          </a:solidFill>
                        </a:rPr>
                        <a:t>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200" b="1" dirty="0" err="1">
                          <a:solidFill>
                            <a:srgbClr val="002060"/>
                          </a:solidFill>
                        </a:rPr>
                        <a:t>th</a:t>
                      </a:r>
                      <a:endParaRPr lang="en-GB" sz="2200" b="1" dirty="0">
                        <a:solidFill>
                          <a:srgbClr val="00206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200" b="1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200" b="1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200" b="1" dirty="0">
                          <a:solidFill>
                            <a:srgbClr val="002060"/>
                          </a:solidFill>
                        </a:rPr>
                        <a:t>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200" b="1" dirty="0" err="1">
                          <a:solidFill>
                            <a:srgbClr val="002060"/>
                          </a:solidFill>
                        </a:rPr>
                        <a:t>th</a:t>
                      </a:r>
                      <a:endParaRPr lang="en-GB" sz="2200" b="1" dirty="0">
                        <a:solidFill>
                          <a:srgbClr val="00206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200" b="1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41078693"/>
                  </a:ext>
                </a:extLst>
              </a:tr>
              <a:tr h="1013275"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rgbClr val="002060"/>
                          </a:solidFill>
                        </a:rPr>
                        <a:t>Ho</a:t>
                      </a:r>
                      <a:r>
                        <a:rPr lang="en-GB" sz="2000" b="1" dirty="0">
                          <a:solidFill>
                            <a:srgbClr val="002060"/>
                          </a:solidFill>
                        </a:rPr>
                        <a:t>t</a:t>
                      </a:r>
                      <a:r>
                        <a:rPr lang="en-GB" sz="2000" b="0" dirty="0">
                          <a:solidFill>
                            <a:srgbClr val="002060"/>
                          </a:solidFill>
                        </a:rPr>
                        <a:t>el</a:t>
                      </a:r>
                      <a:endParaRPr lang="en-GB" sz="2000" dirty="0">
                        <a:solidFill>
                          <a:srgbClr val="00206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rgbClr val="00206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rgbClr val="00206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err="1">
                          <a:solidFill>
                            <a:srgbClr val="002060"/>
                          </a:solidFill>
                        </a:rPr>
                        <a:t>ka</a:t>
                      </a:r>
                      <a:r>
                        <a:rPr lang="en-GB" sz="2000" b="1" dirty="0" err="1">
                          <a:solidFill>
                            <a:srgbClr val="002060"/>
                          </a:solidFill>
                        </a:rPr>
                        <a:t>th</a:t>
                      </a:r>
                      <a:r>
                        <a:rPr lang="en-GB" sz="2000" dirty="0" err="1">
                          <a:solidFill>
                            <a:srgbClr val="002060"/>
                          </a:solidFill>
                        </a:rPr>
                        <a:t>olisch</a:t>
                      </a:r>
                      <a:endParaRPr lang="en-GB" sz="2000" dirty="0">
                        <a:solidFill>
                          <a:srgbClr val="00206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27168465"/>
                  </a:ext>
                </a:extLst>
              </a:tr>
              <a:tr h="1013275"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rgbClr val="00206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err="1">
                          <a:solidFill>
                            <a:srgbClr val="002060"/>
                          </a:solidFill>
                        </a:rPr>
                        <a:t>Ma</a:t>
                      </a:r>
                      <a:r>
                        <a:rPr lang="en-GB" sz="2000" b="1" dirty="0" err="1">
                          <a:solidFill>
                            <a:srgbClr val="002060"/>
                          </a:solidFill>
                        </a:rPr>
                        <a:t>th</a:t>
                      </a:r>
                      <a:r>
                        <a:rPr lang="en-GB" sz="2000" b="0" dirty="0" err="1">
                          <a:solidFill>
                            <a:srgbClr val="002060"/>
                          </a:solidFill>
                        </a:rPr>
                        <a:t>e</a:t>
                      </a:r>
                      <a:endParaRPr lang="en-GB" sz="2000" dirty="0">
                        <a:solidFill>
                          <a:srgbClr val="00206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rgbClr val="002060"/>
                          </a:solidFill>
                        </a:rPr>
                        <a:t>In</a:t>
                      </a:r>
                      <a:r>
                        <a:rPr lang="en-GB" sz="2000" b="1" dirty="0">
                          <a:solidFill>
                            <a:srgbClr val="002060"/>
                          </a:solidFill>
                        </a:rPr>
                        <a:t>t</a:t>
                      </a:r>
                      <a:r>
                        <a:rPr lang="en-GB" sz="2000" b="0" dirty="0">
                          <a:solidFill>
                            <a:srgbClr val="002060"/>
                          </a:solidFill>
                        </a:rPr>
                        <a:t>erview</a:t>
                      </a:r>
                      <a:endParaRPr lang="en-GB" sz="2000" dirty="0">
                        <a:solidFill>
                          <a:srgbClr val="00206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rgbClr val="00206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3875320"/>
                  </a:ext>
                </a:extLst>
              </a:tr>
              <a:tr h="1013275"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 err="1">
                          <a:solidFill>
                            <a:srgbClr val="002060"/>
                          </a:solidFill>
                        </a:rPr>
                        <a:t>T</a:t>
                      </a:r>
                      <a:r>
                        <a:rPr lang="en-GB" sz="2000" b="0" dirty="0" err="1">
                          <a:solidFill>
                            <a:srgbClr val="002060"/>
                          </a:solidFill>
                        </a:rPr>
                        <a:t>elefon</a:t>
                      </a:r>
                      <a:endParaRPr lang="en-GB" sz="2000" b="1" dirty="0">
                        <a:solidFill>
                          <a:srgbClr val="00206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rgbClr val="00206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rgbClr val="00206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 err="1">
                          <a:solidFill>
                            <a:srgbClr val="002060"/>
                          </a:solidFill>
                        </a:rPr>
                        <a:t>Th</a:t>
                      </a:r>
                      <a:r>
                        <a:rPr lang="en-GB" sz="2000" b="0" dirty="0" err="1">
                          <a:solidFill>
                            <a:srgbClr val="002060"/>
                          </a:solidFill>
                        </a:rPr>
                        <a:t>erapie</a:t>
                      </a:r>
                      <a:endParaRPr lang="en-GB" sz="2000" b="1" dirty="0">
                        <a:solidFill>
                          <a:srgbClr val="00206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68102765"/>
                  </a:ext>
                </a:extLst>
              </a:tr>
              <a:tr h="963522"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rgbClr val="002060"/>
                          </a:solidFill>
                        </a:rPr>
                        <a:t>Me</a:t>
                      </a:r>
                      <a:r>
                        <a:rPr lang="en-GB" sz="2000" b="1" dirty="0">
                          <a:solidFill>
                            <a:srgbClr val="002060"/>
                          </a:solidFill>
                        </a:rPr>
                        <a:t>t</a:t>
                      </a:r>
                      <a:r>
                        <a:rPr lang="en-GB" sz="2000" b="0" dirty="0">
                          <a:solidFill>
                            <a:srgbClr val="002060"/>
                          </a:solidFill>
                        </a:rPr>
                        <a:t>er</a:t>
                      </a:r>
                      <a:endParaRPr lang="en-GB" sz="2000" dirty="0">
                        <a:solidFill>
                          <a:srgbClr val="00206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000" b="1" dirty="0">
                        <a:solidFill>
                          <a:srgbClr val="00206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000" b="1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rgbClr val="00206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rgbClr val="002060"/>
                          </a:solidFill>
                        </a:rPr>
                        <a:t>Pan</a:t>
                      </a:r>
                      <a:r>
                        <a:rPr lang="en-GB" sz="2000" b="1" dirty="0">
                          <a:solidFill>
                            <a:srgbClr val="002060"/>
                          </a:solidFill>
                        </a:rPr>
                        <a:t>th</a:t>
                      </a:r>
                      <a:r>
                        <a:rPr lang="en-GB" sz="2000" b="0" dirty="0">
                          <a:solidFill>
                            <a:srgbClr val="002060"/>
                          </a:solidFill>
                        </a:rPr>
                        <a:t>er</a:t>
                      </a:r>
                      <a:endParaRPr lang="en-GB" sz="2000" dirty="0">
                        <a:solidFill>
                          <a:srgbClr val="00206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02951230"/>
                  </a:ext>
                </a:extLst>
              </a:tr>
            </a:tbl>
          </a:graphicData>
        </a:graphic>
      </p:graphicFrame>
      <p:sp>
        <p:nvSpPr>
          <p:cNvPr id="16" name="Action Button: Custom 6" descr="number 1">
            <a:hlinkClick r:id="" action="ppaction://noaction" highlightClick="1">
              <a:snd r:embed="rId7" name="T3_W8F_3.6.wav"/>
            </a:hlinkClick>
            <a:extLst>
              <a:ext uri="{FF2B5EF4-FFF2-40B4-BE49-F238E27FC236}">
                <a16:creationId xmlns:a16="http://schemas.microsoft.com/office/drawing/2014/main" id="{83AF48A1-E7B5-49BE-85FA-85CBF087C68D}"/>
              </a:ext>
            </a:extLst>
          </p:cNvPr>
          <p:cNvSpPr/>
          <p:nvPr/>
        </p:nvSpPr>
        <p:spPr>
          <a:xfrm>
            <a:off x="6247880" y="2644258"/>
            <a:ext cx="501695" cy="392782"/>
          </a:xfrm>
          <a:prstGeom prst="actionButtonBlank">
            <a:avLst/>
          </a:prstGeom>
          <a:solidFill>
            <a:srgbClr val="115076"/>
          </a:solidFill>
          <a:ln w="28575">
            <a:solidFill>
              <a:srgbClr val="DAA52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5</a:t>
            </a:r>
          </a:p>
        </p:txBody>
      </p:sp>
      <p:sp>
        <p:nvSpPr>
          <p:cNvPr id="17" name="Action Button: Custom 7" descr="number 1">
            <a:hlinkClick r:id="" action="ppaction://noaction" highlightClick="1">
              <a:snd r:embed="rId8" name="T3_W8F_3.4.wav"/>
            </a:hlinkClick>
            <a:extLst>
              <a:ext uri="{FF2B5EF4-FFF2-40B4-BE49-F238E27FC236}">
                <a16:creationId xmlns:a16="http://schemas.microsoft.com/office/drawing/2014/main" id="{426E73E8-95B1-49BC-BA88-83ABE2F9E710}"/>
              </a:ext>
            </a:extLst>
          </p:cNvPr>
          <p:cNvSpPr/>
          <p:nvPr/>
        </p:nvSpPr>
        <p:spPr>
          <a:xfrm>
            <a:off x="396622" y="4684290"/>
            <a:ext cx="501695" cy="392782"/>
          </a:xfrm>
          <a:prstGeom prst="actionButtonBlank">
            <a:avLst/>
          </a:prstGeom>
          <a:solidFill>
            <a:srgbClr val="115076"/>
          </a:solidFill>
          <a:ln w="28575">
            <a:solidFill>
              <a:srgbClr val="DAA52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3</a:t>
            </a:r>
          </a:p>
        </p:txBody>
      </p:sp>
      <p:sp>
        <p:nvSpPr>
          <p:cNvPr id="18" name="Action Button: Custom 9" descr="number 1">
            <a:hlinkClick r:id="" action="ppaction://noaction" highlightClick="1">
              <a:snd r:embed="rId9" name="T3_W8F_3.9.wav"/>
            </a:hlinkClick>
            <a:extLst>
              <a:ext uri="{FF2B5EF4-FFF2-40B4-BE49-F238E27FC236}">
                <a16:creationId xmlns:a16="http://schemas.microsoft.com/office/drawing/2014/main" id="{8C4C68DA-CE92-40F1-B851-EF93B9BE4425}"/>
              </a:ext>
            </a:extLst>
          </p:cNvPr>
          <p:cNvSpPr/>
          <p:nvPr/>
        </p:nvSpPr>
        <p:spPr>
          <a:xfrm>
            <a:off x="6247880" y="5697531"/>
            <a:ext cx="501695" cy="392782"/>
          </a:xfrm>
          <a:prstGeom prst="actionButtonBlank">
            <a:avLst/>
          </a:prstGeom>
          <a:solidFill>
            <a:srgbClr val="115076"/>
          </a:solidFill>
          <a:ln w="28575">
            <a:solidFill>
              <a:srgbClr val="DAA52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8</a:t>
            </a:r>
          </a:p>
        </p:txBody>
      </p:sp>
      <p:sp>
        <p:nvSpPr>
          <p:cNvPr id="19" name="Action Button: Custom 11" descr="number 1">
            <a:hlinkClick r:id="" action="ppaction://noaction" highlightClick="1">
              <a:snd r:embed="rId10" name="T3_W8F_3.8.wav"/>
            </a:hlinkClick>
            <a:extLst>
              <a:ext uri="{FF2B5EF4-FFF2-40B4-BE49-F238E27FC236}">
                <a16:creationId xmlns:a16="http://schemas.microsoft.com/office/drawing/2014/main" id="{A73B4932-7191-48F2-A6E2-BD6014A11B04}"/>
              </a:ext>
            </a:extLst>
          </p:cNvPr>
          <p:cNvSpPr/>
          <p:nvPr/>
        </p:nvSpPr>
        <p:spPr>
          <a:xfrm>
            <a:off x="6246585" y="4674142"/>
            <a:ext cx="501695" cy="392782"/>
          </a:xfrm>
          <a:prstGeom prst="actionButtonBlank">
            <a:avLst/>
          </a:prstGeom>
          <a:solidFill>
            <a:srgbClr val="115076"/>
          </a:solidFill>
          <a:ln w="28575">
            <a:solidFill>
              <a:srgbClr val="DAA52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7</a:t>
            </a:r>
          </a:p>
        </p:txBody>
      </p:sp>
      <p:sp>
        <p:nvSpPr>
          <p:cNvPr id="21" name="Action Button: Custom 12" descr="number 1">
            <a:hlinkClick r:id="" action="ppaction://noaction" highlightClick="1">
              <a:snd r:embed="rId11" name="T3_W8F_3.3.wav"/>
            </a:hlinkClick>
            <a:extLst>
              <a:ext uri="{FF2B5EF4-FFF2-40B4-BE49-F238E27FC236}">
                <a16:creationId xmlns:a16="http://schemas.microsoft.com/office/drawing/2014/main" id="{1D5C4C49-27CA-424D-A458-78AA19FDF2E3}"/>
              </a:ext>
            </a:extLst>
          </p:cNvPr>
          <p:cNvSpPr/>
          <p:nvPr/>
        </p:nvSpPr>
        <p:spPr>
          <a:xfrm>
            <a:off x="396623" y="3671431"/>
            <a:ext cx="500400" cy="392400"/>
          </a:xfrm>
          <a:prstGeom prst="actionButtonBlank">
            <a:avLst/>
          </a:prstGeom>
          <a:solidFill>
            <a:srgbClr val="115076"/>
          </a:solidFill>
          <a:ln w="28575">
            <a:solidFill>
              <a:srgbClr val="DAA52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2</a:t>
            </a:r>
          </a:p>
        </p:txBody>
      </p:sp>
      <p:sp>
        <p:nvSpPr>
          <p:cNvPr id="22" name="Action Button: Custom 13" descr="number 1">
            <a:hlinkClick r:id="" action="ppaction://noaction" highlightClick="1">
              <a:snd r:embed="rId12" name="T3_W8F_3.2.wav"/>
            </a:hlinkClick>
            <a:extLst>
              <a:ext uri="{FF2B5EF4-FFF2-40B4-BE49-F238E27FC236}">
                <a16:creationId xmlns:a16="http://schemas.microsoft.com/office/drawing/2014/main" id="{CAA45E66-2BF8-4D98-A11B-55EF7664C6AB}"/>
              </a:ext>
            </a:extLst>
          </p:cNvPr>
          <p:cNvSpPr/>
          <p:nvPr/>
        </p:nvSpPr>
        <p:spPr>
          <a:xfrm>
            <a:off x="383856" y="2658190"/>
            <a:ext cx="501695" cy="392782"/>
          </a:xfrm>
          <a:prstGeom prst="actionButtonBlank">
            <a:avLst/>
          </a:prstGeom>
          <a:solidFill>
            <a:srgbClr val="115076"/>
          </a:solidFill>
          <a:ln w="28575">
            <a:solidFill>
              <a:srgbClr val="DAA52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1</a:t>
            </a:r>
          </a:p>
        </p:txBody>
      </p:sp>
      <p:sp>
        <p:nvSpPr>
          <p:cNvPr id="23" name="Action Button: Custom 14" descr="number 1">
            <a:hlinkClick r:id="" action="ppaction://noaction" highlightClick="1">
              <a:snd r:embed="rId13" name="T3_W8F_3.7.wav"/>
            </a:hlinkClick>
            <a:extLst>
              <a:ext uri="{FF2B5EF4-FFF2-40B4-BE49-F238E27FC236}">
                <a16:creationId xmlns:a16="http://schemas.microsoft.com/office/drawing/2014/main" id="{56265FAA-5447-4EAD-97CF-BADDDF322E81}"/>
              </a:ext>
            </a:extLst>
          </p:cNvPr>
          <p:cNvSpPr/>
          <p:nvPr/>
        </p:nvSpPr>
        <p:spPr>
          <a:xfrm>
            <a:off x="6247880" y="3714152"/>
            <a:ext cx="500400" cy="392782"/>
          </a:xfrm>
          <a:prstGeom prst="actionButtonBlank">
            <a:avLst/>
          </a:prstGeom>
          <a:solidFill>
            <a:srgbClr val="115076"/>
          </a:solidFill>
          <a:ln w="28575">
            <a:solidFill>
              <a:srgbClr val="DAA52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6</a:t>
            </a:r>
          </a:p>
        </p:txBody>
      </p:sp>
      <p:sp>
        <p:nvSpPr>
          <p:cNvPr id="24" name="Action Button: Custom 15" descr="number 1">
            <a:hlinkClick r:id="" action="ppaction://noaction" highlightClick="1">
              <a:snd r:embed="rId14" name="T3_W8F_3.5.wav"/>
            </a:hlinkClick>
            <a:extLst>
              <a:ext uri="{FF2B5EF4-FFF2-40B4-BE49-F238E27FC236}">
                <a16:creationId xmlns:a16="http://schemas.microsoft.com/office/drawing/2014/main" id="{00DEEDA7-5686-4DFB-AD3C-1B28DBC9A68C}"/>
              </a:ext>
            </a:extLst>
          </p:cNvPr>
          <p:cNvSpPr/>
          <p:nvPr/>
        </p:nvSpPr>
        <p:spPr>
          <a:xfrm>
            <a:off x="389132" y="5697531"/>
            <a:ext cx="500400" cy="392782"/>
          </a:xfrm>
          <a:prstGeom prst="actionButtonBlank">
            <a:avLst/>
          </a:prstGeom>
          <a:solidFill>
            <a:srgbClr val="115076"/>
          </a:solidFill>
          <a:ln w="28575">
            <a:solidFill>
              <a:srgbClr val="DAA52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4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92163DD3-0D3A-49E3-A01C-EA2766634D36}"/>
              </a:ext>
            </a:extLst>
          </p:cNvPr>
          <p:cNvSpPr/>
          <p:nvPr/>
        </p:nvSpPr>
        <p:spPr>
          <a:xfrm>
            <a:off x="1047078" y="5673257"/>
            <a:ext cx="1564430" cy="4279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21FDA0E8-0582-48C1-8021-0AE9E3A7EAB1}"/>
              </a:ext>
            </a:extLst>
          </p:cNvPr>
          <p:cNvSpPr/>
          <p:nvPr/>
        </p:nvSpPr>
        <p:spPr>
          <a:xfrm>
            <a:off x="8633387" y="4608559"/>
            <a:ext cx="1609725" cy="4279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9DA7037C-2BE1-45FB-8B63-B535A1706FC6}"/>
              </a:ext>
            </a:extLst>
          </p:cNvPr>
          <p:cNvSpPr/>
          <p:nvPr/>
        </p:nvSpPr>
        <p:spPr>
          <a:xfrm>
            <a:off x="1047078" y="2626651"/>
            <a:ext cx="1609725" cy="4279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3414509E-2800-411A-BD3E-11A6F0533ADB}"/>
              </a:ext>
            </a:extLst>
          </p:cNvPr>
          <p:cNvSpPr/>
          <p:nvPr/>
        </p:nvSpPr>
        <p:spPr>
          <a:xfrm>
            <a:off x="2805598" y="3634180"/>
            <a:ext cx="1609725" cy="4279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9E875F63-95A1-4D0A-86D4-A6D0BFA1A0DA}"/>
              </a:ext>
            </a:extLst>
          </p:cNvPr>
          <p:cNvSpPr/>
          <p:nvPr/>
        </p:nvSpPr>
        <p:spPr>
          <a:xfrm>
            <a:off x="1050166" y="4795425"/>
            <a:ext cx="1609725" cy="4279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DAAAA256-DDD6-4F78-B84E-12E41D4B21D5}"/>
              </a:ext>
            </a:extLst>
          </p:cNvPr>
          <p:cNvSpPr/>
          <p:nvPr/>
        </p:nvSpPr>
        <p:spPr>
          <a:xfrm>
            <a:off x="6893388" y="3634180"/>
            <a:ext cx="1609725" cy="4279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3A0A0E46-E7E6-4995-A076-98A1C8E64054}"/>
              </a:ext>
            </a:extLst>
          </p:cNvPr>
          <p:cNvSpPr/>
          <p:nvPr/>
        </p:nvSpPr>
        <p:spPr>
          <a:xfrm>
            <a:off x="8633388" y="5554325"/>
            <a:ext cx="1609725" cy="4279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21BCDEC0-2716-4A2D-9A54-6CCE4ACE9A76}"/>
              </a:ext>
            </a:extLst>
          </p:cNvPr>
          <p:cNvSpPr/>
          <p:nvPr/>
        </p:nvSpPr>
        <p:spPr>
          <a:xfrm>
            <a:off x="8633386" y="2644566"/>
            <a:ext cx="1609725" cy="4279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pic>
        <p:nvPicPr>
          <p:cNvPr id="33" name="Picture 2" descr="Free Math Mathematics vector and picture">
            <a:extLst>
              <a:ext uri="{FF2B5EF4-FFF2-40B4-BE49-F238E27FC236}">
                <a16:creationId xmlns:a16="http://schemas.microsoft.com/office/drawing/2014/main" id="{A0B962D8-3C8A-47F9-AC5D-B8CD0550BB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8355" y="3465031"/>
            <a:ext cx="891024" cy="891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" descr="Free Back Exercises Exercise vector and picture">
            <a:extLst>
              <a:ext uri="{FF2B5EF4-FFF2-40B4-BE49-F238E27FC236}">
                <a16:creationId xmlns:a16="http://schemas.microsoft.com/office/drawing/2014/main" id="{10A766C7-1BA2-4024-A5F0-D568E813DD5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2" t="24455" r="39983" b="20098"/>
          <a:stretch/>
        </p:blipFill>
        <p:spPr bwMode="auto">
          <a:xfrm>
            <a:off x="10509598" y="4516271"/>
            <a:ext cx="1170053" cy="707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 descr="Free Room Bed vector and picture">
            <a:extLst>
              <a:ext uri="{FF2B5EF4-FFF2-40B4-BE49-F238E27FC236}">
                <a16:creationId xmlns:a16="http://schemas.microsoft.com/office/drawing/2014/main" id="{2590052B-37B9-48C6-843B-80ED50B801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8355" y="2382704"/>
            <a:ext cx="928005" cy="928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4" descr="Free Telephone Red vector and picture">
            <a:extLst>
              <a:ext uri="{FF2B5EF4-FFF2-40B4-BE49-F238E27FC236}">
                <a16:creationId xmlns:a16="http://schemas.microsoft.com/office/drawing/2014/main" id="{79608917-3658-4D00-9BEE-F2976045F5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3548" y="4510377"/>
            <a:ext cx="1314597" cy="836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8" descr="Free Ruler Length vector and picture">
            <a:extLst>
              <a:ext uri="{FF2B5EF4-FFF2-40B4-BE49-F238E27FC236}">
                <a16:creationId xmlns:a16="http://schemas.microsoft.com/office/drawing/2014/main" id="{470698F5-25AD-445E-923D-51B5009C60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7986" y="5496736"/>
            <a:ext cx="1588742" cy="794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10" descr="Free Pope Bishop vector and picture">
            <a:extLst>
              <a:ext uri="{FF2B5EF4-FFF2-40B4-BE49-F238E27FC236}">
                <a16:creationId xmlns:a16="http://schemas.microsoft.com/office/drawing/2014/main" id="{682716AD-F31D-4A85-B802-DCF44F46AE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2873" y="2419732"/>
            <a:ext cx="815244" cy="874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12" descr="Free Silhouette Business vector and picture">
            <a:extLst>
              <a:ext uri="{FF2B5EF4-FFF2-40B4-BE49-F238E27FC236}">
                <a16:creationId xmlns:a16="http://schemas.microsoft.com/office/drawing/2014/main" id="{D1D92F53-703C-4DA6-B502-CB58C505BB3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336"/>
          <a:stretch/>
        </p:blipFill>
        <p:spPr bwMode="auto">
          <a:xfrm>
            <a:off x="10335670" y="3475181"/>
            <a:ext cx="1630329" cy="780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14" descr="Free Leopard Black vector and picture">
            <a:extLst>
              <a:ext uri="{FF2B5EF4-FFF2-40B4-BE49-F238E27FC236}">
                <a16:creationId xmlns:a16="http://schemas.microsoft.com/office/drawing/2014/main" id="{8F2ACBC6-B968-4AE3-8B85-154053E74E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3128" y="5455150"/>
            <a:ext cx="1299740" cy="843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Google Shape;167;p2">
            <a:extLst>
              <a:ext uri="{FF2B5EF4-FFF2-40B4-BE49-F238E27FC236}">
                <a16:creationId xmlns:a16="http://schemas.microsoft.com/office/drawing/2014/main" id="{4560CEEF-C81A-40CC-8460-6BAE8935476B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" name="Title 1">
            <a:extLst>
              <a:ext uri="{FF2B5EF4-FFF2-40B4-BE49-F238E27FC236}">
                <a16:creationId xmlns:a16="http://schemas.microsoft.com/office/drawing/2014/main" id="{B5217F7C-E576-4E5D-B194-4A5EC987EB3E}"/>
              </a:ext>
            </a:extLst>
          </p:cNvPr>
          <p:cNvSpPr txBox="1">
            <a:spLocks/>
          </p:cNvSpPr>
          <p:nvPr/>
        </p:nvSpPr>
        <p:spPr>
          <a:xfrm>
            <a:off x="657989" y="43400"/>
            <a:ext cx="2810719" cy="675762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200" b="1" dirty="0">
                <a:latin typeface="Century Gothic"/>
                <a:ea typeface="Century Gothic"/>
                <a:cs typeface="Century Gothic"/>
                <a:sym typeface="Century Gothic"/>
              </a:rPr>
              <a:t>Follow up 1 </a:t>
            </a:r>
            <a:endParaRPr lang="en-GB" sz="3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 descr="Teacher">
            <a:extLst>
              <a:ext uri="{FF2B5EF4-FFF2-40B4-BE49-F238E27FC236}">
                <a16:creationId xmlns:a16="http://schemas.microsoft.com/office/drawing/2014/main" id="{BE69B15C-8C78-48A0-8F08-A6AE2FC48FC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045675" y="-81017"/>
            <a:ext cx="914400" cy="914400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7E031832-ABD9-475E-93D8-98F704ADE5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725" y="144150"/>
            <a:ext cx="2869907" cy="523220"/>
          </a:xfrm>
        </p:spPr>
        <p:txBody>
          <a:bodyPr>
            <a:noAutofit/>
          </a:bodyPr>
          <a:lstStyle/>
          <a:p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 up 2</a:t>
            </a:r>
            <a:endParaRPr lang="en-GB" sz="3200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B87C8E3-AC18-4D34-BA56-AA2D96EC25CE}"/>
              </a:ext>
            </a:extLst>
          </p:cNvPr>
          <p:cNvSpPr txBox="1">
            <a:spLocks/>
          </p:cNvSpPr>
          <p:nvPr/>
        </p:nvSpPr>
        <p:spPr>
          <a:xfrm>
            <a:off x="11245010" y="1239720"/>
            <a:ext cx="946990" cy="42481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hören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pic>
        <p:nvPicPr>
          <p:cNvPr id="9" name="Picture 8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2C155046-F919-4205-A1F6-043CF3CB95B2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6577" y="26713"/>
            <a:ext cx="1002766" cy="1281313"/>
          </a:xfrm>
          <a:prstGeom prst="rect">
            <a:avLst/>
          </a:prstGeom>
        </p:spPr>
      </p:pic>
      <p:sp>
        <p:nvSpPr>
          <p:cNvPr id="10" name="Speech Bubble: Rectangle with Corners Rounded 9">
            <a:hlinkClick r:id="" action="ppaction://noaction">
              <a:snd r:embed="rId6" name="T3_W8F_4.1.wav"/>
            </a:hlinkClick>
            <a:extLst>
              <a:ext uri="{FF2B5EF4-FFF2-40B4-BE49-F238E27FC236}">
                <a16:creationId xmlns:a16="http://schemas.microsoft.com/office/drawing/2014/main" id="{94B4CB56-EF9F-4AEF-B7BF-2923058BCD20}"/>
              </a:ext>
            </a:extLst>
          </p:cNvPr>
          <p:cNvSpPr/>
          <p:nvPr/>
        </p:nvSpPr>
        <p:spPr>
          <a:xfrm>
            <a:off x="4343400" y="128500"/>
            <a:ext cx="5404757" cy="518040"/>
          </a:xfrm>
          <a:prstGeom prst="wedgeRoundRectCallout">
            <a:avLst>
              <a:gd name="adj1" fmla="val -60956"/>
              <a:gd name="adj2" fmla="val -7233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Google Shape;108;p3">
            <a:hlinkClick r:id="" action="ppaction://noaction">
              <a:snd r:embed="rId6" name="T3_W8F_4.1.wav"/>
            </a:hlinkClick>
            <a:extLst>
              <a:ext uri="{FF2B5EF4-FFF2-40B4-BE49-F238E27FC236}">
                <a16:creationId xmlns:a16="http://schemas.microsoft.com/office/drawing/2014/main" id="{39D3A182-FBA6-4321-AA9A-48BA16223793}"/>
              </a:ext>
            </a:extLst>
          </p:cNvPr>
          <p:cNvSpPr txBox="1"/>
          <p:nvPr/>
        </p:nvSpPr>
        <p:spPr>
          <a:xfrm>
            <a:off x="4427518" y="151344"/>
            <a:ext cx="5320639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Hör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zu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.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Ist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die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Antwort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A, B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oder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C?</a:t>
            </a:r>
            <a:endParaRPr kumimoji="0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12" name="CustomShape 23">
            <a:hlinkClick r:id="" action="ppaction://noaction">
              <a:snd r:embed="rId7" name="T3_W8F_4.2.wav"/>
            </a:hlinkClick>
            <a:extLst>
              <a:ext uri="{FF2B5EF4-FFF2-40B4-BE49-F238E27FC236}">
                <a16:creationId xmlns:a16="http://schemas.microsoft.com/office/drawing/2014/main" id="{541E3B30-66C2-4D0A-B650-DD2A0F24ECC9}"/>
              </a:ext>
            </a:extLst>
          </p:cNvPr>
          <p:cNvSpPr/>
          <p:nvPr/>
        </p:nvSpPr>
        <p:spPr>
          <a:xfrm>
            <a:off x="180868" y="1255682"/>
            <a:ext cx="464040" cy="396360"/>
          </a:xfrm>
          <a:prstGeom prst="actionButtonBlank">
            <a:avLst/>
          </a:prstGeom>
          <a:solidFill>
            <a:srgbClr val="29C1FA"/>
          </a:solidFill>
          <a:ln>
            <a:solidFill>
              <a:srgbClr val="00206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1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graphicFrame>
        <p:nvGraphicFramePr>
          <p:cNvPr id="14" name="Table 2">
            <a:extLst>
              <a:ext uri="{FF2B5EF4-FFF2-40B4-BE49-F238E27FC236}">
                <a16:creationId xmlns:a16="http://schemas.microsoft.com/office/drawing/2014/main" id="{50275131-4665-4ADF-A8B9-322DFEBCBFF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8990119"/>
              </p:ext>
            </p:extLst>
          </p:nvPr>
        </p:nvGraphicFramePr>
        <p:xfrm>
          <a:off x="676015" y="1185839"/>
          <a:ext cx="10339446" cy="7010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446482">
                  <a:extLst>
                    <a:ext uri="{9D8B030D-6E8A-4147-A177-3AD203B41FA5}">
                      <a16:colId xmlns:a16="http://schemas.microsoft.com/office/drawing/2014/main" val="2237363831"/>
                    </a:ext>
                  </a:extLst>
                </a:gridCol>
                <a:gridCol w="3446482">
                  <a:extLst>
                    <a:ext uri="{9D8B030D-6E8A-4147-A177-3AD203B41FA5}">
                      <a16:colId xmlns:a16="http://schemas.microsoft.com/office/drawing/2014/main" val="3161306988"/>
                    </a:ext>
                  </a:extLst>
                </a:gridCol>
                <a:gridCol w="3446482">
                  <a:extLst>
                    <a:ext uri="{9D8B030D-6E8A-4147-A177-3AD203B41FA5}">
                      <a16:colId xmlns:a16="http://schemas.microsoft.com/office/drawing/2014/main" val="240890111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We’re planning a trip to the beach.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We want to plan a trip to the beach.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We’re trying to plan a trip to the beach.</a:t>
                      </a:r>
                      <a:endParaRPr lang="en-GB" sz="20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6613986"/>
                  </a:ext>
                </a:extLst>
              </a:tr>
            </a:tbl>
          </a:graphicData>
        </a:graphic>
      </p:graphicFrame>
      <p:sp>
        <p:nvSpPr>
          <p:cNvPr id="15" name="CustomShape 23">
            <a:hlinkClick r:id="" action="ppaction://noaction">
              <a:snd r:embed="rId8" name="T3_W8F_4.3.wav"/>
            </a:hlinkClick>
            <a:extLst>
              <a:ext uri="{FF2B5EF4-FFF2-40B4-BE49-F238E27FC236}">
                <a16:creationId xmlns:a16="http://schemas.microsoft.com/office/drawing/2014/main" id="{C434D8E5-CBEA-4432-8097-62A72E3DF36D}"/>
              </a:ext>
            </a:extLst>
          </p:cNvPr>
          <p:cNvSpPr/>
          <p:nvPr/>
        </p:nvSpPr>
        <p:spPr>
          <a:xfrm>
            <a:off x="180868" y="2144991"/>
            <a:ext cx="464040" cy="396360"/>
          </a:xfrm>
          <a:prstGeom prst="actionButtonBlank">
            <a:avLst/>
          </a:prstGeom>
          <a:solidFill>
            <a:srgbClr val="29C1FA"/>
          </a:solidFill>
          <a:ln>
            <a:solidFill>
              <a:srgbClr val="00206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2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graphicFrame>
        <p:nvGraphicFramePr>
          <p:cNvPr id="16" name="Table 2">
            <a:extLst>
              <a:ext uri="{FF2B5EF4-FFF2-40B4-BE49-F238E27FC236}">
                <a16:creationId xmlns:a16="http://schemas.microsoft.com/office/drawing/2014/main" id="{BB337338-6275-41A2-B16A-974F47F75D8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76251564"/>
              </p:ext>
            </p:extLst>
          </p:nvPr>
        </p:nvGraphicFramePr>
        <p:xfrm>
          <a:off x="775236" y="2170622"/>
          <a:ext cx="10339446" cy="7010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446482">
                  <a:extLst>
                    <a:ext uri="{9D8B030D-6E8A-4147-A177-3AD203B41FA5}">
                      <a16:colId xmlns:a16="http://schemas.microsoft.com/office/drawing/2014/main" val="2237363831"/>
                    </a:ext>
                  </a:extLst>
                </a:gridCol>
                <a:gridCol w="3446482">
                  <a:extLst>
                    <a:ext uri="{9D8B030D-6E8A-4147-A177-3AD203B41FA5}">
                      <a16:colId xmlns:a16="http://schemas.microsoft.com/office/drawing/2014/main" val="3161306988"/>
                    </a:ext>
                  </a:extLst>
                </a:gridCol>
                <a:gridCol w="3446482">
                  <a:extLst>
                    <a:ext uri="{9D8B030D-6E8A-4147-A177-3AD203B41FA5}">
                      <a16:colId xmlns:a16="http://schemas.microsoft.com/office/drawing/2014/main" val="240890111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W</a:t>
                      </a:r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 want to travel to the West.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Do we want to travel to the West?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We hope to travel to the West.</a:t>
                      </a:r>
                      <a:endParaRPr lang="en-GB" sz="20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6613986"/>
                  </a:ext>
                </a:extLst>
              </a:tr>
            </a:tbl>
          </a:graphicData>
        </a:graphic>
      </p:graphicFrame>
      <p:sp>
        <p:nvSpPr>
          <p:cNvPr id="17" name="CustomShape 23">
            <a:hlinkClick r:id="" action="ppaction://noaction">
              <a:snd r:embed="rId9" name="T3_W8F_4.4.wav"/>
            </a:hlinkClick>
            <a:extLst>
              <a:ext uri="{FF2B5EF4-FFF2-40B4-BE49-F238E27FC236}">
                <a16:creationId xmlns:a16="http://schemas.microsoft.com/office/drawing/2014/main" id="{E7E0F268-987D-47D8-9332-F9E6AF02553F}"/>
              </a:ext>
            </a:extLst>
          </p:cNvPr>
          <p:cNvSpPr/>
          <p:nvPr/>
        </p:nvSpPr>
        <p:spPr>
          <a:xfrm>
            <a:off x="180868" y="3130497"/>
            <a:ext cx="464040" cy="396360"/>
          </a:xfrm>
          <a:prstGeom prst="actionButtonBlank">
            <a:avLst/>
          </a:prstGeom>
          <a:solidFill>
            <a:srgbClr val="29C1FA"/>
          </a:solidFill>
          <a:ln>
            <a:solidFill>
              <a:srgbClr val="00206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3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graphicFrame>
        <p:nvGraphicFramePr>
          <p:cNvPr id="18" name="Table 2">
            <a:extLst>
              <a:ext uri="{FF2B5EF4-FFF2-40B4-BE49-F238E27FC236}">
                <a16:creationId xmlns:a16="http://schemas.microsoft.com/office/drawing/2014/main" id="{B1CB1739-ECA0-4792-9197-113139B0F9D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17239092"/>
              </p:ext>
            </p:extLst>
          </p:nvPr>
        </p:nvGraphicFramePr>
        <p:xfrm>
          <a:off x="775236" y="3047146"/>
          <a:ext cx="10339446" cy="7010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446482">
                  <a:extLst>
                    <a:ext uri="{9D8B030D-6E8A-4147-A177-3AD203B41FA5}">
                      <a16:colId xmlns:a16="http://schemas.microsoft.com/office/drawing/2014/main" val="2237363831"/>
                    </a:ext>
                  </a:extLst>
                </a:gridCol>
                <a:gridCol w="3446482">
                  <a:extLst>
                    <a:ext uri="{9D8B030D-6E8A-4147-A177-3AD203B41FA5}">
                      <a16:colId xmlns:a16="http://schemas.microsoft.com/office/drawing/2014/main" val="3161306988"/>
                    </a:ext>
                  </a:extLst>
                </a:gridCol>
                <a:gridCol w="3446482">
                  <a:extLst>
                    <a:ext uri="{9D8B030D-6E8A-4147-A177-3AD203B41FA5}">
                      <a16:colId xmlns:a16="http://schemas.microsoft.com/office/drawing/2014/main" val="240890111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We’re trying to go on a trip to the cathedral in Cologne.</a:t>
                      </a:r>
                      <a:endParaRPr lang="en-GB" sz="1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We hope to go on a trip to the library in Cologne.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We hope to travel to Cologne to see the town. </a:t>
                      </a:r>
                      <a:endParaRPr lang="en-GB" sz="20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6613986"/>
                  </a:ext>
                </a:extLst>
              </a:tr>
            </a:tbl>
          </a:graphicData>
        </a:graphic>
      </p:graphicFrame>
      <p:sp>
        <p:nvSpPr>
          <p:cNvPr id="19" name="CustomShape 23">
            <a:hlinkClick r:id="" action="ppaction://noaction">
              <a:snd r:embed="rId10" name="T3_W8F_4.5.wav"/>
            </a:hlinkClick>
            <a:extLst>
              <a:ext uri="{FF2B5EF4-FFF2-40B4-BE49-F238E27FC236}">
                <a16:creationId xmlns:a16="http://schemas.microsoft.com/office/drawing/2014/main" id="{093674CB-991B-48FB-885D-BD9C1F2A97F1}"/>
              </a:ext>
            </a:extLst>
          </p:cNvPr>
          <p:cNvSpPr/>
          <p:nvPr/>
        </p:nvSpPr>
        <p:spPr>
          <a:xfrm>
            <a:off x="167613" y="4112254"/>
            <a:ext cx="464040" cy="396360"/>
          </a:xfrm>
          <a:prstGeom prst="actionButtonBlank">
            <a:avLst/>
          </a:prstGeom>
          <a:solidFill>
            <a:srgbClr val="29C1FA"/>
          </a:solidFill>
          <a:ln>
            <a:solidFill>
              <a:srgbClr val="00206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4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graphicFrame>
        <p:nvGraphicFramePr>
          <p:cNvPr id="20" name="Table 2">
            <a:extLst>
              <a:ext uri="{FF2B5EF4-FFF2-40B4-BE49-F238E27FC236}">
                <a16:creationId xmlns:a16="http://schemas.microsoft.com/office/drawing/2014/main" id="{3A0A5BA1-6D89-493F-AE84-830BDB9495B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55462736"/>
              </p:ext>
            </p:extLst>
          </p:nvPr>
        </p:nvGraphicFramePr>
        <p:xfrm>
          <a:off x="736043" y="4030550"/>
          <a:ext cx="10339446" cy="7010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446482">
                  <a:extLst>
                    <a:ext uri="{9D8B030D-6E8A-4147-A177-3AD203B41FA5}">
                      <a16:colId xmlns:a16="http://schemas.microsoft.com/office/drawing/2014/main" val="2237363831"/>
                    </a:ext>
                  </a:extLst>
                </a:gridCol>
                <a:gridCol w="3446482">
                  <a:extLst>
                    <a:ext uri="{9D8B030D-6E8A-4147-A177-3AD203B41FA5}">
                      <a16:colId xmlns:a16="http://schemas.microsoft.com/office/drawing/2014/main" val="3161306988"/>
                    </a:ext>
                  </a:extLst>
                </a:gridCol>
                <a:gridCol w="3446482">
                  <a:extLst>
                    <a:ext uri="{9D8B030D-6E8A-4147-A177-3AD203B41FA5}">
                      <a16:colId xmlns:a16="http://schemas.microsoft.com/office/drawing/2014/main" val="240890111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It is not nice to wear a uniform. </a:t>
                      </a:r>
                      <a:endParaRPr lang="en-GB" sz="20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It is nice not to have a uniform. </a:t>
                      </a:r>
                      <a:endParaRPr lang="en-GB" sz="20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</a:t>
                      </a:r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 is nice not to wear a uniform.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6613986"/>
                  </a:ext>
                </a:extLst>
              </a:tr>
            </a:tbl>
          </a:graphicData>
        </a:graphic>
      </p:graphicFrame>
      <p:sp>
        <p:nvSpPr>
          <p:cNvPr id="25" name="CustomShape 23">
            <a:hlinkClick r:id="" action="ppaction://noaction">
              <a:snd r:embed="rId11" name="T3_W8F_4.6.wav"/>
            </a:hlinkClick>
            <a:extLst>
              <a:ext uri="{FF2B5EF4-FFF2-40B4-BE49-F238E27FC236}">
                <a16:creationId xmlns:a16="http://schemas.microsoft.com/office/drawing/2014/main" id="{2826DEC1-3D75-4686-85F6-05B84383D3FF}"/>
              </a:ext>
            </a:extLst>
          </p:cNvPr>
          <p:cNvSpPr/>
          <p:nvPr/>
        </p:nvSpPr>
        <p:spPr>
          <a:xfrm>
            <a:off x="193128" y="5199043"/>
            <a:ext cx="464040" cy="396360"/>
          </a:xfrm>
          <a:prstGeom prst="actionButtonBlank">
            <a:avLst/>
          </a:prstGeom>
          <a:solidFill>
            <a:srgbClr val="29C1FA"/>
          </a:solidFill>
          <a:ln>
            <a:solidFill>
              <a:srgbClr val="00206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5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graphicFrame>
        <p:nvGraphicFramePr>
          <p:cNvPr id="26" name="Table 2">
            <a:extLst>
              <a:ext uri="{FF2B5EF4-FFF2-40B4-BE49-F238E27FC236}">
                <a16:creationId xmlns:a16="http://schemas.microsoft.com/office/drawing/2014/main" id="{46A70032-BFAB-4281-A71E-48075622F35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26008705"/>
              </p:ext>
            </p:extLst>
          </p:nvPr>
        </p:nvGraphicFramePr>
        <p:xfrm>
          <a:off x="775236" y="4962569"/>
          <a:ext cx="10339446" cy="7010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446482">
                  <a:extLst>
                    <a:ext uri="{9D8B030D-6E8A-4147-A177-3AD203B41FA5}">
                      <a16:colId xmlns:a16="http://schemas.microsoft.com/office/drawing/2014/main" val="2237363831"/>
                    </a:ext>
                  </a:extLst>
                </a:gridCol>
                <a:gridCol w="3446482">
                  <a:extLst>
                    <a:ext uri="{9D8B030D-6E8A-4147-A177-3AD203B41FA5}">
                      <a16:colId xmlns:a16="http://schemas.microsoft.com/office/drawing/2014/main" val="3161306988"/>
                    </a:ext>
                  </a:extLst>
                </a:gridCol>
                <a:gridCol w="3446482">
                  <a:extLst>
                    <a:ext uri="{9D8B030D-6E8A-4147-A177-3AD203B41FA5}">
                      <a16:colId xmlns:a16="http://schemas.microsoft.com/office/drawing/2014/main" val="240890111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It is not good to sleep in the theatre.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Is it good to sleep in the theatre?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It is good not to sleep in the theatre.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6613986"/>
                  </a:ext>
                </a:extLst>
              </a:tr>
            </a:tbl>
          </a:graphicData>
        </a:graphic>
      </p:graphicFrame>
      <p:sp>
        <p:nvSpPr>
          <p:cNvPr id="27" name="CustomShape 23">
            <a:hlinkClick r:id="" action="ppaction://noaction">
              <a:snd r:embed="rId12" name="T3_W8F_4.7.wav"/>
            </a:hlinkClick>
            <a:extLst>
              <a:ext uri="{FF2B5EF4-FFF2-40B4-BE49-F238E27FC236}">
                <a16:creationId xmlns:a16="http://schemas.microsoft.com/office/drawing/2014/main" id="{0F170121-1BA1-4316-9DB1-0041951EB34A}"/>
              </a:ext>
            </a:extLst>
          </p:cNvPr>
          <p:cNvSpPr/>
          <p:nvPr/>
        </p:nvSpPr>
        <p:spPr>
          <a:xfrm>
            <a:off x="211975" y="6087652"/>
            <a:ext cx="464040" cy="396360"/>
          </a:xfrm>
          <a:prstGeom prst="actionButtonBlank">
            <a:avLst/>
          </a:prstGeom>
          <a:solidFill>
            <a:srgbClr val="29C1FA"/>
          </a:solidFill>
          <a:ln>
            <a:solidFill>
              <a:srgbClr val="00206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6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graphicFrame>
        <p:nvGraphicFramePr>
          <p:cNvPr id="28" name="Table 2">
            <a:extLst>
              <a:ext uri="{FF2B5EF4-FFF2-40B4-BE49-F238E27FC236}">
                <a16:creationId xmlns:a16="http://schemas.microsoft.com/office/drawing/2014/main" id="{61360CE8-92D5-4AE2-B9FC-D9D8C208FE1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60501940"/>
              </p:ext>
            </p:extLst>
          </p:nvPr>
        </p:nvGraphicFramePr>
        <p:xfrm>
          <a:off x="775236" y="5913708"/>
          <a:ext cx="10339446" cy="7010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446482">
                  <a:extLst>
                    <a:ext uri="{9D8B030D-6E8A-4147-A177-3AD203B41FA5}">
                      <a16:colId xmlns:a16="http://schemas.microsoft.com/office/drawing/2014/main" val="2237363831"/>
                    </a:ext>
                  </a:extLst>
                </a:gridCol>
                <a:gridCol w="3446482">
                  <a:extLst>
                    <a:ext uri="{9D8B030D-6E8A-4147-A177-3AD203B41FA5}">
                      <a16:colId xmlns:a16="http://schemas.microsoft.com/office/drawing/2014/main" val="3161306988"/>
                    </a:ext>
                  </a:extLst>
                </a:gridCol>
                <a:gridCol w="3446482">
                  <a:extLst>
                    <a:ext uri="{9D8B030D-6E8A-4147-A177-3AD203B41FA5}">
                      <a16:colId xmlns:a16="http://schemas.microsoft.com/office/drawing/2014/main" val="240890111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We can sell our car in the summer.</a:t>
                      </a:r>
                      <a:endParaRPr lang="en-GB" sz="20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We want to sell our car now. </a:t>
                      </a:r>
                      <a:endParaRPr lang="en-GB" sz="20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W</a:t>
                      </a:r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 can sell our car now.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6613986"/>
                  </a:ext>
                </a:extLst>
              </a:tr>
            </a:tbl>
          </a:graphicData>
        </a:graphic>
      </p:graphicFrame>
      <p:sp>
        <p:nvSpPr>
          <p:cNvPr id="29" name="CustomShape 23">
            <a:extLst>
              <a:ext uri="{FF2B5EF4-FFF2-40B4-BE49-F238E27FC236}">
                <a16:creationId xmlns:a16="http://schemas.microsoft.com/office/drawing/2014/main" id="{A375B198-274D-4AEA-8FF9-4C1A05ADEC30}"/>
              </a:ext>
            </a:extLst>
          </p:cNvPr>
          <p:cNvSpPr/>
          <p:nvPr/>
        </p:nvSpPr>
        <p:spPr>
          <a:xfrm>
            <a:off x="2293668" y="785642"/>
            <a:ext cx="464040" cy="396360"/>
          </a:xfrm>
          <a:prstGeom prst="actionButtonBlank">
            <a:avLst/>
          </a:prstGeom>
          <a:solidFill>
            <a:srgbClr val="29C1FA"/>
          </a:solidFill>
          <a:ln>
            <a:solidFill>
              <a:srgbClr val="002060"/>
            </a:solidFill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A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1" name="CustomShape 23">
            <a:extLst>
              <a:ext uri="{FF2B5EF4-FFF2-40B4-BE49-F238E27FC236}">
                <a16:creationId xmlns:a16="http://schemas.microsoft.com/office/drawing/2014/main" id="{6F026A5A-9BE0-4851-9FCB-C68FC19AF03E}"/>
              </a:ext>
            </a:extLst>
          </p:cNvPr>
          <p:cNvSpPr/>
          <p:nvPr/>
        </p:nvSpPr>
        <p:spPr>
          <a:xfrm>
            <a:off x="5863203" y="785642"/>
            <a:ext cx="464040" cy="396360"/>
          </a:xfrm>
          <a:prstGeom prst="actionButtonBlank">
            <a:avLst/>
          </a:prstGeom>
          <a:solidFill>
            <a:srgbClr val="29C1FA"/>
          </a:solidFill>
          <a:ln>
            <a:solidFill>
              <a:srgbClr val="002060"/>
            </a:solidFill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B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2" name="CustomShape 23">
            <a:extLst>
              <a:ext uri="{FF2B5EF4-FFF2-40B4-BE49-F238E27FC236}">
                <a16:creationId xmlns:a16="http://schemas.microsoft.com/office/drawing/2014/main" id="{47868512-B580-4557-AC64-9A1CFB3F3E1B}"/>
              </a:ext>
            </a:extLst>
          </p:cNvPr>
          <p:cNvSpPr/>
          <p:nvPr/>
        </p:nvSpPr>
        <p:spPr>
          <a:xfrm>
            <a:off x="9128553" y="782589"/>
            <a:ext cx="464040" cy="396360"/>
          </a:xfrm>
          <a:prstGeom prst="actionButtonBlank">
            <a:avLst/>
          </a:prstGeom>
          <a:solidFill>
            <a:srgbClr val="29C1FA"/>
          </a:solidFill>
          <a:ln>
            <a:solidFill>
              <a:srgbClr val="002060"/>
            </a:solidFill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C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7584282" y="1175272"/>
            <a:ext cx="3431179" cy="721428"/>
          </a:xfrm>
          <a:prstGeom prst="roundRect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736043" y="2209042"/>
            <a:ext cx="3451969" cy="662620"/>
          </a:xfrm>
          <a:prstGeom prst="roundRect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4199355" y="3052005"/>
            <a:ext cx="3491207" cy="674195"/>
          </a:xfrm>
          <a:prstGeom prst="roundRect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6" name="Rounded Rectangle 35"/>
          <p:cNvSpPr/>
          <p:nvPr/>
        </p:nvSpPr>
        <p:spPr>
          <a:xfrm>
            <a:off x="7671573" y="4030549"/>
            <a:ext cx="3443108" cy="674195"/>
          </a:xfrm>
          <a:prstGeom prst="roundRect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Rounded Rectangle 36"/>
          <p:cNvSpPr/>
          <p:nvPr/>
        </p:nvSpPr>
        <p:spPr>
          <a:xfrm>
            <a:off x="775236" y="5005513"/>
            <a:ext cx="3453863" cy="677216"/>
          </a:xfrm>
          <a:prstGeom prst="roundRect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8" name="Rounded Rectangle 37"/>
          <p:cNvSpPr/>
          <p:nvPr/>
        </p:nvSpPr>
        <p:spPr>
          <a:xfrm>
            <a:off x="7671573" y="5890479"/>
            <a:ext cx="3491207" cy="724270"/>
          </a:xfrm>
          <a:prstGeom prst="roundRect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Google Shape;167;p2">
            <a:extLst>
              <a:ext uri="{FF2B5EF4-FFF2-40B4-BE49-F238E27FC236}">
                <a16:creationId xmlns:a16="http://schemas.microsoft.com/office/drawing/2014/main" id="{FE8599C0-7079-E106-9EA6-61D610F37FEB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41357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4" grpId="0" animBg="1"/>
      <p:bldP spid="35" grpId="0" animBg="1"/>
      <p:bldP spid="36" grpId="0" animBg="1"/>
      <p:bldP spid="37" grpId="0" animBg="1"/>
      <p:bldP spid="3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E031832-ABD9-475E-93D8-98F704ADE5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725" y="144150"/>
            <a:ext cx="2869907" cy="523220"/>
          </a:xfrm>
        </p:spPr>
        <p:txBody>
          <a:bodyPr>
            <a:noAutofit/>
          </a:bodyPr>
          <a:lstStyle/>
          <a:p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 up 3</a:t>
            </a:r>
            <a:endParaRPr lang="en-GB" sz="3200" dirty="0"/>
          </a:p>
        </p:txBody>
      </p:sp>
      <p:sp>
        <p:nvSpPr>
          <p:cNvPr id="12" name="Title 2">
            <a:extLst>
              <a:ext uri="{FF2B5EF4-FFF2-40B4-BE49-F238E27FC236}">
                <a16:creationId xmlns:a16="http://schemas.microsoft.com/office/drawing/2014/main" id="{BF54BBE6-9901-4675-B711-7113C449F316}"/>
              </a:ext>
            </a:extLst>
          </p:cNvPr>
          <p:cNvSpPr txBox="1">
            <a:spLocks/>
          </p:cNvSpPr>
          <p:nvPr/>
        </p:nvSpPr>
        <p:spPr>
          <a:xfrm>
            <a:off x="9633665" y="917289"/>
            <a:ext cx="766122" cy="374973"/>
          </a:xfrm>
          <a:prstGeom prst="rect">
            <a:avLst/>
          </a:prstGeom>
          <a:solidFill>
            <a:srgbClr val="2E94AF"/>
          </a:solidFill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lesen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3DEB290D-C7BE-4CFF-AEFC-F66F3EE31C6F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2797" y="78581"/>
            <a:ext cx="1127858" cy="829128"/>
          </a:xfrm>
          <a:prstGeom prst="rect">
            <a:avLst/>
          </a:prstGeom>
        </p:spPr>
      </p:pic>
      <p:sp>
        <p:nvSpPr>
          <p:cNvPr id="8" name="Google Shape;167;p2">
            <a:extLst>
              <a:ext uri="{FF2B5EF4-FFF2-40B4-BE49-F238E27FC236}">
                <a16:creationId xmlns:a16="http://schemas.microsoft.com/office/drawing/2014/main" id="{124E8801-8FA9-4B78-B597-B39BE445449D}"/>
              </a:ext>
            </a:extLst>
          </p:cNvPr>
          <p:cNvSpPr/>
          <p:nvPr/>
        </p:nvSpPr>
        <p:spPr>
          <a:xfrm>
            <a:off x="70983" y="78477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Title 2">
            <a:extLst>
              <a:ext uri="{FF2B5EF4-FFF2-40B4-BE49-F238E27FC236}">
                <a16:creationId xmlns:a16="http://schemas.microsoft.com/office/drawing/2014/main" id="{D54C4CF9-F897-47B1-95EF-9C3D668B1047}"/>
              </a:ext>
            </a:extLst>
          </p:cNvPr>
          <p:cNvSpPr txBox="1">
            <a:spLocks/>
          </p:cNvSpPr>
          <p:nvPr/>
        </p:nvSpPr>
        <p:spPr>
          <a:xfrm>
            <a:off x="10694846" y="1092034"/>
            <a:ext cx="1316286" cy="374973"/>
          </a:xfrm>
          <a:prstGeom prst="rect">
            <a:avLst/>
          </a:prstGeom>
          <a:solidFill>
            <a:srgbClr val="FFD10D"/>
          </a:solidFill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sprechen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4CB9DFDB-2C79-4E93-BDA5-3887162EC79F}"/>
              </a:ext>
            </a:extLst>
          </p:cNvPr>
          <p:cNvGrpSpPr/>
          <p:nvPr/>
        </p:nvGrpSpPr>
        <p:grpSpPr>
          <a:xfrm>
            <a:off x="10694846" y="114473"/>
            <a:ext cx="1316286" cy="754334"/>
            <a:chOff x="10714104" y="160499"/>
            <a:chExt cx="1316286" cy="754334"/>
          </a:xfrm>
        </p:grpSpPr>
        <p:sp>
          <p:nvSpPr>
            <p:cNvPr id="16" name="Speech Bubble: Rectangle with Corners Rounded 15">
              <a:extLst>
                <a:ext uri="{FF2B5EF4-FFF2-40B4-BE49-F238E27FC236}">
                  <a16:creationId xmlns:a16="http://schemas.microsoft.com/office/drawing/2014/main" id="{E4669179-32A1-4280-94AE-001D0D27CC59}"/>
                </a:ext>
              </a:extLst>
            </p:cNvPr>
            <p:cNvSpPr/>
            <p:nvPr/>
          </p:nvSpPr>
          <p:spPr>
            <a:xfrm>
              <a:off x="10714104" y="160499"/>
              <a:ext cx="1316286" cy="754334"/>
            </a:xfrm>
            <a:prstGeom prst="wedgeRoundRectCallout">
              <a:avLst>
                <a:gd name="adj1" fmla="val -3751"/>
                <a:gd name="adj2" fmla="val 80385"/>
                <a:gd name="adj3" fmla="val 16667"/>
              </a:avLst>
            </a:prstGeom>
            <a:solidFill>
              <a:sysClr val="window" lastClr="FFFFFF"/>
            </a:solidFill>
            <a:ln w="76200" cap="flat" cmpd="sng" algn="ctr">
              <a:solidFill>
                <a:srgbClr val="E7E6E6">
                  <a:lumMod val="1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sp>
          <p:nvSpPr>
            <p:cNvPr id="17" name="Speech Bubble: Rectangle with Corners Rounded 16">
              <a:extLst>
                <a:ext uri="{FF2B5EF4-FFF2-40B4-BE49-F238E27FC236}">
                  <a16:creationId xmlns:a16="http://schemas.microsoft.com/office/drawing/2014/main" id="{BBAFFFA5-C5AA-437B-9C0F-57C09B47A869}"/>
                </a:ext>
              </a:extLst>
            </p:cNvPr>
            <p:cNvSpPr/>
            <p:nvPr/>
          </p:nvSpPr>
          <p:spPr>
            <a:xfrm>
              <a:off x="10737630" y="179881"/>
              <a:ext cx="1269234" cy="734951"/>
            </a:xfrm>
            <a:prstGeom prst="wedgeRoundRectCallout">
              <a:avLst>
                <a:gd name="adj1" fmla="val -3751"/>
                <a:gd name="adj2" fmla="val 80385"/>
                <a:gd name="adj3" fmla="val 16667"/>
              </a:avLst>
            </a:prstGeom>
            <a:solidFill>
              <a:sysClr val="window" lastClr="FFFFFF"/>
            </a:solidFill>
            <a:ln w="25400" cap="flat" cmpd="sng" algn="ctr">
              <a:solidFill>
                <a:srgbClr val="FF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pic>
          <p:nvPicPr>
            <p:cNvPr id="18" name="Picture 17" descr="A picture containing text, reptile&#10;&#10;Description automatically generated">
              <a:extLst>
                <a:ext uri="{FF2B5EF4-FFF2-40B4-BE49-F238E27FC236}">
                  <a16:creationId xmlns:a16="http://schemas.microsoft.com/office/drawing/2014/main" id="{8F7B80E3-A483-406E-8141-FD7DE9A07091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13670" y="221998"/>
              <a:ext cx="834673" cy="622092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FCB694E1-B48E-4C9A-A084-C6F655B89E97}"/>
                </a:ext>
              </a:extLst>
            </p:cNvPr>
            <p:cNvSpPr txBox="1"/>
            <p:nvPr/>
          </p:nvSpPr>
          <p:spPr>
            <a:xfrm>
              <a:off x="11439650" y="268502"/>
              <a:ext cx="46443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E7E6E6">
                      <a:lumMod val="10000"/>
                    </a:srgbClr>
                  </a:solidFill>
                  <a:effectLst/>
                  <a:uLnTx/>
                  <a:uFillTx/>
                  <a:latin typeface="Century Gothic"/>
                </a:rPr>
                <a:t>…</a:t>
              </a:r>
            </a:p>
          </p:txBody>
        </p:sp>
      </p:grpSp>
      <p:sp>
        <p:nvSpPr>
          <p:cNvPr id="20" name="TextBox 19">
            <a:hlinkClick r:id="" action="ppaction://noaction">
              <a:snd r:embed="rId25" name="T3_W8F_5.3.wav"/>
            </a:hlinkClick>
            <a:extLst>
              <a:ext uri="{FF2B5EF4-FFF2-40B4-BE49-F238E27FC236}">
                <a16:creationId xmlns:a16="http://schemas.microsoft.com/office/drawing/2014/main" id="{2FF7307C-2008-482C-8F7E-CE46678B592C}"/>
              </a:ext>
            </a:extLst>
          </p:cNvPr>
          <p:cNvSpPr txBox="1"/>
          <p:nvPr/>
        </p:nvSpPr>
        <p:spPr>
          <a:xfrm>
            <a:off x="1554459" y="1887959"/>
            <a:ext cx="22827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to hope, hoping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127D8FB-FE4A-4A65-B27E-9CBE0C0ABAB5}"/>
              </a:ext>
            </a:extLst>
          </p:cNvPr>
          <p:cNvSpPr txBox="1"/>
          <p:nvPr/>
        </p:nvSpPr>
        <p:spPr>
          <a:xfrm>
            <a:off x="4084720" y="2071977"/>
            <a:ext cx="22827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to try, trying</a:t>
            </a:r>
          </a:p>
        </p:txBody>
      </p:sp>
      <p:sp>
        <p:nvSpPr>
          <p:cNvPr id="22" name="Rectangle 21">
            <a:hlinkClick r:id="" action="ppaction://noaction">
              <a:snd r:embed="rId26" name="T3_W8F_5.4.wav"/>
            </a:hlinkClick>
            <a:extLst>
              <a:ext uri="{FF2B5EF4-FFF2-40B4-BE49-F238E27FC236}">
                <a16:creationId xmlns:a16="http://schemas.microsoft.com/office/drawing/2014/main" id="{48E13630-6E4F-4FD4-A4B6-BA6A36655E47}"/>
              </a:ext>
            </a:extLst>
          </p:cNvPr>
          <p:cNvSpPr/>
          <p:nvPr/>
        </p:nvSpPr>
        <p:spPr>
          <a:xfrm flipH="1">
            <a:off x="4127383" y="1888916"/>
            <a:ext cx="2282788" cy="795316"/>
          </a:xfrm>
          <a:prstGeom prst="rect">
            <a:avLst/>
          </a:prstGeom>
          <a:noFill/>
          <a:ln w="6350" cap="flat" cmpd="sng" algn="ctr">
            <a:solidFill>
              <a:srgbClr val="00206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TextBox 22">
            <a:hlinkClick r:id="" action="ppaction://noaction">
              <a:snd r:embed="rId27" name="T3_W8F_5.5.wav"/>
            </a:hlinkClick>
            <a:extLst>
              <a:ext uri="{FF2B5EF4-FFF2-40B4-BE49-F238E27FC236}">
                <a16:creationId xmlns:a16="http://schemas.microsoft.com/office/drawing/2014/main" id="{24ABB040-A02A-4191-B4A3-D5771F6C1B70}"/>
              </a:ext>
            </a:extLst>
          </p:cNvPr>
          <p:cNvSpPr txBox="1"/>
          <p:nvPr/>
        </p:nvSpPr>
        <p:spPr>
          <a:xfrm>
            <a:off x="6632314" y="2058679"/>
            <a:ext cx="22827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mportant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4" name="Rectangle 23">
            <a:hlinkClick r:id="" action="ppaction://noaction">
              <a:snd r:embed="rId27" name="T3_W8F_5.5.wav"/>
            </a:hlinkClick>
            <a:extLst>
              <a:ext uri="{FF2B5EF4-FFF2-40B4-BE49-F238E27FC236}">
                <a16:creationId xmlns:a16="http://schemas.microsoft.com/office/drawing/2014/main" id="{D36FA119-2E03-46E0-B686-403230AC5A4F}"/>
              </a:ext>
            </a:extLst>
          </p:cNvPr>
          <p:cNvSpPr/>
          <p:nvPr/>
        </p:nvSpPr>
        <p:spPr>
          <a:xfrm flipH="1">
            <a:off x="6670018" y="1888916"/>
            <a:ext cx="2282788" cy="795316"/>
          </a:xfrm>
          <a:prstGeom prst="rect">
            <a:avLst/>
          </a:prstGeom>
          <a:noFill/>
          <a:ln w="6350" cap="flat" cmpd="sng" algn="ctr">
            <a:solidFill>
              <a:srgbClr val="00206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TextBox 24">
            <a:hlinkClick r:id="" action="ppaction://noaction">
              <a:snd r:embed="rId28" name="T3_W8F_5.6.wav"/>
            </a:hlinkClick>
            <a:extLst>
              <a:ext uri="{FF2B5EF4-FFF2-40B4-BE49-F238E27FC236}">
                <a16:creationId xmlns:a16="http://schemas.microsoft.com/office/drawing/2014/main" id="{E4D5A529-01E5-470E-9CE3-3BD8D0BA2F1B}"/>
              </a:ext>
            </a:extLst>
          </p:cNvPr>
          <p:cNvSpPr txBox="1"/>
          <p:nvPr/>
        </p:nvSpPr>
        <p:spPr>
          <a:xfrm>
            <a:off x="9102334" y="1999875"/>
            <a:ext cx="22827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(the) trip, excursion</a:t>
            </a:r>
            <a:endParaRPr lang="en-GB" sz="20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6" name="Rectangle 25">
            <a:hlinkClick r:id="" action="ppaction://noaction">
              <a:snd r:embed="rId28" name="T3_W8F_5.6.wav"/>
            </a:hlinkClick>
            <a:extLst>
              <a:ext uri="{FF2B5EF4-FFF2-40B4-BE49-F238E27FC236}">
                <a16:creationId xmlns:a16="http://schemas.microsoft.com/office/drawing/2014/main" id="{AB7CA226-A336-4347-B86A-A57E837C8B67}"/>
              </a:ext>
            </a:extLst>
          </p:cNvPr>
          <p:cNvSpPr/>
          <p:nvPr/>
        </p:nvSpPr>
        <p:spPr>
          <a:xfrm flipH="1">
            <a:off x="9148194" y="1888916"/>
            <a:ext cx="2282788" cy="795316"/>
          </a:xfrm>
          <a:prstGeom prst="rect">
            <a:avLst/>
          </a:prstGeom>
          <a:noFill/>
          <a:ln w="6350" cap="flat" cmpd="sng" algn="ctr">
            <a:solidFill>
              <a:srgbClr val="00206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CA8A6052-8E7D-4845-85F6-0B80850AD09A}"/>
              </a:ext>
            </a:extLst>
          </p:cNvPr>
          <p:cNvSpPr/>
          <p:nvPr/>
        </p:nvSpPr>
        <p:spPr>
          <a:xfrm flipH="1">
            <a:off x="1554460" y="1874964"/>
            <a:ext cx="2282788" cy="795316"/>
          </a:xfrm>
          <a:prstGeom prst="rect">
            <a:avLst/>
          </a:prstGeom>
          <a:noFill/>
          <a:ln w="6350" cap="flat" cmpd="sng" algn="ctr">
            <a:solidFill>
              <a:srgbClr val="00206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Rectangle 28">
            <a:hlinkClick r:id="" action="ppaction://noaction">
              <a:snd r:embed="rId29" name="T3_W8F_5.7.wav"/>
            </a:hlinkClick>
            <a:extLst>
              <a:ext uri="{FF2B5EF4-FFF2-40B4-BE49-F238E27FC236}">
                <a16:creationId xmlns:a16="http://schemas.microsoft.com/office/drawing/2014/main" id="{30F5E8A5-43F9-4E74-A6C0-F98760EFDF50}"/>
              </a:ext>
            </a:extLst>
          </p:cNvPr>
          <p:cNvSpPr/>
          <p:nvPr/>
        </p:nvSpPr>
        <p:spPr>
          <a:xfrm flipH="1">
            <a:off x="384816" y="2905577"/>
            <a:ext cx="2282788" cy="795316"/>
          </a:xfrm>
          <a:prstGeom prst="rect">
            <a:avLst/>
          </a:prstGeom>
          <a:noFill/>
          <a:ln w="6350" cap="flat" cmpd="sng" algn="ctr">
            <a:solidFill>
              <a:srgbClr val="00206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TextBox 29">
            <a:hlinkClick r:id="" action="ppaction://noaction">
              <a:snd r:embed="rId29" name="T3_W8F_5.7.wav"/>
            </a:hlinkClick>
            <a:extLst>
              <a:ext uri="{FF2B5EF4-FFF2-40B4-BE49-F238E27FC236}">
                <a16:creationId xmlns:a16="http://schemas.microsoft.com/office/drawing/2014/main" id="{AB9A563B-1EAE-4822-AE3A-D3E062AF5070}"/>
              </a:ext>
            </a:extLst>
          </p:cNvPr>
          <p:cNvSpPr txBox="1"/>
          <p:nvPr/>
        </p:nvSpPr>
        <p:spPr>
          <a:xfrm>
            <a:off x="371650" y="3036446"/>
            <a:ext cx="22827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this time</a:t>
            </a:r>
          </a:p>
        </p:txBody>
      </p:sp>
      <p:sp>
        <p:nvSpPr>
          <p:cNvPr id="31" name="TextBox 30">
            <a:hlinkClick r:id="" action="ppaction://noaction">
              <a:snd r:embed="rId30" name="T3_W8F_5.8.wav"/>
            </a:hlinkClick>
            <a:extLst>
              <a:ext uri="{FF2B5EF4-FFF2-40B4-BE49-F238E27FC236}">
                <a16:creationId xmlns:a16="http://schemas.microsoft.com/office/drawing/2014/main" id="{CCA0D135-B257-417F-90EA-4F6696673106}"/>
              </a:ext>
            </a:extLst>
          </p:cNvPr>
          <p:cNvSpPr txBox="1"/>
          <p:nvPr/>
        </p:nvSpPr>
        <p:spPr>
          <a:xfrm>
            <a:off x="2906407" y="2868860"/>
            <a:ext cx="19703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to(wards), after</a:t>
            </a:r>
          </a:p>
        </p:txBody>
      </p:sp>
      <p:sp>
        <p:nvSpPr>
          <p:cNvPr id="32" name="Rectangle 31">
            <a:hlinkClick r:id="" action="ppaction://noaction">
              <a:snd r:embed="rId30" name="T3_W8F_5.8.wav"/>
            </a:hlinkClick>
            <a:extLst>
              <a:ext uri="{FF2B5EF4-FFF2-40B4-BE49-F238E27FC236}">
                <a16:creationId xmlns:a16="http://schemas.microsoft.com/office/drawing/2014/main" id="{48775135-90B9-487D-A446-5626FFCB1220}"/>
              </a:ext>
            </a:extLst>
          </p:cNvPr>
          <p:cNvSpPr/>
          <p:nvPr/>
        </p:nvSpPr>
        <p:spPr>
          <a:xfrm flipH="1">
            <a:off x="2870891" y="2912412"/>
            <a:ext cx="2282788" cy="795316"/>
          </a:xfrm>
          <a:prstGeom prst="rect">
            <a:avLst/>
          </a:prstGeom>
          <a:noFill/>
          <a:ln w="6350" cap="flat" cmpd="sng" algn="ctr">
            <a:solidFill>
              <a:srgbClr val="00206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TextBox 32">
            <a:hlinkClick r:id="" action="ppaction://noaction">
              <a:snd r:embed="rId31" name="T3_W8F_5.9.wav"/>
            </a:hlinkClick>
            <a:extLst>
              <a:ext uri="{FF2B5EF4-FFF2-40B4-BE49-F238E27FC236}">
                <a16:creationId xmlns:a16="http://schemas.microsoft.com/office/drawing/2014/main" id="{DC3D47FF-2702-44FD-868A-2B2627F002AF}"/>
              </a:ext>
            </a:extLst>
          </p:cNvPr>
          <p:cNvSpPr txBox="1"/>
          <p:nvPr/>
        </p:nvSpPr>
        <p:spPr>
          <a:xfrm>
            <a:off x="5455399" y="3084386"/>
            <a:ext cx="22827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to</a:t>
            </a:r>
          </a:p>
        </p:txBody>
      </p:sp>
      <p:sp>
        <p:nvSpPr>
          <p:cNvPr id="34" name="Rectangle 33">
            <a:hlinkClick r:id="" action="ppaction://noaction">
              <a:snd r:embed="rId31" name="T3_W8F_5.9.wav"/>
            </a:hlinkClick>
            <a:extLst>
              <a:ext uri="{FF2B5EF4-FFF2-40B4-BE49-F238E27FC236}">
                <a16:creationId xmlns:a16="http://schemas.microsoft.com/office/drawing/2014/main" id="{C014C91C-6E83-4905-9479-B736B3BD3EB9}"/>
              </a:ext>
            </a:extLst>
          </p:cNvPr>
          <p:cNvSpPr/>
          <p:nvPr/>
        </p:nvSpPr>
        <p:spPr>
          <a:xfrm flipH="1">
            <a:off x="5455400" y="2912194"/>
            <a:ext cx="2282788" cy="795316"/>
          </a:xfrm>
          <a:prstGeom prst="rect">
            <a:avLst/>
          </a:prstGeom>
          <a:noFill/>
          <a:ln w="6350" cap="flat" cmpd="sng" algn="ctr">
            <a:solidFill>
              <a:srgbClr val="00206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TextBox 34">
            <a:hlinkClick r:id="" action="ppaction://noaction">
              <a:snd r:embed="rId32" name="T3_W8F_5.10.wav"/>
            </a:hlinkClick>
            <a:extLst>
              <a:ext uri="{FF2B5EF4-FFF2-40B4-BE49-F238E27FC236}">
                <a16:creationId xmlns:a16="http://schemas.microsoft.com/office/drawing/2014/main" id="{218196AF-96A2-43AF-AF55-0501624EA00F}"/>
              </a:ext>
            </a:extLst>
          </p:cNvPr>
          <p:cNvSpPr txBox="1"/>
          <p:nvPr/>
        </p:nvSpPr>
        <p:spPr>
          <a:xfrm>
            <a:off x="7942228" y="2924451"/>
            <a:ext cx="22827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to wash, washing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96D2C7B9-8973-4EC4-ADAA-AB7F599F3EC3}"/>
              </a:ext>
            </a:extLst>
          </p:cNvPr>
          <p:cNvSpPr/>
          <p:nvPr/>
        </p:nvSpPr>
        <p:spPr>
          <a:xfrm flipH="1">
            <a:off x="7965859" y="2918379"/>
            <a:ext cx="2282788" cy="795316"/>
          </a:xfrm>
          <a:prstGeom prst="rect">
            <a:avLst/>
          </a:prstGeom>
          <a:noFill/>
          <a:ln w="6350" cap="flat" cmpd="sng" algn="ctr">
            <a:solidFill>
              <a:srgbClr val="00206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Rectangle 36">
            <a:hlinkClick r:id="" action="ppaction://noaction">
              <a:snd r:embed="rId33" name="T3_W8F_5.11.wav"/>
            </a:hlinkClick>
            <a:extLst>
              <a:ext uri="{FF2B5EF4-FFF2-40B4-BE49-F238E27FC236}">
                <a16:creationId xmlns:a16="http://schemas.microsoft.com/office/drawing/2014/main" id="{5C65F1DB-8B9C-450F-8B65-BD7B66622C1E}"/>
              </a:ext>
            </a:extLst>
          </p:cNvPr>
          <p:cNvSpPr/>
          <p:nvPr/>
        </p:nvSpPr>
        <p:spPr>
          <a:xfrm flipH="1">
            <a:off x="1554460" y="3896889"/>
            <a:ext cx="2282788" cy="795316"/>
          </a:xfrm>
          <a:prstGeom prst="rect">
            <a:avLst/>
          </a:prstGeom>
          <a:noFill/>
          <a:ln w="6350" cap="flat" cmpd="sng" algn="ctr">
            <a:solidFill>
              <a:srgbClr val="00206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TextBox 37">
            <a:hlinkClick r:id="" action="ppaction://noaction">
              <a:snd r:embed="rId33" name="T3_W8F_5.11.wav"/>
            </a:hlinkClick>
            <a:extLst>
              <a:ext uri="{FF2B5EF4-FFF2-40B4-BE49-F238E27FC236}">
                <a16:creationId xmlns:a16="http://schemas.microsoft.com/office/drawing/2014/main" id="{DB31A5C0-A8BE-481B-AC26-25C4570ADDD3}"/>
              </a:ext>
            </a:extLst>
          </p:cNvPr>
          <p:cNvSpPr txBox="1"/>
          <p:nvPr/>
        </p:nvSpPr>
        <p:spPr>
          <a:xfrm>
            <a:off x="1541663" y="4073535"/>
            <a:ext cx="22827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(the) work</a:t>
            </a:r>
          </a:p>
        </p:txBody>
      </p:sp>
      <p:sp>
        <p:nvSpPr>
          <p:cNvPr id="39" name="TextBox 38">
            <a:hlinkClick r:id="" action="ppaction://noaction">
              <a:snd r:embed="rId34" name="T3_W8F_5.12.wav"/>
            </a:hlinkClick>
            <a:extLst>
              <a:ext uri="{FF2B5EF4-FFF2-40B4-BE49-F238E27FC236}">
                <a16:creationId xmlns:a16="http://schemas.microsoft.com/office/drawing/2014/main" id="{76010C5E-5A0D-4D5A-A08C-A0500F593E49}"/>
              </a:ext>
            </a:extLst>
          </p:cNvPr>
          <p:cNvSpPr txBox="1"/>
          <p:nvPr/>
        </p:nvSpPr>
        <p:spPr>
          <a:xfrm>
            <a:off x="4112238" y="4125155"/>
            <a:ext cx="22827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you (formal)</a:t>
            </a:r>
          </a:p>
        </p:txBody>
      </p:sp>
      <p:sp>
        <p:nvSpPr>
          <p:cNvPr id="40" name="Rectangle 39">
            <a:hlinkClick r:id="" action="ppaction://noaction">
              <a:snd r:embed="rId34" name="T3_W8F_5.12.wav"/>
            </a:hlinkClick>
            <a:extLst>
              <a:ext uri="{FF2B5EF4-FFF2-40B4-BE49-F238E27FC236}">
                <a16:creationId xmlns:a16="http://schemas.microsoft.com/office/drawing/2014/main" id="{A2E014A5-FAA7-4345-AF8C-401A4B460DF9}"/>
              </a:ext>
            </a:extLst>
          </p:cNvPr>
          <p:cNvSpPr/>
          <p:nvPr/>
        </p:nvSpPr>
        <p:spPr>
          <a:xfrm flipH="1">
            <a:off x="4112239" y="3903724"/>
            <a:ext cx="2282788" cy="795316"/>
          </a:xfrm>
          <a:prstGeom prst="rect">
            <a:avLst/>
          </a:prstGeom>
          <a:noFill/>
          <a:ln w="6350" cap="flat" cmpd="sng" algn="ctr">
            <a:solidFill>
              <a:srgbClr val="00206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754E996F-BCE5-45A8-839B-B1B783E12625}"/>
              </a:ext>
            </a:extLst>
          </p:cNvPr>
          <p:cNvSpPr txBox="1"/>
          <p:nvPr/>
        </p:nvSpPr>
        <p:spPr>
          <a:xfrm>
            <a:off x="6713510" y="4044529"/>
            <a:ext cx="22827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where (to)?</a:t>
            </a:r>
          </a:p>
        </p:txBody>
      </p:sp>
      <p:sp>
        <p:nvSpPr>
          <p:cNvPr id="42" name="Rectangle 41">
            <a:hlinkClick r:id="" action="ppaction://noaction">
              <a:snd r:embed="rId35" name="T3_W8F_5.13.wav"/>
            </a:hlinkClick>
            <a:extLst>
              <a:ext uri="{FF2B5EF4-FFF2-40B4-BE49-F238E27FC236}">
                <a16:creationId xmlns:a16="http://schemas.microsoft.com/office/drawing/2014/main" id="{7347AD01-74CB-47AA-ACC9-7A9E1E4415D0}"/>
              </a:ext>
            </a:extLst>
          </p:cNvPr>
          <p:cNvSpPr/>
          <p:nvPr/>
        </p:nvSpPr>
        <p:spPr>
          <a:xfrm flipH="1">
            <a:off x="6670018" y="3903724"/>
            <a:ext cx="2282788" cy="795316"/>
          </a:xfrm>
          <a:prstGeom prst="rect">
            <a:avLst/>
          </a:prstGeom>
          <a:noFill/>
          <a:ln w="6350" cap="flat" cmpd="sng" algn="ctr">
            <a:solidFill>
              <a:srgbClr val="00206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TextBox 42">
            <a:hlinkClick r:id="" action="ppaction://noaction">
              <a:snd r:embed="rId36" name="T3_W8F_5.14.wav"/>
            </a:hlinkClick>
            <a:extLst>
              <a:ext uri="{FF2B5EF4-FFF2-40B4-BE49-F238E27FC236}">
                <a16:creationId xmlns:a16="http://schemas.microsoft.com/office/drawing/2014/main" id="{0784A9CB-4AC0-4521-A69C-35B3E528079C}"/>
              </a:ext>
            </a:extLst>
          </p:cNvPr>
          <p:cNvSpPr txBox="1"/>
          <p:nvPr/>
        </p:nvSpPr>
        <p:spPr>
          <a:xfrm>
            <a:off x="9199925" y="4089498"/>
            <a:ext cx="22827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(to) home</a:t>
            </a:r>
          </a:p>
        </p:txBody>
      </p:sp>
      <p:sp>
        <p:nvSpPr>
          <p:cNvPr id="44" name="Rectangle 43">
            <a:hlinkClick r:id="" action="ppaction://noaction">
              <a:snd r:embed="rId36" name="T3_W8F_5.14.wav"/>
            </a:hlinkClick>
            <a:extLst>
              <a:ext uri="{FF2B5EF4-FFF2-40B4-BE49-F238E27FC236}">
                <a16:creationId xmlns:a16="http://schemas.microsoft.com/office/drawing/2014/main" id="{0F4E6903-1065-414D-B4B1-2251B731CBB4}"/>
              </a:ext>
            </a:extLst>
          </p:cNvPr>
          <p:cNvSpPr/>
          <p:nvPr/>
        </p:nvSpPr>
        <p:spPr>
          <a:xfrm flipH="1">
            <a:off x="9243418" y="3896889"/>
            <a:ext cx="2282788" cy="795316"/>
          </a:xfrm>
          <a:prstGeom prst="rect">
            <a:avLst/>
          </a:prstGeom>
          <a:noFill/>
          <a:ln w="6350" cap="flat" cmpd="sng" algn="ctr">
            <a:solidFill>
              <a:srgbClr val="00206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Rectangle 44">
            <a:hlinkClick r:id="" action="ppaction://noaction">
              <a:snd r:embed="rId37" name="T3_W8F_5.15.wav"/>
            </a:hlinkClick>
            <a:extLst>
              <a:ext uri="{FF2B5EF4-FFF2-40B4-BE49-F238E27FC236}">
                <a16:creationId xmlns:a16="http://schemas.microsoft.com/office/drawing/2014/main" id="{B96408E0-7332-43F7-9DF4-3BDA0B8A578B}"/>
              </a:ext>
            </a:extLst>
          </p:cNvPr>
          <p:cNvSpPr/>
          <p:nvPr/>
        </p:nvSpPr>
        <p:spPr>
          <a:xfrm flipH="1">
            <a:off x="384816" y="4888419"/>
            <a:ext cx="2282788" cy="795316"/>
          </a:xfrm>
          <a:prstGeom prst="rect">
            <a:avLst/>
          </a:prstGeom>
          <a:noFill/>
          <a:ln w="6350" cap="flat" cmpd="sng" algn="ctr">
            <a:solidFill>
              <a:srgbClr val="00206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TextBox 45">
            <a:hlinkClick r:id="" action="ppaction://noaction">
              <a:snd r:embed="rId37" name="T3_W8F_5.15.wav"/>
            </a:hlinkClick>
            <a:extLst>
              <a:ext uri="{FF2B5EF4-FFF2-40B4-BE49-F238E27FC236}">
                <a16:creationId xmlns:a16="http://schemas.microsoft.com/office/drawing/2014/main" id="{2321A6FF-70A8-4AE5-A0BA-96A06C446D00}"/>
              </a:ext>
            </a:extLst>
          </p:cNvPr>
          <p:cNvSpPr txBox="1"/>
          <p:nvPr/>
        </p:nvSpPr>
        <p:spPr>
          <a:xfrm>
            <a:off x="413064" y="5067611"/>
            <a:ext cx="2282789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GB" sz="2300" dirty="0">
                <a:solidFill>
                  <a:srgbClr val="002060"/>
                </a:solidFill>
                <a:latin typeface="Century Gothic" panose="020B0502020202020204" pitchFamily="34" charset="0"/>
              </a:rPr>
              <a:t>north</a:t>
            </a:r>
          </a:p>
        </p:txBody>
      </p:sp>
      <p:sp>
        <p:nvSpPr>
          <p:cNvPr id="47" name="TextBox 46">
            <a:hlinkClick r:id="" action="ppaction://noaction">
              <a:snd r:embed="rId38" name="T3_W8F_5.16.wav"/>
            </a:hlinkClick>
            <a:extLst>
              <a:ext uri="{FF2B5EF4-FFF2-40B4-BE49-F238E27FC236}">
                <a16:creationId xmlns:a16="http://schemas.microsoft.com/office/drawing/2014/main" id="{1B26A1A0-FE65-47AD-8BD6-E5FB9698EE8C}"/>
              </a:ext>
            </a:extLst>
          </p:cNvPr>
          <p:cNvSpPr txBox="1"/>
          <p:nvPr/>
        </p:nvSpPr>
        <p:spPr>
          <a:xfrm>
            <a:off x="2886905" y="5052222"/>
            <a:ext cx="22827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(the) river</a:t>
            </a:r>
          </a:p>
        </p:txBody>
      </p:sp>
      <p:sp>
        <p:nvSpPr>
          <p:cNvPr id="48" name="Rectangle 47">
            <a:hlinkClick r:id="" action="ppaction://noaction">
              <a:snd r:embed="rId38" name="T3_W8F_5.16.wav"/>
            </a:hlinkClick>
            <a:extLst>
              <a:ext uri="{FF2B5EF4-FFF2-40B4-BE49-F238E27FC236}">
                <a16:creationId xmlns:a16="http://schemas.microsoft.com/office/drawing/2014/main" id="{734BF588-D33A-4BA1-835B-A63E6B432958}"/>
              </a:ext>
            </a:extLst>
          </p:cNvPr>
          <p:cNvSpPr/>
          <p:nvPr/>
        </p:nvSpPr>
        <p:spPr>
          <a:xfrm flipH="1">
            <a:off x="2901317" y="4883081"/>
            <a:ext cx="2282788" cy="795316"/>
          </a:xfrm>
          <a:prstGeom prst="rect">
            <a:avLst/>
          </a:prstGeom>
          <a:noFill/>
          <a:ln w="6350" cap="flat" cmpd="sng" algn="ctr">
            <a:solidFill>
              <a:srgbClr val="00206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" name="TextBox 48">
            <a:hlinkClick r:id="" action="ppaction://noaction">
              <a:snd r:embed="rId39" name="T3_W8F_5.17.wav"/>
            </a:hlinkClick>
            <a:extLst>
              <a:ext uri="{FF2B5EF4-FFF2-40B4-BE49-F238E27FC236}">
                <a16:creationId xmlns:a16="http://schemas.microsoft.com/office/drawing/2014/main" id="{1F211B90-26CB-4864-94B2-2756F9C7D679}"/>
              </a:ext>
            </a:extLst>
          </p:cNvPr>
          <p:cNvSpPr txBox="1"/>
          <p:nvPr/>
        </p:nvSpPr>
        <p:spPr>
          <a:xfrm>
            <a:off x="5456294" y="5038585"/>
            <a:ext cx="22827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to sell, selling</a:t>
            </a:r>
          </a:p>
        </p:txBody>
      </p:sp>
      <p:sp>
        <p:nvSpPr>
          <p:cNvPr id="50" name="Rectangle 49">
            <a:hlinkClick r:id="" action="ppaction://noaction">
              <a:snd r:embed="rId39" name="T3_W8F_5.17.wav"/>
            </a:hlinkClick>
            <a:extLst>
              <a:ext uri="{FF2B5EF4-FFF2-40B4-BE49-F238E27FC236}">
                <a16:creationId xmlns:a16="http://schemas.microsoft.com/office/drawing/2014/main" id="{5FCF3FEA-9E77-444B-95B0-EC801CE12E18}"/>
              </a:ext>
            </a:extLst>
          </p:cNvPr>
          <p:cNvSpPr/>
          <p:nvPr/>
        </p:nvSpPr>
        <p:spPr>
          <a:xfrm flipH="1">
            <a:off x="5425989" y="4895254"/>
            <a:ext cx="2282788" cy="795316"/>
          </a:xfrm>
          <a:prstGeom prst="rect">
            <a:avLst/>
          </a:prstGeom>
          <a:noFill/>
          <a:ln w="6350" cap="flat" cmpd="sng" algn="ctr">
            <a:solidFill>
              <a:srgbClr val="00206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" name="TextBox 50">
            <a:hlinkClick r:id="" action="ppaction://noaction">
              <a:snd r:embed="rId40" name="T3_W8F_5.18.wav"/>
            </a:hlinkClick>
            <a:extLst>
              <a:ext uri="{FF2B5EF4-FFF2-40B4-BE49-F238E27FC236}">
                <a16:creationId xmlns:a16="http://schemas.microsoft.com/office/drawing/2014/main" id="{324FBA3F-537E-4A0E-8C04-EBE4024968A2}"/>
              </a:ext>
            </a:extLst>
          </p:cNvPr>
          <p:cNvSpPr txBox="1"/>
          <p:nvPr/>
        </p:nvSpPr>
        <p:spPr>
          <a:xfrm>
            <a:off x="7986841" y="4883081"/>
            <a:ext cx="22827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(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the) forest, woods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1195A529-25F0-4756-9BD9-227A15B63186}"/>
              </a:ext>
            </a:extLst>
          </p:cNvPr>
          <p:cNvSpPr/>
          <p:nvPr/>
        </p:nvSpPr>
        <p:spPr>
          <a:xfrm flipH="1">
            <a:off x="7994186" y="4888417"/>
            <a:ext cx="2282788" cy="795316"/>
          </a:xfrm>
          <a:prstGeom prst="rect">
            <a:avLst/>
          </a:prstGeom>
          <a:noFill/>
          <a:ln w="6350" cap="flat" cmpd="sng" algn="ctr">
            <a:solidFill>
              <a:srgbClr val="00206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Rectangle 52">
            <a:hlinkClick r:id="" action="ppaction://noaction">
              <a:snd r:embed="rId41" name="T3_W8F_5.19.wav"/>
            </a:hlinkClick>
            <a:extLst>
              <a:ext uri="{FF2B5EF4-FFF2-40B4-BE49-F238E27FC236}">
                <a16:creationId xmlns:a16="http://schemas.microsoft.com/office/drawing/2014/main" id="{A8C8384B-6E45-428A-B4E3-897891860DFA}"/>
              </a:ext>
            </a:extLst>
          </p:cNvPr>
          <p:cNvSpPr/>
          <p:nvPr/>
        </p:nvSpPr>
        <p:spPr>
          <a:xfrm flipH="1">
            <a:off x="1556636" y="5902968"/>
            <a:ext cx="2282788" cy="795316"/>
          </a:xfrm>
          <a:prstGeom prst="rect">
            <a:avLst/>
          </a:prstGeom>
          <a:noFill/>
          <a:ln w="6350" cap="flat" cmpd="sng" algn="ctr">
            <a:solidFill>
              <a:srgbClr val="00206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4" name="TextBox 53">
            <a:hlinkClick r:id="" action="ppaction://noaction">
              <a:snd r:embed="rId41" name="T3_W8F_5.19.wav"/>
            </a:hlinkClick>
            <a:extLst>
              <a:ext uri="{FF2B5EF4-FFF2-40B4-BE49-F238E27FC236}">
                <a16:creationId xmlns:a16="http://schemas.microsoft.com/office/drawing/2014/main" id="{117B623B-A78E-4D22-BEF4-D2F11F67D330}"/>
              </a:ext>
            </a:extLst>
          </p:cNvPr>
          <p:cNvSpPr txBox="1"/>
          <p:nvPr/>
        </p:nvSpPr>
        <p:spPr>
          <a:xfrm>
            <a:off x="1541663" y="5974965"/>
            <a:ext cx="22827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at, around</a:t>
            </a:r>
          </a:p>
        </p:txBody>
      </p:sp>
      <p:sp>
        <p:nvSpPr>
          <p:cNvPr id="55" name="TextBox 54">
            <a:hlinkClick r:id="" action="ppaction://noaction">
              <a:snd r:embed="rId42" name="T3_W8F_5.20.wav"/>
            </a:hlinkClick>
            <a:extLst>
              <a:ext uri="{FF2B5EF4-FFF2-40B4-BE49-F238E27FC236}">
                <a16:creationId xmlns:a16="http://schemas.microsoft.com/office/drawing/2014/main" id="{E057CDA3-6C14-4195-8F05-EFC90362A24B}"/>
              </a:ext>
            </a:extLst>
          </p:cNvPr>
          <p:cNvSpPr txBox="1"/>
          <p:nvPr/>
        </p:nvSpPr>
        <p:spPr>
          <a:xfrm>
            <a:off x="4036102" y="5912173"/>
            <a:ext cx="22827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well-known, famous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425AB292-AA11-438F-9592-8615A986C740}"/>
              </a:ext>
            </a:extLst>
          </p:cNvPr>
          <p:cNvSpPr/>
          <p:nvPr/>
        </p:nvSpPr>
        <p:spPr>
          <a:xfrm flipH="1">
            <a:off x="4042711" y="5909803"/>
            <a:ext cx="2282788" cy="795316"/>
          </a:xfrm>
          <a:prstGeom prst="rect">
            <a:avLst/>
          </a:prstGeom>
          <a:noFill/>
          <a:ln w="6350" cap="flat" cmpd="sng" algn="ctr">
            <a:solidFill>
              <a:srgbClr val="00206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7" name="TextBox 56">
            <a:hlinkClick r:id="" action="ppaction://noaction">
              <a:snd r:embed="rId43" name="T3_W8F_5.21.wav"/>
            </a:hlinkClick>
            <a:extLst>
              <a:ext uri="{FF2B5EF4-FFF2-40B4-BE49-F238E27FC236}">
                <a16:creationId xmlns:a16="http://schemas.microsoft.com/office/drawing/2014/main" id="{F6415882-2649-408B-AEA6-FF9D30F11C34}"/>
              </a:ext>
            </a:extLst>
          </p:cNvPr>
          <p:cNvSpPr txBox="1"/>
          <p:nvPr/>
        </p:nvSpPr>
        <p:spPr>
          <a:xfrm>
            <a:off x="6515475" y="5917664"/>
            <a:ext cx="22827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there</a:t>
            </a:r>
          </a:p>
        </p:txBody>
      </p:sp>
      <p:sp>
        <p:nvSpPr>
          <p:cNvPr id="58" name="Rectangle 57">
            <a:hlinkClick r:id="" action="ppaction://noaction">
              <a:snd r:embed="rId43" name="T3_W8F_5.21.wav"/>
            </a:hlinkClick>
            <a:extLst>
              <a:ext uri="{FF2B5EF4-FFF2-40B4-BE49-F238E27FC236}">
                <a16:creationId xmlns:a16="http://schemas.microsoft.com/office/drawing/2014/main" id="{B6E59087-5E43-4F3C-8BC5-451345D64AE8}"/>
              </a:ext>
            </a:extLst>
          </p:cNvPr>
          <p:cNvSpPr/>
          <p:nvPr/>
        </p:nvSpPr>
        <p:spPr>
          <a:xfrm flipH="1">
            <a:off x="6522085" y="5909803"/>
            <a:ext cx="2282788" cy="795316"/>
          </a:xfrm>
          <a:prstGeom prst="rect">
            <a:avLst/>
          </a:prstGeom>
          <a:noFill/>
          <a:ln w="6350" cap="flat" cmpd="sng" algn="ctr">
            <a:solidFill>
              <a:srgbClr val="00206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9" name="TextBox 58">
            <a:hlinkClick r:id="" action="ppaction://noaction">
              <a:snd r:embed="rId44" name="T3_W8F_5.22.wav"/>
            </a:hlinkClick>
            <a:extLst>
              <a:ext uri="{FF2B5EF4-FFF2-40B4-BE49-F238E27FC236}">
                <a16:creationId xmlns:a16="http://schemas.microsoft.com/office/drawing/2014/main" id="{DC3B1075-F0CF-4375-A840-A03AFECE3C68}"/>
              </a:ext>
            </a:extLst>
          </p:cNvPr>
          <p:cNvSpPr txBox="1"/>
          <p:nvPr/>
        </p:nvSpPr>
        <p:spPr>
          <a:xfrm>
            <a:off x="8915103" y="5835359"/>
            <a:ext cx="22827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to sleep, sleeping</a:t>
            </a:r>
          </a:p>
        </p:txBody>
      </p:sp>
      <p:sp>
        <p:nvSpPr>
          <p:cNvPr id="60" name="Rectangle 59">
            <a:hlinkClick r:id="" action="ppaction://noaction">
              <a:snd r:embed="rId44" name="T3_W8F_5.22.wav"/>
            </a:hlinkClick>
            <a:extLst>
              <a:ext uri="{FF2B5EF4-FFF2-40B4-BE49-F238E27FC236}">
                <a16:creationId xmlns:a16="http://schemas.microsoft.com/office/drawing/2014/main" id="{BB678153-6191-41DF-B12C-5758CEF05C72}"/>
              </a:ext>
            </a:extLst>
          </p:cNvPr>
          <p:cNvSpPr/>
          <p:nvPr/>
        </p:nvSpPr>
        <p:spPr>
          <a:xfrm flipH="1">
            <a:off x="9022894" y="5902968"/>
            <a:ext cx="2282788" cy="795316"/>
          </a:xfrm>
          <a:prstGeom prst="rect">
            <a:avLst/>
          </a:prstGeom>
          <a:noFill/>
          <a:ln w="6350" cap="flat" cmpd="sng" algn="ctr">
            <a:solidFill>
              <a:srgbClr val="00206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3BF149BD-76B4-4F60-8D2A-6C2F94E0CC8C}"/>
              </a:ext>
            </a:extLst>
          </p:cNvPr>
          <p:cNvSpPr/>
          <p:nvPr/>
        </p:nvSpPr>
        <p:spPr>
          <a:xfrm flipH="1">
            <a:off x="1561134" y="1792067"/>
            <a:ext cx="2473237" cy="971999"/>
          </a:xfrm>
          <a:prstGeom prst="rect">
            <a:avLst/>
          </a:prstGeom>
          <a:solidFill>
            <a:srgbClr val="EF1C23"/>
          </a:solidFill>
          <a:ln w="762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b="1" kern="0" dirty="0" err="1">
                <a:solidFill>
                  <a:prstClr val="white"/>
                </a:solidFill>
                <a:latin typeface="Century Gothic" panose="020B0502020202020204" pitchFamily="34" charset="0"/>
              </a:rPr>
              <a:t>hoffen</a:t>
            </a:r>
            <a:r>
              <a:rPr kumimoji="0" lang="en-GB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E7114F59-78AF-4305-9CC0-0120B00CDD34}"/>
              </a:ext>
            </a:extLst>
          </p:cNvPr>
          <p:cNvSpPr/>
          <p:nvPr/>
        </p:nvSpPr>
        <p:spPr>
          <a:xfrm flipH="1">
            <a:off x="6513288" y="1790888"/>
            <a:ext cx="2473237" cy="971999"/>
          </a:xfrm>
          <a:prstGeom prst="rect">
            <a:avLst/>
          </a:prstGeom>
          <a:solidFill>
            <a:srgbClr val="EF1C23"/>
          </a:solidFill>
          <a:ln w="762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wichtig</a:t>
            </a:r>
            <a:endParaRPr kumimoji="0" lang="en-GB" sz="3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E7EDD9D4-7EB4-4FD4-A9C6-3030B33CE3DB}"/>
              </a:ext>
            </a:extLst>
          </p:cNvPr>
          <p:cNvSpPr/>
          <p:nvPr/>
        </p:nvSpPr>
        <p:spPr>
          <a:xfrm flipH="1">
            <a:off x="8992205" y="1785311"/>
            <a:ext cx="2473237" cy="971999"/>
          </a:xfrm>
          <a:prstGeom prst="rect">
            <a:avLst/>
          </a:prstGeom>
          <a:solidFill>
            <a:srgbClr val="EF1C23"/>
          </a:solidFill>
          <a:ln w="762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kern="0" dirty="0">
                <a:solidFill>
                  <a:prstClr val="white"/>
                </a:solidFill>
                <a:latin typeface="Century Gothic" panose="020B0502020202020204" pitchFamily="34" charset="0"/>
              </a:rPr>
              <a:t>der </a:t>
            </a:r>
            <a:r>
              <a:rPr lang="en-US" sz="2800" b="1" kern="0" dirty="0" err="1">
                <a:solidFill>
                  <a:prstClr val="white"/>
                </a:solidFill>
                <a:latin typeface="Century Gothic" panose="020B0502020202020204" pitchFamily="34" charset="0"/>
              </a:rPr>
              <a:t>Ausflug</a:t>
            </a:r>
            <a:endParaRPr kumimoji="0" lang="en-GB" sz="2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F4B39F73-A0E8-4754-A0B0-88DEC45C1ACD}"/>
              </a:ext>
            </a:extLst>
          </p:cNvPr>
          <p:cNvSpPr/>
          <p:nvPr/>
        </p:nvSpPr>
        <p:spPr>
          <a:xfrm flipH="1">
            <a:off x="332856" y="2820273"/>
            <a:ext cx="2473237" cy="971999"/>
          </a:xfrm>
          <a:prstGeom prst="rect">
            <a:avLst/>
          </a:prstGeom>
          <a:solidFill>
            <a:srgbClr val="EF1C23"/>
          </a:solidFill>
          <a:ln w="762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diesmal</a:t>
            </a:r>
            <a:endParaRPr kumimoji="0" lang="en-GB" sz="3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05E00801-3AB2-4D66-A3A6-E902D591AE94}"/>
              </a:ext>
            </a:extLst>
          </p:cNvPr>
          <p:cNvSpPr/>
          <p:nvPr/>
        </p:nvSpPr>
        <p:spPr>
          <a:xfrm flipH="1">
            <a:off x="5423807" y="2815965"/>
            <a:ext cx="2473237" cy="971999"/>
          </a:xfrm>
          <a:prstGeom prst="rect">
            <a:avLst/>
          </a:prstGeom>
          <a:solidFill>
            <a:srgbClr val="EF1C23"/>
          </a:solidFill>
          <a:ln w="762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kern="0" dirty="0" err="1">
                <a:solidFill>
                  <a:prstClr val="white"/>
                </a:solidFill>
                <a:latin typeface="Century Gothic" panose="020B0502020202020204" pitchFamily="34" charset="0"/>
              </a:rPr>
              <a:t>zu</a:t>
            </a:r>
            <a:endParaRPr kumimoji="0" lang="en-GB" sz="3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AF694C1C-5F96-46AE-BF12-0A47AF4AABEA}"/>
              </a:ext>
            </a:extLst>
          </p:cNvPr>
          <p:cNvSpPr/>
          <p:nvPr/>
        </p:nvSpPr>
        <p:spPr>
          <a:xfrm flipH="1">
            <a:off x="301737" y="4808177"/>
            <a:ext cx="2473237" cy="971999"/>
          </a:xfrm>
          <a:prstGeom prst="rect">
            <a:avLst/>
          </a:prstGeom>
          <a:solidFill>
            <a:srgbClr val="EF1C23"/>
          </a:solidFill>
          <a:ln w="762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Norden, Nord-</a:t>
            </a: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658FE41B-1499-4319-9ABC-5B7E436E6FD8}"/>
              </a:ext>
            </a:extLst>
          </p:cNvPr>
          <p:cNvSpPr/>
          <p:nvPr/>
        </p:nvSpPr>
        <p:spPr>
          <a:xfrm flipH="1">
            <a:off x="6494542" y="5813478"/>
            <a:ext cx="2473237" cy="971999"/>
          </a:xfrm>
          <a:prstGeom prst="rect">
            <a:avLst/>
          </a:prstGeom>
          <a:solidFill>
            <a:srgbClr val="EF1C23"/>
          </a:solidFill>
          <a:ln w="762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dort</a:t>
            </a:r>
            <a:endParaRPr kumimoji="0" lang="en-GB" sz="3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373B7B12-14BA-4D25-8D15-05C24E61069F}"/>
              </a:ext>
            </a:extLst>
          </p:cNvPr>
          <p:cNvSpPr/>
          <p:nvPr/>
        </p:nvSpPr>
        <p:spPr>
          <a:xfrm flipH="1">
            <a:off x="2878959" y="2825413"/>
            <a:ext cx="2473237" cy="971999"/>
          </a:xfrm>
          <a:prstGeom prst="rect">
            <a:avLst/>
          </a:prstGeom>
          <a:solidFill>
            <a:srgbClr val="EF1C23"/>
          </a:solidFill>
          <a:ln w="762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nach</a:t>
            </a:r>
            <a:endParaRPr kumimoji="0" lang="en-GB" sz="3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5AB72D32-64C4-4E32-BFC1-0B556CAFA4F4}"/>
              </a:ext>
            </a:extLst>
          </p:cNvPr>
          <p:cNvSpPr/>
          <p:nvPr/>
        </p:nvSpPr>
        <p:spPr>
          <a:xfrm flipH="1">
            <a:off x="6624875" y="3803834"/>
            <a:ext cx="2473237" cy="971999"/>
          </a:xfrm>
          <a:prstGeom prst="rect">
            <a:avLst/>
          </a:prstGeom>
          <a:solidFill>
            <a:srgbClr val="EF1C23"/>
          </a:solidFill>
          <a:ln w="762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wohin</a:t>
            </a:r>
            <a:r>
              <a:rPr kumimoji="0" lang="en-GB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?</a:t>
            </a:r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2369A7DC-D686-4890-9D4E-BE8E9EFD3C5B}"/>
              </a:ext>
            </a:extLst>
          </p:cNvPr>
          <p:cNvSpPr/>
          <p:nvPr/>
        </p:nvSpPr>
        <p:spPr>
          <a:xfrm flipH="1">
            <a:off x="1479575" y="5796165"/>
            <a:ext cx="2473237" cy="971999"/>
          </a:xfrm>
          <a:prstGeom prst="rect">
            <a:avLst/>
          </a:prstGeom>
          <a:solidFill>
            <a:srgbClr val="EF1C23"/>
          </a:solidFill>
          <a:ln w="762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kern="0" dirty="0">
                <a:solidFill>
                  <a:prstClr val="white"/>
                </a:solidFill>
                <a:latin typeface="Century Gothic" panose="020B0502020202020204" pitchFamily="34" charset="0"/>
              </a:rPr>
              <a:t>um</a:t>
            </a:r>
            <a:endParaRPr kumimoji="0" lang="en-GB" sz="3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2A417BC8-9195-434A-93BA-C5CB220DD3A4}"/>
              </a:ext>
            </a:extLst>
          </p:cNvPr>
          <p:cNvSpPr/>
          <p:nvPr/>
        </p:nvSpPr>
        <p:spPr>
          <a:xfrm flipH="1">
            <a:off x="5388256" y="4791703"/>
            <a:ext cx="2473237" cy="971999"/>
          </a:xfrm>
          <a:prstGeom prst="rect">
            <a:avLst/>
          </a:prstGeom>
          <a:solidFill>
            <a:srgbClr val="EF1C23"/>
          </a:solidFill>
          <a:ln w="762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verkaufen</a:t>
            </a:r>
            <a:endParaRPr kumimoji="0" lang="en-GB" sz="3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2152EB1B-DBA1-4B34-8276-8C76F9D9C0C2}"/>
              </a:ext>
            </a:extLst>
          </p:cNvPr>
          <p:cNvSpPr/>
          <p:nvPr/>
        </p:nvSpPr>
        <p:spPr>
          <a:xfrm flipH="1">
            <a:off x="4071306" y="1815516"/>
            <a:ext cx="2473237" cy="971999"/>
          </a:xfrm>
          <a:prstGeom prst="rect">
            <a:avLst/>
          </a:prstGeom>
          <a:solidFill>
            <a:srgbClr val="EF1C23"/>
          </a:solidFill>
          <a:ln w="762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versuchen</a:t>
            </a:r>
            <a:endParaRPr kumimoji="0" lang="en-GB" sz="3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BAF7DB54-8D8D-4257-9EB2-D153C9FB6E1A}"/>
              </a:ext>
            </a:extLst>
          </p:cNvPr>
          <p:cNvSpPr/>
          <p:nvPr/>
        </p:nvSpPr>
        <p:spPr>
          <a:xfrm flipH="1">
            <a:off x="1532571" y="3804969"/>
            <a:ext cx="2473237" cy="971999"/>
          </a:xfrm>
          <a:prstGeom prst="rect">
            <a:avLst/>
          </a:prstGeom>
          <a:solidFill>
            <a:srgbClr val="EF1C23"/>
          </a:solidFill>
          <a:ln w="762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kern="0" dirty="0">
                <a:solidFill>
                  <a:prstClr val="white"/>
                </a:solidFill>
                <a:latin typeface="Century Gothic" panose="020B0502020202020204" pitchFamily="34" charset="0"/>
              </a:rPr>
              <a:t>die Arbeit</a:t>
            </a:r>
            <a:endParaRPr kumimoji="0" lang="en-GB" sz="3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754C93B7-7CAA-4AA9-A6C3-C511CA15C9EC}"/>
              </a:ext>
            </a:extLst>
          </p:cNvPr>
          <p:cNvSpPr/>
          <p:nvPr/>
        </p:nvSpPr>
        <p:spPr>
          <a:xfrm flipH="1">
            <a:off x="4078996" y="3804395"/>
            <a:ext cx="2473237" cy="971999"/>
          </a:xfrm>
          <a:prstGeom prst="rect">
            <a:avLst/>
          </a:prstGeom>
          <a:solidFill>
            <a:srgbClr val="EF1C23"/>
          </a:solidFill>
          <a:ln w="762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Sie</a:t>
            </a:r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A7577003-1943-4F62-943E-7124F4794593}"/>
              </a:ext>
            </a:extLst>
          </p:cNvPr>
          <p:cNvSpPr/>
          <p:nvPr/>
        </p:nvSpPr>
        <p:spPr>
          <a:xfrm flipH="1">
            <a:off x="8007210" y="2812782"/>
            <a:ext cx="2473237" cy="971999"/>
          </a:xfrm>
          <a:prstGeom prst="rect">
            <a:avLst/>
          </a:prstGeom>
          <a:solidFill>
            <a:srgbClr val="EF1C23"/>
          </a:solidFill>
          <a:ln w="762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waschen</a:t>
            </a:r>
            <a:endParaRPr kumimoji="0" lang="en-GB" sz="3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AD1D0842-2A61-40FF-A92C-E33B1410F2F6}"/>
              </a:ext>
            </a:extLst>
          </p:cNvPr>
          <p:cNvSpPr/>
          <p:nvPr/>
        </p:nvSpPr>
        <p:spPr>
          <a:xfrm flipH="1">
            <a:off x="3967785" y="5821461"/>
            <a:ext cx="2473237" cy="971999"/>
          </a:xfrm>
          <a:prstGeom prst="rect">
            <a:avLst/>
          </a:prstGeom>
          <a:solidFill>
            <a:srgbClr val="EF1C23"/>
          </a:solidFill>
          <a:ln w="762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bekannt</a:t>
            </a:r>
            <a:endParaRPr kumimoji="0" lang="en-GB" sz="3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85BCDDD3-971A-429E-90BD-455CB8A7C716}"/>
              </a:ext>
            </a:extLst>
          </p:cNvPr>
          <p:cNvSpPr/>
          <p:nvPr/>
        </p:nvSpPr>
        <p:spPr>
          <a:xfrm flipH="1">
            <a:off x="2837073" y="4818026"/>
            <a:ext cx="2473237" cy="971999"/>
          </a:xfrm>
          <a:prstGeom prst="rect">
            <a:avLst/>
          </a:prstGeom>
          <a:solidFill>
            <a:srgbClr val="EF1C23"/>
          </a:solidFill>
          <a:ln w="762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der </a:t>
            </a:r>
            <a:r>
              <a:rPr kumimoji="0" lang="en-GB" sz="32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Fluss</a:t>
            </a:r>
            <a:endParaRPr kumimoji="0" lang="en-GB" sz="3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F5BB19EF-DA86-4467-BB20-CE838E98F65D}"/>
              </a:ext>
            </a:extLst>
          </p:cNvPr>
          <p:cNvSpPr/>
          <p:nvPr/>
        </p:nvSpPr>
        <p:spPr>
          <a:xfrm flipH="1">
            <a:off x="9106465" y="3803833"/>
            <a:ext cx="2473237" cy="971999"/>
          </a:xfrm>
          <a:prstGeom prst="rect">
            <a:avLst/>
          </a:prstGeom>
          <a:solidFill>
            <a:srgbClr val="EF1C23"/>
          </a:solidFill>
          <a:ln w="762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nach</a:t>
            </a:r>
            <a:r>
              <a:rPr kumimoji="0" lang="en-GB" sz="3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30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Hause</a:t>
            </a:r>
            <a:endParaRPr kumimoji="0" lang="en-GB" sz="30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AB3BFE16-FA42-4BD9-B2DD-6D0AAF7F1FF2}"/>
              </a:ext>
            </a:extLst>
          </p:cNvPr>
          <p:cNvSpPr/>
          <p:nvPr/>
        </p:nvSpPr>
        <p:spPr>
          <a:xfrm flipH="1">
            <a:off x="7906636" y="4783123"/>
            <a:ext cx="2473237" cy="971999"/>
          </a:xfrm>
          <a:prstGeom prst="rect">
            <a:avLst/>
          </a:prstGeom>
          <a:solidFill>
            <a:srgbClr val="EF1C23"/>
          </a:solidFill>
          <a:ln w="762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kern="0" dirty="0">
                <a:solidFill>
                  <a:prstClr val="white"/>
                </a:solidFill>
                <a:latin typeface="Century Gothic" panose="020B0502020202020204" pitchFamily="34" charset="0"/>
              </a:rPr>
              <a:t>der Wald</a:t>
            </a:r>
            <a:endParaRPr kumimoji="0" lang="en-GB" sz="3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63F24F01-5225-45EE-9EA8-E1A6AF653891}"/>
              </a:ext>
            </a:extLst>
          </p:cNvPr>
          <p:cNvSpPr/>
          <p:nvPr/>
        </p:nvSpPr>
        <p:spPr>
          <a:xfrm flipH="1">
            <a:off x="9009477" y="5798795"/>
            <a:ext cx="2473237" cy="971999"/>
          </a:xfrm>
          <a:prstGeom prst="rect">
            <a:avLst/>
          </a:prstGeom>
          <a:solidFill>
            <a:srgbClr val="EF1C23"/>
          </a:solidFill>
          <a:ln w="762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schlafen</a:t>
            </a:r>
            <a:endParaRPr kumimoji="0" lang="en-GB" sz="3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82" name="Graphic 81" descr="Teacher">
            <a:extLst>
              <a:ext uri="{FF2B5EF4-FFF2-40B4-BE49-F238E27FC236}">
                <a16:creationId xmlns:a16="http://schemas.microsoft.com/office/drawing/2014/main" id="{9BA289C4-FAC3-4891-AB84-6995806A3620}"/>
              </a:ext>
            </a:extLst>
          </p:cNvPr>
          <p:cNvPicPr>
            <a:picLocks noChangeAspect="1"/>
          </p:cNvPicPr>
          <p:nvPr/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6"/>
              </a:ext>
            </a:extLst>
          </a:blip>
          <a:stretch>
            <a:fillRect/>
          </a:stretch>
        </p:blipFill>
        <p:spPr>
          <a:xfrm>
            <a:off x="2807701" y="442250"/>
            <a:ext cx="1043752" cy="1043752"/>
          </a:xfrm>
          <a:prstGeom prst="rect">
            <a:avLst/>
          </a:prstGeom>
        </p:spPr>
      </p:pic>
      <p:sp>
        <p:nvSpPr>
          <p:cNvPr id="83" name="Speech Bubble: Rectangle with Corners Rounded 82">
            <a:hlinkClick r:id="" action="ppaction://noaction">
              <a:snd r:embed="rId47" name="T3_W8F_5.1.wav"/>
            </a:hlinkClick>
            <a:extLst>
              <a:ext uri="{FF2B5EF4-FFF2-40B4-BE49-F238E27FC236}">
                <a16:creationId xmlns:a16="http://schemas.microsoft.com/office/drawing/2014/main" id="{20BBC5AE-C579-432E-B315-5A487C76139F}"/>
              </a:ext>
            </a:extLst>
          </p:cNvPr>
          <p:cNvSpPr/>
          <p:nvPr/>
        </p:nvSpPr>
        <p:spPr>
          <a:xfrm>
            <a:off x="4135105" y="358714"/>
            <a:ext cx="5008150" cy="501889"/>
          </a:xfrm>
          <a:prstGeom prst="wedgeRoundRectCallout">
            <a:avLst>
              <a:gd name="adj1" fmla="val -55396"/>
              <a:gd name="adj2" fmla="val 47480"/>
              <a:gd name="adj3" fmla="val 16667"/>
            </a:avLst>
          </a:prstGeom>
          <a:solidFill>
            <a:srgbClr val="002060"/>
          </a:solidFill>
          <a:ln w="12700" cap="flat" cmpd="sng" algn="ctr">
            <a:solidFill>
              <a:srgbClr val="00206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kern="0" dirty="0">
                <a:solidFill>
                  <a:prstClr val="white"/>
                </a:solidFill>
                <a:latin typeface="Century Gothic" panose="020B0502020202020204" pitchFamily="34" charset="0"/>
              </a:rPr>
              <a:t>Wie </a:t>
            </a:r>
            <a:r>
              <a:rPr lang="en-GB" sz="2400" b="1" kern="0" dirty="0" err="1">
                <a:solidFill>
                  <a:prstClr val="white"/>
                </a:solidFill>
                <a:latin typeface="Century Gothic" panose="020B0502020202020204" pitchFamily="34" charset="0"/>
              </a:rPr>
              <a:t>sagt</a:t>
            </a:r>
            <a:r>
              <a:rPr lang="en-GB" sz="2400" b="1" kern="0" dirty="0">
                <a:solidFill>
                  <a:prstClr val="white"/>
                </a:solidFill>
                <a:latin typeface="Century Gothic" panose="020B0502020202020204" pitchFamily="34" charset="0"/>
              </a:rPr>
              <a:t> man das auf </a:t>
            </a:r>
            <a:r>
              <a:rPr lang="en-GB" sz="2400" b="1" kern="0" dirty="0" err="1">
                <a:solidFill>
                  <a:prstClr val="white"/>
                </a:solidFill>
                <a:latin typeface="Century Gothic" panose="020B0502020202020204" pitchFamily="34" charset="0"/>
              </a:rPr>
              <a:t>Englisch</a:t>
            </a:r>
            <a:r>
              <a:rPr lang="en-GB" sz="2400" b="1" kern="0" dirty="0">
                <a:solidFill>
                  <a:prstClr val="white"/>
                </a:solidFill>
                <a:latin typeface="Century Gothic" panose="020B0502020202020204" pitchFamily="34" charset="0"/>
              </a:rPr>
              <a:t>?</a:t>
            </a:r>
            <a:endParaRPr kumimoji="0" lang="en-GB" sz="24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84" name="Speech Bubble: Rectangle with Corners Rounded 83">
            <a:hlinkClick r:id="" action="ppaction://noaction">
              <a:snd r:embed="rId48" name="T3_W8F_5.2.wav"/>
            </a:hlinkClick>
            <a:extLst>
              <a:ext uri="{FF2B5EF4-FFF2-40B4-BE49-F238E27FC236}">
                <a16:creationId xmlns:a16="http://schemas.microsoft.com/office/drawing/2014/main" id="{BBB7D5A2-EE1B-4F7C-91B5-0C196049B3DB}"/>
              </a:ext>
            </a:extLst>
          </p:cNvPr>
          <p:cNvSpPr/>
          <p:nvPr/>
        </p:nvSpPr>
        <p:spPr>
          <a:xfrm>
            <a:off x="4096658" y="967062"/>
            <a:ext cx="5046597" cy="501889"/>
          </a:xfrm>
          <a:prstGeom prst="wedgeRoundRectCallout">
            <a:avLst>
              <a:gd name="adj1" fmla="val -55050"/>
              <a:gd name="adj2" fmla="val -43616"/>
              <a:gd name="adj3" fmla="val 16667"/>
            </a:avLst>
          </a:prstGeom>
          <a:solidFill>
            <a:sysClr val="window" lastClr="FFFFFF"/>
          </a:solidFill>
          <a:ln w="38100" cap="flat" cmpd="sng" algn="ctr">
            <a:solidFill>
              <a:srgbClr val="00206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Wie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sagt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man das auf Deutsch?</a:t>
            </a:r>
          </a:p>
        </p:txBody>
      </p:sp>
      <p:pic>
        <p:nvPicPr>
          <p:cNvPr id="86" name="Picture 85">
            <a:extLst>
              <a:ext uri="{FF2B5EF4-FFF2-40B4-BE49-F238E27FC236}">
                <a16:creationId xmlns:a16="http://schemas.microsoft.com/office/drawing/2014/main" id="{2AB85D58-9B09-4677-8A37-0AE09D37A2AA}"/>
              </a:ext>
            </a:extLst>
          </p:cNvPr>
          <p:cNvPicPr>
            <a:picLocks noChangeAspect="1"/>
          </p:cNvPicPr>
          <p:nvPr/>
        </p:nvPicPr>
        <p:blipFill>
          <a:blip r:embed="rId49"/>
          <a:stretch>
            <a:fillRect/>
          </a:stretch>
        </p:blipFill>
        <p:spPr>
          <a:xfrm>
            <a:off x="-81156" y="582661"/>
            <a:ext cx="2042337" cy="1390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8190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3E_W8F_5.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8" presetClass="exit" presetSubtype="9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upLeft)">
                                      <p:cBhvr>
                                        <p:cTn id="10" dur="6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59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" dur="2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3E_W8F_5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8" presetClass="exit" presetSubtype="9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upLeft)">
                                      <p:cBhvr>
                                        <p:cTn id="19" dur="6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59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4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3E_W8F_5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8" presetClass="exit" presetSubtype="9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upLeft)">
                                      <p:cBhvr>
                                        <p:cTn id="28" dur="6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5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3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3E_W8F_5.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8" presetClass="exit" presetSubtype="9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upLeft)">
                                      <p:cBhvr>
                                        <p:cTn id="37" dur="6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59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2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3E_W8F_5.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8" presetClass="exit" presetSubtype="9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upLeft)">
                                      <p:cBhvr>
                                        <p:cTn id="46" dur="6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59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1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3E_W8F_5.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8" presetClass="exit" presetSubtype="9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upLeft)">
                                      <p:cBhvr>
                                        <p:cTn id="55" dur="6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59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0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T3E_W8F_5.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8" presetClass="exit" presetSubtype="9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upLeft)">
                                      <p:cBhvr>
                                        <p:cTn id="64" dur="6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59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9" dur="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T3E_W8F_5.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8" presetClass="exit" presetSubtype="9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upLeft)">
                                      <p:cBhvr>
                                        <p:cTn id="73" dur="6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59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8" dur="2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T3E_W8F_5.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8" presetClass="exit" presetSubtype="9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upLeft)">
                                      <p:cBhvr>
                                        <p:cTn id="82" dur="6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59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7" dur="2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T3E_W8F_5.1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8" presetClass="exit" presetSubtype="9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upLeft)">
                                      <p:cBhvr>
                                        <p:cTn id="91" dur="6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59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6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T3E_W8F_5.1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8" presetClass="exit" presetSubtype="9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upLeft)">
                                      <p:cBhvr>
                                        <p:cTn id="100" dur="6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59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5" dur="2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T3E_W8F_5.1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8" presetClass="exit" presetSubtype="9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upLeft)">
                                      <p:cBhvr>
                                        <p:cTn id="109" dur="6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5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4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T3E_W8F_5.1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8" presetClass="exit" presetSubtype="9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upLeft)">
                                      <p:cBhvr>
                                        <p:cTn id="118" dur="6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59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3" dur="2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T3E_W8F_5.1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8" presetClass="exit" presetSubtype="9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upLeft)">
                                      <p:cBhvr>
                                        <p:cTn id="127" dur="6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59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2" dur="2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7" name="T3E_W8F_5.1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8" presetClass="exit" presetSubtype="9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upLeft)">
                                      <p:cBhvr>
                                        <p:cTn id="136" dur="6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59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1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8" name="T3E_W8F_5.1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8" presetClass="exit" presetSubtype="9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upLeft)">
                                      <p:cBhvr>
                                        <p:cTn id="145" dur="6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59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0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9" name="T3E_W8F_5.1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8" presetClass="exit" presetSubtype="9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upLeft)">
                                      <p:cBhvr>
                                        <p:cTn id="154" dur="6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59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9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0" name="T3E_W8F_5.1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18" presetClass="exit" presetSubtype="9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upLeft)">
                                      <p:cBhvr>
                                        <p:cTn id="163" dur="6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59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8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1" name="T3E_W8F_5.1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8" presetClass="exit" presetSubtype="9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upLeft)">
                                      <p:cBhvr>
                                        <p:cTn id="172" dur="6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59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7" dur="2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2" name="T3E_W8F_5.2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18" presetClass="exit" presetSubtype="9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upLeft)">
                                      <p:cBhvr>
                                        <p:cTn id="181" dur="6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59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 animBg="1"/>
      <p:bldP spid="61" grpId="1" animBg="1"/>
      <p:bldP spid="62" grpId="0" animBg="1"/>
      <p:bldP spid="62" grpId="1" animBg="1"/>
      <p:bldP spid="63" grpId="0" animBg="1"/>
      <p:bldP spid="63" grpId="1" animBg="1"/>
      <p:bldP spid="64" grpId="0" animBg="1"/>
      <p:bldP spid="64" grpId="1" animBg="1"/>
      <p:bldP spid="65" grpId="0" animBg="1"/>
      <p:bldP spid="65" grpId="1" animBg="1"/>
      <p:bldP spid="66" grpId="0" animBg="1"/>
      <p:bldP spid="66" grpId="1" animBg="1"/>
      <p:bldP spid="67" grpId="0" animBg="1"/>
      <p:bldP spid="67" grpId="1" animBg="1"/>
      <p:bldP spid="69" grpId="0" animBg="1"/>
      <p:bldP spid="69" grpId="1" animBg="1"/>
      <p:bldP spid="70" grpId="0" animBg="1"/>
      <p:bldP spid="70" grpId="1" animBg="1"/>
      <p:bldP spid="71" grpId="0" animBg="1"/>
      <p:bldP spid="71" grpId="1" animBg="1"/>
      <p:bldP spid="72" grpId="0" animBg="1"/>
      <p:bldP spid="72" grpId="1" animBg="1"/>
      <p:bldP spid="73" grpId="0" animBg="1"/>
      <p:bldP spid="73" grpId="1" animBg="1"/>
      <p:bldP spid="74" grpId="0" animBg="1"/>
      <p:bldP spid="74" grpId="1" animBg="1"/>
      <p:bldP spid="75" grpId="0" animBg="1"/>
      <p:bldP spid="75" grpId="1" animBg="1"/>
      <p:bldP spid="76" grpId="0" animBg="1"/>
      <p:bldP spid="76" grpId="1" animBg="1"/>
      <p:bldP spid="77" grpId="0" animBg="1"/>
      <p:bldP spid="77" grpId="1" animBg="1"/>
      <p:bldP spid="78" grpId="0" animBg="1"/>
      <p:bldP spid="78" grpId="1" animBg="1"/>
      <p:bldP spid="79" grpId="0" animBg="1"/>
      <p:bldP spid="79" grpId="1" animBg="1"/>
      <p:bldP spid="80" grpId="0" animBg="1"/>
      <p:bldP spid="80" grpId="1" animBg="1"/>
      <p:bldP spid="81" grpId="0" animBg="1"/>
      <p:bldP spid="81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8" name="Table 4">
            <a:extLst>
              <a:ext uri="{FF2B5EF4-FFF2-40B4-BE49-F238E27FC236}">
                <a16:creationId xmlns:a16="http://schemas.microsoft.com/office/drawing/2014/main" id="{E6F5C010-FCBF-483C-895E-1E56C0C2FA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76515447"/>
              </p:ext>
            </p:extLst>
          </p:nvPr>
        </p:nvGraphicFramePr>
        <p:xfrm>
          <a:off x="511635" y="550278"/>
          <a:ext cx="11220858" cy="6029786"/>
        </p:xfrm>
        <a:graphic>
          <a:graphicData uri="http://schemas.openxmlformats.org/drawingml/2006/table">
            <a:tbl>
              <a:tblPr firstRow="1" bandRow="1"/>
              <a:tblGrid>
                <a:gridCol w="1804963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3201116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2826211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3388568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861398">
                <a:tc rowSpan="4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der </a:t>
                      </a:r>
                      <a:r>
                        <a:rPr lang="en-GB" sz="24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Osten</a:t>
                      </a:r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, Ost-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d</a:t>
                      </a:r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er </a:t>
                      </a:r>
                      <a:r>
                        <a:rPr lang="en-GB" sz="24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Nachmittag</a:t>
                      </a:r>
                      <a:endParaRPr lang="en-GB" sz="24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der Dom</a:t>
                      </a:r>
                      <a:endParaRPr lang="en-GB" sz="24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das Kino</a:t>
                      </a:r>
                      <a:endParaRPr lang="en-GB" sz="24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die </a:t>
                      </a:r>
                      <a:r>
                        <a:rPr lang="en-GB" sz="24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Straße</a:t>
                      </a:r>
                      <a:endParaRPr lang="en-GB" sz="24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d</a:t>
                      </a:r>
                      <a:r>
                        <a:rPr lang="en-GB" sz="24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ie</a:t>
                      </a:r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 Nacht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861398">
                <a:tc vMerge="1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kommen</a:t>
                      </a:r>
                      <a:endParaRPr lang="en-GB" sz="24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d</a:t>
                      </a:r>
                      <a:r>
                        <a:rPr lang="en-GB" sz="24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ie</a:t>
                      </a:r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 Pause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das Fest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der </a:t>
                      </a:r>
                    </a:p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Platz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d</a:t>
                      </a:r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as Auto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f</a:t>
                      </a:r>
                      <a:r>
                        <a:rPr lang="en-GB" sz="24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ür</a:t>
                      </a:r>
                      <a:endParaRPr lang="en-GB" sz="24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861398"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zu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nach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d</a:t>
                      </a:r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er </a:t>
                      </a:r>
                      <a:r>
                        <a:rPr lang="en-GB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Ausflug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03794855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dort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nach</a:t>
                      </a:r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Hause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d</a:t>
                      </a:r>
                      <a:r>
                        <a:rPr lang="en-GB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iesmal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  <a:tr h="861398">
                <a:tc>
                  <a:txBody>
                    <a:bodyPr/>
                    <a:lstStyle/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hoffen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wichtig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versuchen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32139915"/>
                  </a:ext>
                </a:extLst>
              </a:tr>
            </a:tbl>
          </a:graphicData>
        </a:graphic>
      </p:graphicFrame>
      <p:sp>
        <p:nvSpPr>
          <p:cNvPr id="20" name="TextBox 19">
            <a:hlinkClick r:id="" action="ppaction://noaction">
              <a:snd r:embed="rId3" name="T3_W8F_6.1.wav"/>
            </a:hlinkClick>
            <a:extLst>
              <a:ext uri="{FF2B5EF4-FFF2-40B4-BE49-F238E27FC236}">
                <a16:creationId xmlns:a16="http://schemas.microsoft.com/office/drawing/2014/main" id="{207C148F-45EB-4409-B006-B3FFBC980597}"/>
              </a:ext>
            </a:extLst>
          </p:cNvPr>
          <p:cNvSpPr txBox="1"/>
          <p:nvPr/>
        </p:nvSpPr>
        <p:spPr>
          <a:xfrm>
            <a:off x="3403907" y="84056"/>
            <a:ext cx="32422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Schreib</a:t>
            </a:r>
            <a:r>
              <a:rPr kumimoji="0" lang="en-GB" sz="2400" b="1" i="0" u="none" strike="noStrike" kern="1200" cap="none" spc="-1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auf </a:t>
            </a:r>
            <a:r>
              <a:rPr kumimoji="0" lang="en-GB" sz="2400" b="1" i="0" u="none" strike="noStrike" kern="1200" cap="none" spc="-1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Englisch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2CC666C-55A4-4003-95BE-AD110CE2F7C9}"/>
              </a:ext>
            </a:extLst>
          </p:cNvPr>
          <p:cNvSpPr txBox="1"/>
          <p:nvPr/>
        </p:nvSpPr>
        <p:spPr>
          <a:xfrm>
            <a:off x="6692624" y="128500"/>
            <a:ext cx="40511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buClr>
                <a:srgbClr val="000000"/>
              </a:buClr>
              <a:defRPr/>
            </a:pPr>
            <a:r>
              <a:rPr lang="en-GB" sz="20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Can you get at least 15 points?</a:t>
            </a: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5D7D67-0354-4144-9687-63666CDEA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541" y="87041"/>
            <a:ext cx="2237996" cy="582075"/>
          </a:xfrm>
        </p:spPr>
        <p:txBody>
          <a:bodyPr>
            <a:norm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Follow up 4: </a:t>
            </a:r>
            <a:endParaRPr lang="en-GB" sz="2800" dirty="0">
              <a:latin typeface="Century Gothic" panose="020B0502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8D0F3FD-6674-482F-AD86-CC59DF404CE2}"/>
              </a:ext>
            </a:extLst>
          </p:cNvPr>
          <p:cNvSpPr txBox="1"/>
          <p:nvPr/>
        </p:nvSpPr>
        <p:spPr>
          <a:xfrm>
            <a:off x="2665825" y="-307644"/>
            <a:ext cx="10820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Wingdings" panose="05000000000000000000" pitchFamily="2" charset="2"/>
              </a:rPr>
              <a:t></a:t>
            </a:r>
            <a:endParaRPr kumimoji="0" lang="en-GB" sz="60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2" name="Title 2">
            <a:extLst>
              <a:ext uri="{FF2B5EF4-FFF2-40B4-BE49-F238E27FC236}">
                <a16:creationId xmlns:a16="http://schemas.microsoft.com/office/drawing/2014/main" id="{B4C63B0B-0C7C-4A09-8597-57CFFDBCB5BE}"/>
              </a:ext>
            </a:extLst>
          </p:cNvPr>
          <p:cNvSpPr txBox="1">
            <a:spLocks/>
          </p:cNvSpPr>
          <p:nvPr/>
        </p:nvSpPr>
        <p:spPr>
          <a:xfrm>
            <a:off x="10639098" y="1402468"/>
            <a:ext cx="1557451" cy="37497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2000" b="1" kern="0">
                <a:solidFill>
                  <a:schemeClr val="bg1"/>
                </a:solidFill>
                <a:latin typeface="Century Gothic" panose="020B0502020202020204" pitchFamily="34" charset="0"/>
              </a:rPr>
              <a:t>Vokabeln</a:t>
            </a:r>
            <a:endParaRPr lang="en-GB" sz="2000" b="1" kern="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5C014ABF-BD94-46CE-B172-C0D58B8966CA}"/>
              </a:ext>
            </a:extLst>
          </p:cNvPr>
          <p:cNvGrpSpPr/>
          <p:nvPr/>
        </p:nvGrpSpPr>
        <p:grpSpPr>
          <a:xfrm>
            <a:off x="11210501" y="-33923"/>
            <a:ext cx="1240568" cy="1008631"/>
            <a:chOff x="10818487" y="2376307"/>
            <a:chExt cx="1240568" cy="1008631"/>
          </a:xfrm>
        </p:grpSpPr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42DC53ED-BBF8-4131-B281-2BE74F046548}"/>
                </a:ext>
              </a:extLst>
            </p:cNvPr>
            <p:cNvSpPr/>
            <p:nvPr/>
          </p:nvSpPr>
          <p:spPr>
            <a:xfrm>
              <a:off x="10951620" y="2411979"/>
              <a:ext cx="963627" cy="933659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5" name="Explosion: 8 Points 44">
              <a:extLst>
                <a:ext uri="{FF2B5EF4-FFF2-40B4-BE49-F238E27FC236}">
                  <a16:creationId xmlns:a16="http://schemas.microsoft.com/office/drawing/2014/main" id="{FB7D93C4-4793-4034-B3F3-86B2575383C1}"/>
                </a:ext>
              </a:extLst>
            </p:cNvPr>
            <p:cNvSpPr/>
            <p:nvPr/>
          </p:nvSpPr>
          <p:spPr>
            <a:xfrm rot="20101036">
              <a:off x="10818487" y="2376307"/>
              <a:ext cx="1240568" cy="1008631"/>
            </a:xfrm>
            <a:prstGeom prst="irregularSeal1">
              <a:avLst/>
            </a:prstGeom>
            <a:solidFill>
              <a:schemeClr val="accent4">
                <a:lumMod val="20000"/>
                <a:lumOff val="80000"/>
              </a:schemeClr>
            </a:solidFill>
            <a:ln w="76200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6" name="Explosion: 8 Points 45">
              <a:extLst>
                <a:ext uri="{FF2B5EF4-FFF2-40B4-BE49-F238E27FC236}">
                  <a16:creationId xmlns:a16="http://schemas.microsoft.com/office/drawing/2014/main" id="{1E2F442E-189F-4B26-A368-BF36774FC885}"/>
                </a:ext>
              </a:extLst>
            </p:cNvPr>
            <p:cNvSpPr/>
            <p:nvPr/>
          </p:nvSpPr>
          <p:spPr>
            <a:xfrm rot="20101036">
              <a:off x="10840538" y="2405739"/>
              <a:ext cx="1210924" cy="933778"/>
            </a:xfrm>
            <a:prstGeom prst="irregularSeal1">
              <a:avLst/>
            </a:prstGeom>
            <a:solidFill>
              <a:srgbClr val="FFD10D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0000"/>
                </a:solidFill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D0B0FCEF-495F-4BB8-8B0E-B837FAF541D5}"/>
                </a:ext>
              </a:extLst>
            </p:cNvPr>
            <p:cNvSpPr txBox="1"/>
            <p:nvPr/>
          </p:nvSpPr>
          <p:spPr>
            <a:xfrm rot="20326871">
              <a:off x="10872111" y="2644457"/>
              <a:ext cx="112264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entury Gothic" panose="020B0502020202020204" pitchFamily="34" charset="0"/>
                </a:rPr>
                <a:t>Wörter</a:t>
              </a:r>
              <a:endParaRPr lang="en-GB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endParaRPr>
            </a:p>
          </p:txBody>
        </p:sp>
      </p:grpSp>
      <p:pic>
        <p:nvPicPr>
          <p:cNvPr id="49" name="Picture 48">
            <a:extLst>
              <a:ext uri="{FF2B5EF4-FFF2-40B4-BE49-F238E27FC236}">
                <a16:creationId xmlns:a16="http://schemas.microsoft.com/office/drawing/2014/main" id="{E92A3714-71AC-49CE-90A9-7010B0CBF7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2594" y="4162138"/>
            <a:ext cx="1186070" cy="1080360"/>
          </a:xfrm>
          <a:prstGeom prst="rect">
            <a:avLst/>
          </a:prstGeom>
        </p:spPr>
      </p:pic>
      <p:pic>
        <p:nvPicPr>
          <p:cNvPr id="50" name="Picture 49" descr="Icon&#10;&#10;Description automatically generated">
            <a:extLst>
              <a:ext uri="{FF2B5EF4-FFF2-40B4-BE49-F238E27FC236}">
                <a16:creationId xmlns:a16="http://schemas.microsoft.com/office/drawing/2014/main" id="{91103F0C-16C7-4E4A-A03A-6D6A0897B0D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987" y="1744953"/>
            <a:ext cx="1186070" cy="1186070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FE08E599-F134-4313-95D9-9159622088E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5252" y="5815121"/>
            <a:ext cx="821561" cy="778321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8F53631D-2754-48C4-8AED-8858C9727C21}"/>
              </a:ext>
            </a:extLst>
          </p:cNvPr>
          <p:cNvSpPr txBox="1"/>
          <p:nvPr/>
        </p:nvSpPr>
        <p:spPr>
          <a:xfrm>
            <a:off x="1737282" y="5783201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32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x1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A2BFCF36-7406-4CE6-9B31-E13BD8589379}"/>
              </a:ext>
            </a:extLst>
          </p:cNvPr>
          <p:cNvSpPr txBox="1"/>
          <p:nvPr/>
        </p:nvSpPr>
        <p:spPr>
          <a:xfrm>
            <a:off x="1703816" y="4857357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32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x2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79F904FC-0628-46C7-A0E1-B4BE341D70F7}"/>
              </a:ext>
            </a:extLst>
          </p:cNvPr>
          <p:cNvSpPr txBox="1"/>
          <p:nvPr/>
        </p:nvSpPr>
        <p:spPr>
          <a:xfrm>
            <a:off x="1719552" y="2439014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32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x3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BDF82653-B951-4AAC-B1A2-20FD4CFE7478}"/>
              </a:ext>
            </a:extLst>
          </p:cNvPr>
          <p:cNvSpPr txBox="1"/>
          <p:nvPr/>
        </p:nvSpPr>
        <p:spPr>
          <a:xfrm>
            <a:off x="2313281" y="6147341"/>
            <a:ext cx="27117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US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to hope, hoping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862CFA1C-E682-4099-8294-19B044354D55}"/>
              </a:ext>
            </a:extLst>
          </p:cNvPr>
          <p:cNvSpPr txBox="1"/>
          <p:nvPr/>
        </p:nvSpPr>
        <p:spPr>
          <a:xfrm>
            <a:off x="5523040" y="6147341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important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DF64A05B-A2E8-4E6A-AE16-0B9A2F39F702}"/>
              </a:ext>
            </a:extLst>
          </p:cNvPr>
          <p:cNvSpPr txBox="1"/>
          <p:nvPr/>
        </p:nvSpPr>
        <p:spPr>
          <a:xfrm>
            <a:off x="8330684" y="6173282"/>
            <a:ext cx="24828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to try, trying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EF239C35-C144-491F-AEA8-CD145B46436E}"/>
              </a:ext>
            </a:extLst>
          </p:cNvPr>
          <p:cNvSpPr txBox="1"/>
          <p:nvPr/>
        </p:nvSpPr>
        <p:spPr>
          <a:xfrm>
            <a:off x="2313280" y="5321170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there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5EAB8AEE-2EFB-4FCD-B290-9EBB073016C9}"/>
              </a:ext>
            </a:extLst>
          </p:cNvPr>
          <p:cNvSpPr txBox="1"/>
          <p:nvPr/>
        </p:nvSpPr>
        <p:spPr>
          <a:xfrm>
            <a:off x="5523040" y="5279959"/>
            <a:ext cx="24146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(to) home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D18B8898-B477-43E3-BE8C-9D0576976DA9}"/>
              </a:ext>
            </a:extLst>
          </p:cNvPr>
          <p:cNvSpPr txBox="1"/>
          <p:nvPr/>
        </p:nvSpPr>
        <p:spPr>
          <a:xfrm>
            <a:off x="8341455" y="5290740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this time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6A8195D3-7F81-44C0-B3C4-7AA5F73FDFE2}"/>
              </a:ext>
            </a:extLst>
          </p:cNvPr>
          <p:cNvSpPr txBox="1"/>
          <p:nvPr/>
        </p:nvSpPr>
        <p:spPr>
          <a:xfrm>
            <a:off x="2313278" y="4457266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to, at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E34A5B3A-1E1D-4D72-9D2C-CEF166467DEF}"/>
              </a:ext>
            </a:extLst>
          </p:cNvPr>
          <p:cNvSpPr txBox="1"/>
          <p:nvPr/>
        </p:nvSpPr>
        <p:spPr>
          <a:xfrm>
            <a:off x="5523039" y="4497138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to, towards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4288424B-C932-4547-A012-B49F40F7D00B}"/>
              </a:ext>
            </a:extLst>
          </p:cNvPr>
          <p:cNvSpPr txBox="1"/>
          <p:nvPr/>
        </p:nvSpPr>
        <p:spPr>
          <a:xfrm>
            <a:off x="8341455" y="4447285"/>
            <a:ext cx="25827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trip, excursion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24EF90E7-D847-4795-BDB5-8402724F776D}"/>
              </a:ext>
            </a:extLst>
          </p:cNvPr>
          <p:cNvSpPr txBox="1"/>
          <p:nvPr/>
        </p:nvSpPr>
        <p:spPr>
          <a:xfrm>
            <a:off x="3102636" y="3163032"/>
            <a:ext cx="25409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US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(the) place, square, room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14BEB3B8-B887-4DEB-A486-6CD05DC01D9A}"/>
              </a:ext>
            </a:extLst>
          </p:cNvPr>
          <p:cNvSpPr txBox="1"/>
          <p:nvPr/>
        </p:nvSpPr>
        <p:spPr>
          <a:xfrm>
            <a:off x="5523038" y="3592557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US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(the) car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9A77445A-237C-48F8-B46C-8170B7D37559}"/>
              </a:ext>
            </a:extLst>
          </p:cNvPr>
          <p:cNvSpPr txBox="1"/>
          <p:nvPr/>
        </p:nvSpPr>
        <p:spPr>
          <a:xfrm>
            <a:off x="8336299" y="3581802"/>
            <a:ext cx="26289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for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2A9D9F22-C351-4596-BB7D-87AE8D30A74E}"/>
              </a:ext>
            </a:extLst>
          </p:cNvPr>
          <p:cNvSpPr txBox="1"/>
          <p:nvPr/>
        </p:nvSpPr>
        <p:spPr>
          <a:xfrm>
            <a:off x="2271194" y="2718430"/>
            <a:ext cx="31671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US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to come, coming 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171C234B-E1D8-4BA7-9BB6-CEE92AB173E3}"/>
              </a:ext>
            </a:extLst>
          </p:cNvPr>
          <p:cNvSpPr txBox="1"/>
          <p:nvPr/>
        </p:nvSpPr>
        <p:spPr>
          <a:xfrm>
            <a:off x="5438384" y="2704994"/>
            <a:ext cx="30014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(the) break, pause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5C29C5FA-AFAC-4818-90A1-7B59F3E335C7}"/>
              </a:ext>
            </a:extLst>
          </p:cNvPr>
          <p:cNvSpPr txBox="1"/>
          <p:nvPr/>
        </p:nvSpPr>
        <p:spPr>
          <a:xfrm>
            <a:off x="9568960" y="2332035"/>
            <a:ext cx="24890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US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(the) festival, celebration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3BD33182-986E-45CA-86E6-40DC81B590C8}"/>
              </a:ext>
            </a:extLst>
          </p:cNvPr>
          <p:cNvSpPr txBox="1"/>
          <p:nvPr/>
        </p:nvSpPr>
        <p:spPr>
          <a:xfrm>
            <a:off x="2271194" y="1837641"/>
            <a:ext cx="27409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US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(the) cinema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D4662F6F-BB7A-440E-99DB-3FEB806B34CB}"/>
              </a:ext>
            </a:extLst>
          </p:cNvPr>
          <p:cNvSpPr txBox="1"/>
          <p:nvPr/>
        </p:nvSpPr>
        <p:spPr>
          <a:xfrm>
            <a:off x="5435261" y="1845190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(the) street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80DD82C3-D3C7-45A3-B5A4-90223E7359A7}"/>
              </a:ext>
            </a:extLst>
          </p:cNvPr>
          <p:cNvSpPr txBox="1"/>
          <p:nvPr/>
        </p:nvSpPr>
        <p:spPr>
          <a:xfrm>
            <a:off x="8297418" y="1817190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(the) night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40541C7D-B0CC-4C45-9347-2F6A8921779D}"/>
              </a:ext>
            </a:extLst>
          </p:cNvPr>
          <p:cNvSpPr txBox="1"/>
          <p:nvPr/>
        </p:nvSpPr>
        <p:spPr>
          <a:xfrm>
            <a:off x="2282374" y="986648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(the) east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85556096-252E-4BFA-8C9B-3147737202F6}"/>
              </a:ext>
            </a:extLst>
          </p:cNvPr>
          <p:cNvSpPr txBox="1"/>
          <p:nvPr/>
        </p:nvSpPr>
        <p:spPr>
          <a:xfrm>
            <a:off x="5507387" y="986648"/>
            <a:ext cx="28564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(the) afternoon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B56FCEEC-BBC0-447D-8197-5467071F582A}"/>
              </a:ext>
            </a:extLst>
          </p:cNvPr>
          <p:cNvSpPr txBox="1"/>
          <p:nvPr/>
        </p:nvSpPr>
        <p:spPr>
          <a:xfrm>
            <a:off x="8284802" y="968718"/>
            <a:ext cx="2873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US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(the) cathedral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41" name="Google Shape;167;p2">
            <a:extLst>
              <a:ext uri="{FF2B5EF4-FFF2-40B4-BE49-F238E27FC236}">
                <a16:creationId xmlns:a16="http://schemas.microsoft.com/office/drawing/2014/main" id="{CFC78525-ACBC-4B9E-B1B5-57FCF0C8F339}"/>
              </a:ext>
            </a:extLst>
          </p:cNvPr>
          <p:cNvSpPr/>
          <p:nvPr/>
        </p:nvSpPr>
        <p:spPr>
          <a:xfrm>
            <a:off x="123171" y="50139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33562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/>
      <p:bldP spid="56" grpId="0"/>
      <p:bldP spid="57" grpId="0"/>
      <p:bldP spid="58" grpId="0"/>
      <p:bldP spid="59" grpId="0"/>
      <p:bldP spid="60" grpId="0"/>
      <p:bldP spid="61" grpId="0"/>
      <p:bldP spid="62" grpId="0"/>
      <p:bldP spid="63" grpId="0"/>
      <p:bldP spid="64" grpId="0"/>
      <p:bldP spid="65" grpId="0"/>
      <p:bldP spid="66" grpId="0"/>
      <p:bldP spid="67" grpId="0"/>
      <p:bldP spid="68" grpId="0"/>
      <p:bldP spid="69" grpId="0"/>
      <p:bldP spid="70" grpId="0"/>
      <p:bldP spid="71" grpId="0"/>
      <p:bldP spid="72" grpId="0"/>
      <p:bldP spid="73" grpId="0"/>
      <p:bldP spid="74" grpId="0"/>
      <p:bldP spid="7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8" name="Table 4">
            <a:extLst>
              <a:ext uri="{FF2B5EF4-FFF2-40B4-BE49-F238E27FC236}">
                <a16:creationId xmlns:a16="http://schemas.microsoft.com/office/drawing/2014/main" id="{E6F5C010-FCBF-483C-895E-1E56C0C2FA24}"/>
              </a:ext>
            </a:extLst>
          </p:cNvPr>
          <p:cNvGraphicFramePr>
            <a:graphicFrameLocks noGrp="1"/>
          </p:cNvGraphicFramePr>
          <p:nvPr/>
        </p:nvGraphicFramePr>
        <p:xfrm>
          <a:off x="557160" y="596480"/>
          <a:ext cx="11220858" cy="6029786"/>
        </p:xfrm>
        <a:graphic>
          <a:graphicData uri="http://schemas.openxmlformats.org/drawingml/2006/table">
            <a:tbl>
              <a:tblPr firstRow="1" bandRow="1"/>
              <a:tblGrid>
                <a:gridCol w="1804963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3201116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2826211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3388568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861398">
                <a:tc rowSpan="4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(the) street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to come, coming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(the) square, place, room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(the) break, pause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(the) cinema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(the) festival, celebration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861398">
                <a:tc vMerge="1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for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(the) night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(the) car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east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(the) cathedral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(the) afternoon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861398"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t</a:t>
                      </a:r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his time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there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(to) home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03794855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to(wards), after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to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(the) trip, excursion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  <a:tr h="861398">
                <a:tc>
                  <a:txBody>
                    <a:bodyPr/>
                    <a:lstStyle/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important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to try, trying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to hope, hoping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32139915"/>
                  </a:ext>
                </a:extLst>
              </a:tr>
            </a:tbl>
          </a:graphicData>
        </a:graphic>
      </p:graphicFrame>
      <p:sp>
        <p:nvSpPr>
          <p:cNvPr id="20" name="TextBox 19">
            <a:hlinkClick r:id="" action="ppaction://noaction">
              <a:snd r:embed="rId3" name="T3_W8F_6.2.wav"/>
            </a:hlinkClick>
            <a:extLst>
              <a:ext uri="{FF2B5EF4-FFF2-40B4-BE49-F238E27FC236}">
                <a16:creationId xmlns:a16="http://schemas.microsoft.com/office/drawing/2014/main" id="{207C148F-45EB-4409-B006-B3FFBC980597}"/>
              </a:ext>
            </a:extLst>
          </p:cNvPr>
          <p:cNvSpPr txBox="1"/>
          <p:nvPr/>
        </p:nvSpPr>
        <p:spPr>
          <a:xfrm>
            <a:off x="3403907" y="84056"/>
            <a:ext cx="32359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Schreib</a:t>
            </a:r>
            <a:r>
              <a:rPr kumimoji="0" lang="en-GB" sz="2400" b="1" i="0" u="none" strike="noStrike" kern="1200" cap="none" spc="-1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auf Deutsch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2CC666C-55A4-4003-95BE-AD110CE2F7C9}"/>
              </a:ext>
            </a:extLst>
          </p:cNvPr>
          <p:cNvSpPr txBox="1"/>
          <p:nvPr/>
        </p:nvSpPr>
        <p:spPr>
          <a:xfrm>
            <a:off x="6692624" y="128500"/>
            <a:ext cx="40511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buClr>
                <a:srgbClr val="000000"/>
              </a:buClr>
              <a:defRPr/>
            </a:pPr>
            <a:r>
              <a:rPr lang="en-GB" sz="20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Can you get at least 15 points?</a:t>
            </a: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5D7D67-0354-4144-9687-63666CDEA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541" y="87041"/>
            <a:ext cx="2237996" cy="582075"/>
          </a:xfrm>
        </p:spPr>
        <p:txBody>
          <a:bodyPr>
            <a:norm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Follow up 4: </a:t>
            </a:r>
            <a:endParaRPr lang="en-GB" sz="2800" dirty="0">
              <a:latin typeface="Century Gothic" panose="020B0502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8D0F3FD-6674-482F-AD86-CC59DF404CE2}"/>
              </a:ext>
            </a:extLst>
          </p:cNvPr>
          <p:cNvSpPr txBox="1"/>
          <p:nvPr/>
        </p:nvSpPr>
        <p:spPr>
          <a:xfrm>
            <a:off x="2665825" y="-307644"/>
            <a:ext cx="10820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Wingdings" panose="05000000000000000000" pitchFamily="2" charset="2"/>
              </a:rPr>
              <a:t></a:t>
            </a:r>
            <a:endParaRPr kumimoji="0" lang="en-GB" sz="60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2" name="Title 2">
            <a:extLst>
              <a:ext uri="{FF2B5EF4-FFF2-40B4-BE49-F238E27FC236}">
                <a16:creationId xmlns:a16="http://schemas.microsoft.com/office/drawing/2014/main" id="{B4C63B0B-0C7C-4A09-8597-57CFFDBCB5BE}"/>
              </a:ext>
            </a:extLst>
          </p:cNvPr>
          <p:cNvSpPr txBox="1">
            <a:spLocks/>
          </p:cNvSpPr>
          <p:nvPr/>
        </p:nvSpPr>
        <p:spPr>
          <a:xfrm>
            <a:off x="10639098" y="1402468"/>
            <a:ext cx="1557451" cy="37497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2000" b="1" kern="0">
                <a:solidFill>
                  <a:schemeClr val="bg1"/>
                </a:solidFill>
                <a:latin typeface="Century Gothic" panose="020B0502020202020204" pitchFamily="34" charset="0"/>
              </a:rPr>
              <a:t>Vokabeln</a:t>
            </a:r>
            <a:endParaRPr lang="en-GB" sz="2000" b="1" kern="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5C014ABF-BD94-46CE-B172-C0D58B8966CA}"/>
              </a:ext>
            </a:extLst>
          </p:cNvPr>
          <p:cNvGrpSpPr/>
          <p:nvPr/>
        </p:nvGrpSpPr>
        <p:grpSpPr>
          <a:xfrm>
            <a:off x="11210501" y="-33923"/>
            <a:ext cx="1240568" cy="1008631"/>
            <a:chOff x="10818487" y="2376307"/>
            <a:chExt cx="1240568" cy="1008631"/>
          </a:xfrm>
        </p:grpSpPr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42DC53ED-BBF8-4131-B281-2BE74F046548}"/>
                </a:ext>
              </a:extLst>
            </p:cNvPr>
            <p:cNvSpPr/>
            <p:nvPr/>
          </p:nvSpPr>
          <p:spPr>
            <a:xfrm>
              <a:off x="10951620" y="2411979"/>
              <a:ext cx="963627" cy="933659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5" name="Explosion: 8 Points 44">
              <a:extLst>
                <a:ext uri="{FF2B5EF4-FFF2-40B4-BE49-F238E27FC236}">
                  <a16:creationId xmlns:a16="http://schemas.microsoft.com/office/drawing/2014/main" id="{FB7D93C4-4793-4034-B3F3-86B2575383C1}"/>
                </a:ext>
              </a:extLst>
            </p:cNvPr>
            <p:cNvSpPr/>
            <p:nvPr/>
          </p:nvSpPr>
          <p:spPr>
            <a:xfrm rot="20101036">
              <a:off x="10818487" y="2376307"/>
              <a:ext cx="1240568" cy="1008631"/>
            </a:xfrm>
            <a:prstGeom prst="irregularSeal1">
              <a:avLst/>
            </a:prstGeom>
            <a:solidFill>
              <a:schemeClr val="accent4">
                <a:lumMod val="20000"/>
                <a:lumOff val="80000"/>
              </a:schemeClr>
            </a:solidFill>
            <a:ln w="76200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6" name="Explosion: 8 Points 45">
              <a:extLst>
                <a:ext uri="{FF2B5EF4-FFF2-40B4-BE49-F238E27FC236}">
                  <a16:creationId xmlns:a16="http://schemas.microsoft.com/office/drawing/2014/main" id="{1E2F442E-189F-4B26-A368-BF36774FC885}"/>
                </a:ext>
              </a:extLst>
            </p:cNvPr>
            <p:cNvSpPr/>
            <p:nvPr/>
          </p:nvSpPr>
          <p:spPr>
            <a:xfrm rot="20101036">
              <a:off x="10840538" y="2405739"/>
              <a:ext cx="1210924" cy="933778"/>
            </a:xfrm>
            <a:prstGeom prst="irregularSeal1">
              <a:avLst/>
            </a:prstGeom>
            <a:solidFill>
              <a:srgbClr val="FFD10D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0000"/>
                </a:solidFill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D0B0FCEF-495F-4BB8-8B0E-B837FAF541D5}"/>
                </a:ext>
              </a:extLst>
            </p:cNvPr>
            <p:cNvSpPr txBox="1"/>
            <p:nvPr/>
          </p:nvSpPr>
          <p:spPr>
            <a:xfrm rot="20326871">
              <a:off x="10872111" y="2644457"/>
              <a:ext cx="112264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entury Gothic" panose="020B0502020202020204" pitchFamily="34" charset="0"/>
                </a:rPr>
                <a:t>Wörter</a:t>
              </a:r>
              <a:endParaRPr lang="en-GB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endParaRPr>
            </a:p>
          </p:txBody>
        </p:sp>
      </p:grpSp>
      <p:pic>
        <p:nvPicPr>
          <p:cNvPr id="49" name="Picture 48">
            <a:extLst>
              <a:ext uri="{FF2B5EF4-FFF2-40B4-BE49-F238E27FC236}">
                <a16:creationId xmlns:a16="http://schemas.microsoft.com/office/drawing/2014/main" id="{E92A3714-71AC-49CE-90A9-7010B0CBF7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2594" y="4162138"/>
            <a:ext cx="1186070" cy="1080360"/>
          </a:xfrm>
          <a:prstGeom prst="rect">
            <a:avLst/>
          </a:prstGeom>
        </p:spPr>
      </p:pic>
      <p:pic>
        <p:nvPicPr>
          <p:cNvPr id="50" name="Picture 49" descr="Icon&#10;&#10;Description automatically generated">
            <a:extLst>
              <a:ext uri="{FF2B5EF4-FFF2-40B4-BE49-F238E27FC236}">
                <a16:creationId xmlns:a16="http://schemas.microsoft.com/office/drawing/2014/main" id="{91103F0C-16C7-4E4A-A03A-6D6A0897B0D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987" y="1744953"/>
            <a:ext cx="1186070" cy="1186070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FE08E599-F134-4313-95D9-9159622088E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5252" y="5815121"/>
            <a:ext cx="821561" cy="778321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8F53631D-2754-48C4-8AED-8858C9727C21}"/>
              </a:ext>
            </a:extLst>
          </p:cNvPr>
          <p:cNvSpPr txBox="1"/>
          <p:nvPr/>
        </p:nvSpPr>
        <p:spPr>
          <a:xfrm>
            <a:off x="1737282" y="5783201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32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x1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A2BFCF36-7406-4CE6-9B31-E13BD8589379}"/>
              </a:ext>
            </a:extLst>
          </p:cNvPr>
          <p:cNvSpPr txBox="1"/>
          <p:nvPr/>
        </p:nvSpPr>
        <p:spPr>
          <a:xfrm>
            <a:off x="1703816" y="4857357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32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x2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79F904FC-0628-46C7-A0E1-B4BE341D70F7}"/>
              </a:ext>
            </a:extLst>
          </p:cNvPr>
          <p:cNvSpPr txBox="1"/>
          <p:nvPr/>
        </p:nvSpPr>
        <p:spPr>
          <a:xfrm>
            <a:off x="1719552" y="2439014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32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x3</a:t>
            </a:r>
          </a:p>
        </p:txBody>
      </p:sp>
      <p:sp>
        <p:nvSpPr>
          <p:cNvPr id="55" name="TextBox 54">
            <a:hlinkClick r:id="" action="ppaction://noaction">
              <a:snd r:embed="rId7" name="T3_W8F_6.3.wav"/>
            </a:hlinkClick>
            <a:extLst>
              <a:ext uri="{FF2B5EF4-FFF2-40B4-BE49-F238E27FC236}">
                <a16:creationId xmlns:a16="http://schemas.microsoft.com/office/drawing/2014/main" id="{BDF82653-B951-4AAC-B1A2-20FD4CFE7478}"/>
              </a:ext>
            </a:extLst>
          </p:cNvPr>
          <p:cNvSpPr txBox="1"/>
          <p:nvPr/>
        </p:nvSpPr>
        <p:spPr>
          <a:xfrm>
            <a:off x="2313281" y="6147341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US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wichtig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56" name="TextBox 55">
            <a:hlinkClick r:id="" action="ppaction://noaction">
              <a:snd r:embed="rId8" name="T3_W8F_6.4.wav"/>
            </a:hlinkClick>
            <a:extLst>
              <a:ext uri="{FF2B5EF4-FFF2-40B4-BE49-F238E27FC236}">
                <a16:creationId xmlns:a16="http://schemas.microsoft.com/office/drawing/2014/main" id="{862CFA1C-E682-4099-8294-19B044354D55}"/>
              </a:ext>
            </a:extLst>
          </p:cNvPr>
          <p:cNvSpPr txBox="1"/>
          <p:nvPr/>
        </p:nvSpPr>
        <p:spPr>
          <a:xfrm>
            <a:off x="5742834" y="6137143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versuchen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57" name="TextBox 56">
            <a:hlinkClick r:id="" action="ppaction://noaction">
              <a:snd r:embed="rId9" name="T3_W8F_6.5.wav"/>
            </a:hlinkClick>
            <a:extLst>
              <a:ext uri="{FF2B5EF4-FFF2-40B4-BE49-F238E27FC236}">
                <a16:creationId xmlns:a16="http://schemas.microsoft.com/office/drawing/2014/main" id="{DF64A05B-A2E8-4E6A-AE16-0B9A2F39F702}"/>
              </a:ext>
            </a:extLst>
          </p:cNvPr>
          <p:cNvSpPr txBox="1"/>
          <p:nvPr/>
        </p:nvSpPr>
        <p:spPr>
          <a:xfrm>
            <a:off x="8609201" y="6148313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hoffen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58" name="TextBox 57">
            <a:hlinkClick r:id="" action="ppaction://noaction">
              <a:snd r:embed="rId10" name="T3_W8F_6.6.wav"/>
            </a:hlinkClick>
            <a:extLst>
              <a:ext uri="{FF2B5EF4-FFF2-40B4-BE49-F238E27FC236}">
                <a16:creationId xmlns:a16="http://schemas.microsoft.com/office/drawing/2014/main" id="{EF239C35-C144-491F-AEA8-CD145B46436E}"/>
              </a:ext>
            </a:extLst>
          </p:cNvPr>
          <p:cNvSpPr txBox="1"/>
          <p:nvPr/>
        </p:nvSpPr>
        <p:spPr>
          <a:xfrm>
            <a:off x="2313280" y="5321170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nach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59" name="TextBox 58">
            <a:hlinkClick r:id="" action="ppaction://noaction">
              <a:snd r:embed="rId11" name="T3_W8F_6.7.wav"/>
            </a:hlinkClick>
            <a:extLst>
              <a:ext uri="{FF2B5EF4-FFF2-40B4-BE49-F238E27FC236}">
                <a16:creationId xmlns:a16="http://schemas.microsoft.com/office/drawing/2014/main" id="{5EAB8AEE-2EFB-4FCD-B290-9EBB073016C9}"/>
              </a:ext>
            </a:extLst>
          </p:cNvPr>
          <p:cNvSpPr txBox="1"/>
          <p:nvPr/>
        </p:nvSpPr>
        <p:spPr>
          <a:xfrm>
            <a:off x="5523040" y="5279959"/>
            <a:ext cx="24146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zu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60" name="TextBox 59">
            <a:hlinkClick r:id="" action="ppaction://noaction">
              <a:snd r:embed="rId12" name="T3_W8F_6.8.wav"/>
            </a:hlinkClick>
            <a:extLst>
              <a:ext uri="{FF2B5EF4-FFF2-40B4-BE49-F238E27FC236}">
                <a16:creationId xmlns:a16="http://schemas.microsoft.com/office/drawing/2014/main" id="{D18B8898-B477-43E3-BE8C-9D0576976DA9}"/>
              </a:ext>
            </a:extLst>
          </p:cNvPr>
          <p:cNvSpPr txBox="1"/>
          <p:nvPr/>
        </p:nvSpPr>
        <p:spPr>
          <a:xfrm>
            <a:off x="8341455" y="5290740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der </a:t>
            </a:r>
            <a:r>
              <a:rPr lang="en-GB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Ausflug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61" name="TextBox 60">
            <a:hlinkClick r:id="" action="ppaction://noaction">
              <a:snd r:embed="rId13" name="T3_W8F_6.9.wav"/>
            </a:hlinkClick>
            <a:extLst>
              <a:ext uri="{FF2B5EF4-FFF2-40B4-BE49-F238E27FC236}">
                <a16:creationId xmlns:a16="http://schemas.microsoft.com/office/drawing/2014/main" id="{6A8195D3-7F81-44C0-B3C4-7AA5F73FDFE2}"/>
              </a:ext>
            </a:extLst>
          </p:cNvPr>
          <p:cNvSpPr txBox="1"/>
          <p:nvPr/>
        </p:nvSpPr>
        <p:spPr>
          <a:xfrm>
            <a:off x="2360118" y="4455769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diesmal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62" name="TextBox 61">
            <a:hlinkClick r:id="" action="ppaction://noaction">
              <a:snd r:embed="rId14" name="T3_W8F_6.10.wav"/>
            </a:hlinkClick>
            <a:extLst>
              <a:ext uri="{FF2B5EF4-FFF2-40B4-BE49-F238E27FC236}">
                <a16:creationId xmlns:a16="http://schemas.microsoft.com/office/drawing/2014/main" id="{E34A5B3A-1E1D-4D72-9D2C-CEF166467DEF}"/>
              </a:ext>
            </a:extLst>
          </p:cNvPr>
          <p:cNvSpPr txBox="1"/>
          <p:nvPr/>
        </p:nvSpPr>
        <p:spPr>
          <a:xfrm>
            <a:off x="5603186" y="4435603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dort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63" name="TextBox 62">
            <a:hlinkClick r:id="" action="ppaction://noaction">
              <a:snd r:embed="rId15" name="T3_W8F_6.11.wav"/>
            </a:hlinkClick>
            <a:extLst>
              <a:ext uri="{FF2B5EF4-FFF2-40B4-BE49-F238E27FC236}">
                <a16:creationId xmlns:a16="http://schemas.microsoft.com/office/drawing/2014/main" id="{4288424B-C932-4547-A012-B49F40F7D00B}"/>
              </a:ext>
            </a:extLst>
          </p:cNvPr>
          <p:cNvSpPr txBox="1"/>
          <p:nvPr/>
        </p:nvSpPr>
        <p:spPr>
          <a:xfrm>
            <a:off x="8472789" y="4435603"/>
            <a:ext cx="21617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nach</a:t>
            </a: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lang="en-GB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Hause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64" name="TextBox 63">
            <a:hlinkClick r:id="" action="ppaction://noaction">
              <a:snd r:embed="rId16" name="T3_W8F_6.12.wav"/>
            </a:hlinkClick>
            <a:extLst>
              <a:ext uri="{FF2B5EF4-FFF2-40B4-BE49-F238E27FC236}">
                <a16:creationId xmlns:a16="http://schemas.microsoft.com/office/drawing/2014/main" id="{24EF90E7-D847-4795-BDB5-8402724F776D}"/>
              </a:ext>
            </a:extLst>
          </p:cNvPr>
          <p:cNvSpPr txBox="1"/>
          <p:nvPr/>
        </p:nvSpPr>
        <p:spPr>
          <a:xfrm>
            <a:off x="2296639" y="3595356"/>
            <a:ext cx="25409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US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der </a:t>
            </a:r>
            <a:r>
              <a:rPr lang="en-US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Osten</a:t>
            </a:r>
            <a:r>
              <a:rPr lang="en-US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, Ost-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65" name="TextBox 64">
            <a:hlinkClick r:id="" action="ppaction://noaction">
              <a:snd r:embed="rId17" name="T3_W8F_6.13.wav"/>
            </a:hlinkClick>
            <a:extLst>
              <a:ext uri="{FF2B5EF4-FFF2-40B4-BE49-F238E27FC236}">
                <a16:creationId xmlns:a16="http://schemas.microsoft.com/office/drawing/2014/main" id="{14BEB3B8-B887-4DEB-A486-6CD05DC01D9A}"/>
              </a:ext>
            </a:extLst>
          </p:cNvPr>
          <p:cNvSpPr txBox="1"/>
          <p:nvPr/>
        </p:nvSpPr>
        <p:spPr>
          <a:xfrm>
            <a:off x="5643600" y="3595357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der Dom</a:t>
            </a:r>
          </a:p>
        </p:txBody>
      </p:sp>
      <p:sp>
        <p:nvSpPr>
          <p:cNvPr id="66" name="TextBox 65">
            <a:hlinkClick r:id="" action="ppaction://noaction">
              <a:snd r:embed="rId18" name="T3_W8F_6.14.wav"/>
            </a:hlinkClick>
            <a:extLst>
              <a:ext uri="{FF2B5EF4-FFF2-40B4-BE49-F238E27FC236}">
                <a16:creationId xmlns:a16="http://schemas.microsoft.com/office/drawing/2014/main" id="{9A77445A-237C-48F8-B46C-8170B7D37559}"/>
              </a:ext>
            </a:extLst>
          </p:cNvPr>
          <p:cNvSpPr txBox="1"/>
          <p:nvPr/>
        </p:nvSpPr>
        <p:spPr>
          <a:xfrm>
            <a:off x="8426555" y="3609326"/>
            <a:ext cx="26289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der </a:t>
            </a:r>
            <a:r>
              <a:rPr lang="en-GB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Nachmittag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67" name="TextBox 66">
            <a:hlinkClick r:id="" action="ppaction://noaction">
              <a:snd r:embed="rId19" name="T3_W8F_6.15.wav"/>
            </a:hlinkClick>
            <a:extLst>
              <a:ext uri="{FF2B5EF4-FFF2-40B4-BE49-F238E27FC236}">
                <a16:creationId xmlns:a16="http://schemas.microsoft.com/office/drawing/2014/main" id="{2A9D9F22-C351-4596-BB7D-87AE8D30A74E}"/>
              </a:ext>
            </a:extLst>
          </p:cNvPr>
          <p:cNvSpPr txBox="1"/>
          <p:nvPr/>
        </p:nvSpPr>
        <p:spPr>
          <a:xfrm>
            <a:off x="2383218" y="2766125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US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für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68" name="TextBox 67">
            <a:hlinkClick r:id="" action="ppaction://noaction">
              <a:snd r:embed="rId20" name="T3_W8F_6.16.wav"/>
            </a:hlinkClick>
            <a:extLst>
              <a:ext uri="{FF2B5EF4-FFF2-40B4-BE49-F238E27FC236}">
                <a16:creationId xmlns:a16="http://schemas.microsoft.com/office/drawing/2014/main" id="{171C234B-E1D8-4BA7-9BB6-CEE92AB173E3}"/>
              </a:ext>
            </a:extLst>
          </p:cNvPr>
          <p:cNvSpPr txBox="1"/>
          <p:nvPr/>
        </p:nvSpPr>
        <p:spPr>
          <a:xfrm>
            <a:off x="5515161" y="2756173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die Nacht</a:t>
            </a:r>
          </a:p>
        </p:txBody>
      </p:sp>
      <p:sp>
        <p:nvSpPr>
          <p:cNvPr id="69" name="TextBox 68">
            <a:hlinkClick r:id="" action="ppaction://noaction">
              <a:snd r:embed="rId21" name="T3_W8F_6.17.wav"/>
            </a:hlinkClick>
            <a:extLst>
              <a:ext uri="{FF2B5EF4-FFF2-40B4-BE49-F238E27FC236}">
                <a16:creationId xmlns:a16="http://schemas.microsoft.com/office/drawing/2014/main" id="{5C29C5FA-AFAC-4818-90A1-7B59F3E335C7}"/>
              </a:ext>
            </a:extLst>
          </p:cNvPr>
          <p:cNvSpPr txBox="1"/>
          <p:nvPr/>
        </p:nvSpPr>
        <p:spPr>
          <a:xfrm>
            <a:off x="8426555" y="2766125"/>
            <a:ext cx="24890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US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das Auto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70" name="TextBox 69">
            <a:hlinkClick r:id="" action="ppaction://noaction">
              <a:snd r:embed="rId22" name="T3_W8F_6.18.wav"/>
            </a:hlinkClick>
            <a:extLst>
              <a:ext uri="{FF2B5EF4-FFF2-40B4-BE49-F238E27FC236}">
                <a16:creationId xmlns:a16="http://schemas.microsoft.com/office/drawing/2014/main" id="{3BD33182-986E-45CA-86E6-40DC81B590C8}"/>
              </a:ext>
            </a:extLst>
          </p:cNvPr>
          <p:cNvSpPr txBox="1"/>
          <p:nvPr/>
        </p:nvSpPr>
        <p:spPr>
          <a:xfrm>
            <a:off x="2313279" y="1877910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die Pause</a:t>
            </a:r>
          </a:p>
        </p:txBody>
      </p:sp>
      <p:sp>
        <p:nvSpPr>
          <p:cNvPr id="71" name="TextBox 70">
            <a:hlinkClick r:id="" action="ppaction://noaction">
              <a:snd r:embed="rId23" name="T3_W8F_6.19.wav"/>
            </a:hlinkClick>
            <a:extLst>
              <a:ext uri="{FF2B5EF4-FFF2-40B4-BE49-F238E27FC236}">
                <a16:creationId xmlns:a16="http://schemas.microsoft.com/office/drawing/2014/main" id="{D4662F6F-BB7A-440E-99DB-3FEB806B34CB}"/>
              </a:ext>
            </a:extLst>
          </p:cNvPr>
          <p:cNvSpPr txBox="1"/>
          <p:nvPr/>
        </p:nvSpPr>
        <p:spPr>
          <a:xfrm>
            <a:off x="5523040" y="1881882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das Kino</a:t>
            </a:r>
          </a:p>
        </p:txBody>
      </p:sp>
      <p:sp>
        <p:nvSpPr>
          <p:cNvPr id="72" name="TextBox 71">
            <a:hlinkClick r:id="" action="ppaction://noaction">
              <a:snd r:embed="rId24" name="T3_W8F_6.20.wav"/>
            </a:hlinkClick>
            <a:extLst>
              <a:ext uri="{FF2B5EF4-FFF2-40B4-BE49-F238E27FC236}">
                <a16:creationId xmlns:a16="http://schemas.microsoft.com/office/drawing/2014/main" id="{80DD82C3-D3C7-45A3-B5A4-90223E7359A7}"/>
              </a:ext>
            </a:extLst>
          </p:cNvPr>
          <p:cNvSpPr txBox="1"/>
          <p:nvPr/>
        </p:nvSpPr>
        <p:spPr>
          <a:xfrm>
            <a:off x="10279983" y="1879563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das Fest</a:t>
            </a:r>
          </a:p>
        </p:txBody>
      </p:sp>
      <p:sp>
        <p:nvSpPr>
          <p:cNvPr id="73" name="TextBox 72">
            <a:hlinkClick r:id="" action="ppaction://noaction">
              <a:snd r:embed="rId25" name="T3_W8F_6.21.wav"/>
            </a:hlinkClick>
            <a:extLst>
              <a:ext uri="{FF2B5EF4-FFF2-40B4-BE49-F238E27FC236}">
                <a16:creationId xmlns:a16="http://schemas.microsoft.com/office/drawing/2014/main" id="{40541C7D-B0CC-4C45-9347-2F6A8921779D}"/>
              </a:ext>
            </a:extLst>
          </p:cNvPr>
          <p:cNvSpPr txBox="1"/>
          <p:nvPr/>
        </p:nvSpPr>
        <p:spPr>
          <a:xfrm>
            <a:off x="2313278" y="1026768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die </a:t>
            </a:r>
            <a:r>
              <a:rPr lang="en-GB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Straße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74" name="TextBox 73">
            <a:hlinkClick r:id="" action="ppaction://noaction">
              <a:snd r:embed="rId26" name="T3_W8F_6.22.wav"/>
            </a:hlinkClick>
            <a:extLst>
              <a:ext uri="{FF2B5EF4-FFF2-40B4-BE49-F238E27FC236}">
                <a16:creationId xmlns:a16="http://schemas.microsoft.com/office/drawing/2014/main" id="{85556096-252E-4BFA-8C9B-3147737202F6}"/>
              </a:ext>
            </a:extLst>
          </p:cNvPr>
          <p:cNvSpPr txBox="1"/>
          <p:nvPr/>
        </p:nvSpPr>
        <p:spPr>
          <a:xfrm>
            <a:off x="5581887" y="1013716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kommen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75" name="TextBox 74">
            <a:hlinkClick r:id="" action="ppaction://noaction">
              <a:snd r:embed="rId27" name="T3_W8F_6.23.wav"/>
            </a:hlinkClick>
            <a:extLst>
              <a:ext uri="{FF2B5EF4-FFF2-40B4-BE49-F238E27FC236}">
                <a16:creationId xmlns:a16="http://schemas.microsoft.com/office/drawing/2014/main" id="{B56FCEEC-BBC0-447D-8197-5467071F582A}"/>
              </a:ext>
            </a:extLst>
          </p:cNvPr>
          <p:cNvSpPr txBox="1"/>
          <p:nvPr/>
        </p:nvSpPr>
        <p:spPr>
          <a:xfrm>
            <a:off x="9348372" y="1036906"/>
            <a:ext cx="2873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US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der Platz 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41" name="Google Shape;167;p2">
            <a:extLst>
              <a:ext uri="{FF2B5EF4-FFF2-40B4-BE49-F238E27FC236}">
                <a16:creationId xmlns:a16="http://schemas.microsoft.com/office/drawing/2014/main" id="{CFC78525-ACBC-4B9E-B1B5-57FCF0C8F339}"/>
              </a:ext>
            </a:extLst>
          </p:cNvPr>
          <p:cNvSpPr/>
          <p:nvPr/>
        </p:nvSpPr>
        <p:spPr>
          <a:xfrm>
            <a:off x="123171" y="50139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96439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/>
      <p:bldP spid="56" grpId="0"/>
      <p:bldP spid="57" grpId="0"/>
      <p:bldP spid="58" grpId="0"/>
      <p:bldP spid="59" grpId="0"/>
      <p:bldP spid="60" grpId="0"/>
      <p:bldP spid="61" grpId="0"/>
      <p:bldP spid="62" grpId="0"/>
      <p:bldP spid="63" grpId="0"/>
      <p:bldP spid="64" grpId="0"/>
      <p:bldP spid="65" grpId="0"/>
      <p:bldP spid="66" grpId="0"/>
      <p:bldP spid="67" grpId="0"/>
      <p:bldP spid="68" grpId="0"/>
      <p:bldP spid="69" grpId="0"/>
      <p:bldP spid="70" grpId="0"/>
      <p:bldP spid="71" grpId="0"/>
      <p:bldP spid="72" grpId="0"/>
      <p:bldP spid="73" grpId="0"/>
      <p:bldP spid="74" grpId="0"/>
      <p:bldP spid="7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0B11332-DD10-4B5A-ADB8-BD6294827F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529" y="143642"/>
            <a:ext cx="6004625" cy="508891"/>
          </a:xfrm>
        </p:spPr>
        <p:txBody>
          <a:bodyPr>
            <a:normAutofit fontScale="90000"/>
          </a:bodyPr>
          <a:lstStyle/>
          <a:p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 up 5  [1/6]</a:t>
            </a:r>
            <a:endParaRPr lang="en-GB" sz="3200" dirty="0"/>
          </a:p>
        </p:txBody>
      </p:sp>
      <p:sp>
        <p:nvSpPr>
          <p:cNvPr id="23" name="Title 2">
            <a:extLst>
              <a:ext uri="{FF2B5EF4-FFF2-40B4-BE49-F238E27FC236}">
                <a16:creationId xmlns:a16="http://schemas.microsoft.com/office/drawing/2014/main" id="{A201A429-64ED-4B7A-94F6-0DC7EAB1D42B}"/>
              </a:ext>
            </a:extLst>
          </p:cNvPr>
          <p:cNvSpPr txBox="1">
            <a:spLocks/>
          </p:cNvSpPr>
          <p:nvPr/>
        </p:nvSpPr>
        <p:spPr>
          <a:xfrm>
            <a:off x="10737630" y="1069266"/>
            <a:ext cx="1316286" cy="374973"/>
          </a:xfrm>
          <a:prstGeom prst="rect">
            <a:avLst/>
          </a:prstGeom>
          <a:solidFill>
            <a:srgbClr val="FFD10D"/>
          </a:solidFill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sprechen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BE4020B0-A2A3-4F68-801E-E9DF382DC02F}"/>
              </a:ext>
            </a:extLst>
          </p:cNvPr>
          <p:cNvGrpSpPr/>
          <p:nvPr/>
        </p:nvGrpSpPr>
        <p:grpSpPr>
          <a:xfrm>
            <a:off x="10737630" y="91705"/>
            <a:ext cx="1316286" cy="754334"/>
            <a:chOff x="10714104" y="160499"/>
            <a:chExt cx="1316286" cy="754334"/>
          </a:xfrm>
        </p:grpSpPr>
        <p:sp>
          <p:nvSpPr>
            <p:cNvPr id="25" name="Speech Bubble: Rectangle with Corners Rounded 24">
              <a:extLst>
                <a:ext uri="{FF2B5EF4-FFF2-40B4-BE49-F238E27FC236}">
                  <a16:creationId xmlns:a16="http://schemas.microsoft.com/office/drawing/2014/main" id="{F4B5CDE5-34C6-427E-BD36-480850F7712A}"/>
                </a:ext>
              </a:extLst>
            </p:cNvPr>
            <p:cNvSpPr/>
            <p:nvPr/>
          </p:nvSpPr>
          <p:spPr>
            <a:xfrm>
              <a:off x="10714104" y="160499"/>
              <a:ext cx="1316286" cy="754334"/>
            </a:xfrm>
            <a:prstGeom prst="wedgeRoundRectCallout">
              <a:avLst>
                <a:gd name="adj1" fmla="val -3751"/>
                <a:gd name="adj2" fmla="val 80385"/>
                <a:gd name="adj3" fmla="val 16667"/>
              </a:avLst>
            </a:prstGeom>
            <a:solidFill>
              <a:sysClr val="window" lastClr="FFFFFF"/>
            </a:solidFill>
            <a:ln w="76200" cap="flat" cmpd="sng" algn="ctr">
              <a:solidFill>
                <a:srgbClr val="E7E6E6">
                  <a:lumMod val="1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sp>
          <p:nvSpPr>
            <p:cNvPr id="26" name="Speech Bubble: Rectangle with Corners Rounded 25">
              <a:extLst>
                <a:ext uri="{FF2B5EF4-FFF2-40B4-BE49-F238E27FC236}">
                  <a16:creationId xmlns:a16="http://schemas.microsoft.com/office/drawing/2014/main" id="{5A07DE71-EF7E-4BB1-9B08-A8CC57BE3E77}"/>
                </a:ext>
              </a:extLst>
            </p:cNvPr>
            <p:cNvSpPr/>
            <p:nvPr/>
          </p:nvSpPr>
          <p:spPr>
            <a:xfrm>
              <a:off x="10737630" y="179881"/>
              <a:ext cx="1269234" cy="734951"/>
            </a:xfrm>
            <a:prstGeom prst="wedgeRoundRectCallout">
              <a:avLst>
                <a:gd name="adj1" fmla="val -3751"/>
                <a:gd name="adj2" fmla="val 80385"/>
                <a:gd name="adj3" fmla="val 16667"/>
              </a:avLst>
            </a:prstGeom>
            <a:solidFill>
              <a:sysClr val="window" lastClr="FFFFFF"/>
            </a:solidFill>
            <a:ln w="25400" cap="flat" cmpd="sng" algn="ctr">
              <a:solidFill>
                <a:srgbClr val="FF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pic>
          <p:nvPicPr>
            <p:cNvPr id="27" name="Picture 26" descr="A picture containing text, reptile&#10;&#10;Description automatically generated">
              <a:extLst>
                <a:ext uri="{FF2B5EF4-FFF2-40B4-BE49-F238E27FC236}">
                  <a16:creationId xmlns:a16="http://schemas.microsoft.com/office/drawing/2014/main" id="{95BB7C96-D5B4-4C5E-BBCE-F7C229BAA64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13670" y="221998"/>
              <a:ext cx="834673" cy="622092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9B2BAC05-D02F-4D9D-A61C-1280A946D181}"/>
                </a:ext>
              </a:extLst>
            </p:cNvPr>
            <p:cNvSpPr txBox="1"/>
            <p:nvPr/>
          </p:nvSpPr>
          <p:spPr>
            <a:xfrm>
              <a:off x="11439650" y="268502"/>
              <a:ext cx="46443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E7E6E6">
                      <a:lumMod val="10000"/>
                    </a:srgbClr>
                  </a:solidFill>
                  <a:effectLst/>
                  <a:uLnTx/>
                  <a:uFillTx/>
                  <a:latin typeface="Century Gothic"/>
                </a:rPr>
                <a:t>…</a:t>
              </a:r>
            </a:p>
          </p:txBody>
        </p:sp>
      </p:grpSp>
      <p:sp>
        <p:nvSpPr>
          <p:cNvPr id="29" name="Google Shape;410;p19">
            <a:extLst>
              <a:ext uri="{FF2B5EF4-FFF2-40B4-BE49-F238E27FC236}">
                <a16:creationId xmlns:a16="http://schemas.microsoft.com/office/drawing/2014/main" id="{090910DB-333D-427A-B8DD-B089EF0EEEC0}"/>
              </a:ext>
            </a:extLst>
          </p:cNvPr>
          <p:cNvSpPr txBox="1"/>
          <p:nvPr/>
        </p:nvSpPr>
        <p:spPr>
          <a:xfrm>
            <a:off x="11632979" y="3420295"/>
            <a:ext cx="143986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</a:t>
            </a:r>
            <a:endParaRPr kumimoji="0" sz="1800" b="1" i="0" u="none" strike="noStrike" kern="0" cap="none" spc="0" normalizeH="0" baseline="0" noProof="0" dirty="0">
              <a:ln>
                <a:noFill/>
              </a:ln>
              <a:solidFill>
                <a:srgbClr val="1E4E79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0" name="Google Shape;387;p19">
            <a:extLst>
              <a:ext uri="{FF2B5EF4-FFF2-40B4-BE49-F238E27FC236}">
                <a16:creationId xmlns:a16="http://schemas.microsoft.com/office/drawing/2014/main" id="{4609895E-50AF-404A-A59D-3440ABF052C0}"/>
              </a:ext>
            </a:extLst>
          </p:cNvPr>
          <p:cNvSpPr/>
          <p:nvPr/>
        </p:nvSpPr>
        <p:spPr>
          <a:xfrm>
            <a:off x="11002736" y="1881617"/>
            <a:ext cx="502131" cy="4156257"/>
          </a:xfrm>
          <a:prstGeom prst="rect">
            <a:avLst/>
          </a:prstGeom>
          <a:solidFill>
            <a:srgbClr val="FF0000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1" name="Google Shape;388;p19">
            <a:extLst>
              <a:ext uri="{FF2B5EF4-FFF2-40B4-BE49-F238E27FC236}">
                <a16:creationId xmlns:a16="http://schemas.microsoft.com/office/drawing/2014/main" id="{5DFA9E57-43A3-49A1-B662-4278F08AC770}"/>
              </a:ext>
            </a:extLst>
          </p:cNvPr>
          <p:cNvSpPr/>
          <p:nvPr/>
        </p:nvSpPr>
        <p:spPr>
          <a:xfrm>
            <a:off x="11002037" y="1876939"/>
            <a:ext cx="503528" cy="4156259"/>
          </a:xfrm>
          <a:prstGeom prst="rect">
            <a:avLst/>
          </a:prstGeom>
          <a:solidFill>
            <a:srgbClr val="FFD319"/>
          </a:solidFill>
          <a:ln w="9525" cap="flat" cmpd="sng">
            <a:solidFill>
              <a:srgbClr val="02456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ctr" rotWithShape="0">
              <a:srgbClr val="FFFFFF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cxnSp>
        <p:nvCxnSpPr>
          <p:cNvPr id="32" name="Google Shape;389;p19">
            <a:extLst>
              <a:ext uri="{FF2B5EF4-FFF2-40B4-BE49-F238E27FC236}">
                <a16:creationId xmlns:a16="http://schemas.microsoft.com/office/drawing/2014/main" id="{CCDAA541-F21E-4B52-8AB7-32B7DD78B08A}"/>
              </a:ext>
            </a:extLst>
          </p:cNvPr>
          <p:cNvCxnSpPr/>
          <p:nvPr/>
        </p:nvCxnSpPr>
        <p:spPr>
          <a:xfrm>
            <a:off x="11686108" y="1870189"/>
            <a:ext cx="0" cy="4156259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3" name="Google Shape;390;p19">
            <a:extLst>
              <a:ext uri="{FF2B5EF4-FFF2-40B4-BE49-F238E27FC236}">
                <a16:creationId xmlns:a16="http://schemas.microsoft.com/office/drawing/2014/main" id="{B5B23D0C-345C-4269-90A7-714F47CF93AB}"/>
              </a:ext>
            </a:extLst>
          </p:cNvPr>
          <p:cNvCxnSpPr/>
          <p:nvPr/>
        </p:nvCxnSpPr>
        <p:spPr>
          <a:xfrm>
            <a:off x="11663499" y="1870188"/>
            <a:ext cx="216791" cy="0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4" name="Google Shape;391;p19">
            <a:extLst>
              <a:ext uri="{FF2B5EF4-FFF2-40B4-BE49-F238E27FC236}">
                <a16:creationId xmlns:a16="http://schemas.microsoft.com/office/drawing/2014/main" id="{C0D32C54-B14A-4CE5-98C3-66AEB6D1F8B2}"/>
              </a:ext>
            </a:extLst>
          </p:cNvPr>
          <p:cNvCxnSpPr/>
          <p:nvPr/>
        </p:nvCxnSpPr>
        <p:spPr>
          <a:xfrm>
            <a:off x="11686109" y="6026447"/>
            <a:ext cx="216791" cy="0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5" name="Google Shape;393;p19">
            <a:extLst>
              <a:ext uri="{FF2B5EF4-FFF2-40B4-BE49-F238E27FC236}">
                <a16:creationId xmlns:a16="http://schemas.microsoft.com/office/drawing/2014/main" id="{FEBE61B0-75AB-47C5-BF54-6DD6669D5BC8}"/>
              </a:ext>
            </a:extLst>
          </p:cNvPr>
          <p:cNvSpPr txBox="1"/>
          <p:nvPr/>
        </p:nvSpPr>
        <p:spPr>
          <a:xfrm>
            <a:off x="11803030" y="1666496"/>
            <a:ext cx="957385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20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6" name="Google Shape;394;p19">
            <a:extLst>
              <a:ext uri="{FF2B5EF4-FFF2-40B4-BE49-F238E27FC236}">
                <a16:creationId xmlns:a16="http://schemas.microsoft.com/office/drawing/2014/main" id="{8D2882C4-C912-44B0-8588-ABFE7798151A}"/>
              </a:ext>
            </a:extLst>
          </p:cNvPr>
          <p:cNvSpPr txBox="1"/>
          <p:nvPr/>
        </p:nvSpPr>
        <p:spPr>
          <a:xfrm>
            <a:off x="11769073" y="5620178"/>
            <a:ext cx="87261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0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7" name="Google Shape;395;p19">
            <a:extLst>
              <a:ext uri="{FF2B5EF4-FFF2-40B4-BE49-F238E27FC236}">
                <a16:creationId xmlns:a16="http://schemas.microsoft.com/office/drawing/2014/main" id="{13FC0F4E-262E-45DE-BFB9-ED64F83F62C4}"/>
              </a:ext>
            </a:extLst>
          </p:cNvPr>
          <p:cNvSpPr/>
          <p:nvPr/>
        </p:nvSpPr>
        <p:spPr>
          <a:xfrm>
            <a:off x="10859786" y="6256867"/>
            <a:ext cx="1058732" cy="38208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1F4E79"/>
          </a:soli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START</a:t>
            </a: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9" name="Speech Bubble: Rectangle with Corners Rounded 18">
            <a:hlinkClick r:id="" action="ppaction://noaction">
              <a:snd r:embed="rId5" name="T3_W8F_7.1.wav"/>
            </a:hlinkClick>
            <a:extLst>
              <a:ext uri="{FF2B5EF4-FFF2-40B4-BE49-F238E27FC236}">
                <a16:creationId xmlns:a16="http://schemas.microsoft.com/office/drawing/2014/main" id="{1D5673A2-8CCF-4347-AE44-0B95B64FC340}"/>
              </a:ext>
            </a:extLst>
          </p:cNvPr>
          <p:cNvSpPr/>
          <p:nvPr/>
        </p:nvSpPr>
        <p:spPr>
          <a:xfrm>
            <a:off x="1076010" y="777280"/>
            <a:ext cx="5071717" cy="517320"/>
          </a:xfrm>
          <a:prstGeom prst="wedgeRoundRectCallout">
            <a:avLst>
              <a:gd name="adj1" fmla="val -53936"/>
              <a:gd name="adj2" fmla="val 10200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20" name="CustomShape 7">
            <a:hlinkClick r:id="" action="ppaction://noaction">
              <a:snd r:embed="rId5" name="T3_W8F_7.1.wav"/>
            </a:hlinkClick>
            <a:extLst>
              <a:ext uri="{FF2B5EF4-FFF2-40B4-BE49-F238E27FC236}">
                <a16:creationId xmlns:a16="http://schemas.microsoft.com/office/drawing/2014/main" id="{5C12384F-1D46-4056-AB2F-3709AE5BB247}"/>
              </a:ext>
            </a:extLst>
          </p:cNvPr>
          <p:cNvSpPr/>
          <p:nvPr/>
        </p:nvSpPr>
        <p:spPr>
          <a:xfrm>
            <a:off x="1105777" y="813356"/>
            <a:ext cx="6195071" cy="456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FFFDFB"/>
                </a:solidFill>
                <a:effectLst/>
                <a:uLnTx/>
                <a:uFillTx/>
                <a:latin typeface="Century Gothic"/>
                <a:ea typeface="Century Gothic"/>
              </a:rPr>
              <a:t>Wie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FFFDFB"/>
                </a:solidFill>
                <a:effectLst/>
                <a:uLnTx/>
                <a:uFillTx/>
                <a:latin typeface="Century Gothic"/>
                <a:ea typeface="Century Gothic"/>
              </a:rPr>
              <a:t>sagt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FFFDFB"/>
                </a:solidFill>
                <a:effectLst/>
                <a:uLnTx/>
                <a:uFillTx/>
                <a:latin typeface="Century Gothic"/>
                <a:ea typeface="Century Gothic"/>
              </a:rPr>
              <a:t> man</a:t>
            </a:r>
            <a:r>
              <a:rPr kumimoji="0" lang="en-GB" sz="2400" b="1" i="0" u="none" strike="noStrike" kern="1200" cap="none" spc="-1" normalizeH="0" noProof="0" dirty="0">
                <a:ln>
                  <a:noFill/>
                </a:ln>
                <a:solidFill>
                  <a:srgbClr val="FFFDFB"/>
                </a:solidFill>
                <a:effectLst/>
                <a:uLnTx/>
                <a:uFillTx/>
                <a:latin typeface="Century Gothic"/>
                <a:ea typeface="Century Gothic"/>
              </a:rPr>
              <a:t> das auf Deutsch?</a:t>
            </a:r>
            <a:endParaRPr kumimoji="0" lang="en-GB" sz="2400" b="1" i="0" u="none" strike="noStrike" kern="1200" cap="none" spc="-1" normalizeH="0" baseline="0" noProof="0" dirty="0">
              <a:ln>
                <a:noFill/>
              </a:ln>
              <a:solidFill>
                <a:srgbClr val="FFFDFB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21" name="Graphic 20" descr="Teacher">
            <a:extLst>
              <a:ext uri="{FF2B5EF4-FFF2-40B4-BE49-F238E27FC236}">
                <a16:creationId xmlns:a16="http://schemas.microsoft.com/office/drawing/2014/main" id="{01BAF62B-3420-486C-AB83-9B7337BB4D5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38084" y="600164"/>
            <a:ext cx="914400" cy="914400"/>
          </a:xfrm>
          <a:prstGeom prst="rect">
            <a:avLst/>
          </a:prstGeom>
        </p:spPr>
      </p:pic>
      <p:sp>
        <p:nvSpPr>
          <p:cNvPr id="22" name="Google Shape;167;p2">
            <a:extLst>
              <a:ext uri="{FF2B5EF4-FFF2-40B4-BE49-F238E27FC236}">
                <a16:creationId xmlns:a16="http://schemas.microsoft.com/office/drawing/2014/main" id="{AFDEF702-267C-4E72-BDDA-DDE87BFFB743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" name="Speech Bubble: Oval 37">
            <a:extLst>
              <a:ext uri="{FF2B5EF4-FFF2-40B4-BE49-F238E27FC236}">
                <a16:creationId xmlns:a16="http://schemas.microsoft.com/office/drawing/2014/main" id="{D7A03C58-128F-427F-90A5-689DD86D71E2}"/>
              </a:ext>
            </a:extLst>
          </p:cNvPr>
          <p:cNvSpPr/>
          <p:nvPr/>
        </p:nvSpPr>
        <p:spPr>
          <a:xfrm>
            <a:off x="5912628" y="1386159"/>
            <a:ext cx="4812449" cy="2161923"/>
          </a:xfrm>
          <a:prstGeom prst="wedgeEllipseCallout">
            <a:avLst>
              <a:gd name="adj1" fmla="val -47318"/>
              <a:gd name="adj2" fmla="val 51996"/>
            </a:avLst>
          </a:prstGeom>
          <a:solidFill>
            <a:srgbClr val="FFFDFB"/>
          </a:solidFill>
          <a:ln w="7620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Wir</a:t>
            </a: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 </a:t>
            </a:r>
            <a:r>
              <a:rPr kumimoji="0" lang="en-GB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wollen</a:t>
            </a: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 den Platz </a:t>
            </a:r>
            <a:r>
              <a:rPr kumimoji="0" lang="en-GB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besuchen</a:t>
            </a: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.</a:t>
            </a: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DDAC0E09-E09C-4E45-AD7F-7A0EDFF81283}"/>
              </a:ext>
            </a:extLst>
          </p:cNvPr>
          <p:cNvSpPr/>
          <p:nvPr/>
        </p:nvSpPr>
        <p:spPr>
          <a:xfrm>
            <a:off x="2802585" y="4004585"/>
            <a:ext cx="1926183" cy="781665"/>
          </a:xfrm>
          <a:prstGeom prst="roundRect">
            <a:avLst/>
          </a:prstGeom>
          <a:solidFill>
            <a:srgbClr val="FFE269"/>
          </a:solidFill>
          <a:ln w="12700" cap="flat" cmpd="sng" algn="ctr">
            <a:solidFill>
              <a:srgbClr val="00206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kern="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wollen</a:t>
            </a:r>
            <a:endParaRPr kumimoji="0" lang="en-GB" sz="2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C30C04DC-304D-4D94-BB69-3BC39E32B535}"/>
              </a:ext>
            </a:extLst>
          </p:cNvPr>
          <p:cNvSpPr txBox="1"/>
          <p:nvPr/>
        </p:nvSpPr>
        <p:spPr>
          <a:xfrm>
            <a:off x="123171" y="1548064"/>
            <a:ext cx="5204434" cy="523220"/>
          </a:xfrm>
          <a:prstGeom prst="rect">
            <a:avLst/>
          </a:prstGeom>
          <a:solidFill>
            <a:srgbClr val="C00000"/>
          </a:solidFill>
          <a:ln w="57150">
            <a:solidFill>
              <a:srgbClr val="FFFDFB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FFFDFB"/>
                </a:solidFill>
                <a:effectLst/>
                <a:uLnTx/>
                <a:uFillTx/>
                <a:latin typeface="Century Gothic" panose="020B0502020202020204" pitchFamily="34" charset="0"/>
              </a:rPr>
              <a:t>We want to visit the square.</a:t>
            </a:r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CBA1940E-0D22-4531-A1CF-8369F198C5EE}"/>
              </a:ext>
            </a:extLst>
          </p:cNvPr>
          <p:cNvSpPr/>
          <p:nvPr/>
        </p:nvSpPr>
        <p:spPr>
          <a:xfrm>
            <a:off x="465598" y="3930509"/>
            <a:ext cx="2032286" cy="781665"/>
          </a:xfrm>
          <a:prstGeom prst="roundRect">
            <a:avLst/>
          </a:prstGeom>
          <a:solidFill>
            <a:srgbClr val="FFE269"/>
          </a:solidFill>
          <a:ln w="12700" cap="flat" cmpd="sng" algn="ctr">
            <a:solidFill>
              <a:srgbClr val="00206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besuchen</a:t>
            </a:r>
            <a:endParaRPr kumimoji="0" lang="en-GB" sz="2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FE165457-92D1-4F7E-AF91-E7632D426C34}"/>
              </a:ext>
            </a:extLst>
          </p:cNvPr>
          <p:cNvSpPr/>
          <p:nvPr/>
        </p:nvSpPr>
        <p:spPr>
          <a:xfrm>
            <a:off x="465598" y="5201070"/>
            <a:ext cx="2013829" cy="781665"/>
          </a:xfrm>
          <a:prstGeom prst="roundRect">
            <a:avLst/>
          </a:prstGeom>
          <a:solidFill>
            <a:srgbClr val="FFE269"/>
          </a:solidFill>
          <a:ln w="12700" cap="flat" cmpd="sng" algn="ctr">
            <a:solidFill>
              <a:srgbClr val="00206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Platz (m)</a:t>
            </a: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4539154F-CC04-4181-9F41-6B9607F4B24E}"/>
              </a:ext>
            </a:extLst>
          </p:cNvPr>
          <p:cNvSpPr/>
          <p:nvPr/>
        </p:nvSpPr>
        <p:spPr>
          <a:xfrm>
            <a:off x="2802585" y="5186648"/>
            <a:ext cx="1926183" cy="781665"/>
          </a:xfrm>
          <a:prstGeom prst="roundRect">
            <a:avLst/>
          </a:prstGeom>
          <a:solidFill>
            <a:srgbClr val="FFE269"/>
          </a:solidFill>
          <a:ln w="12700" cap="flat" cmpd="sng" algn="ctr">
            <a:solidFill>
              <a:srgbClr val="00206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hoffen</a:t>
            </a:r>
            <a:endParaRPr kumimoji="0" lang="en-GB" sz="2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6B2A23B1-50CE-4EFC-AB18-1517863D3F01}"/>
              </a:ext>
            </a:extLst>
          </p:cNvPr>
          <p:cNvSpPr/>
          <p:nvPr/>
        </p:nvSpPr>
        <p:spPr>
          <a:xfrm>
            <a:off x="5051926" y="5148026"/>
            <a:ext cx="1933903" cy="781665"/>
          </a:xfrm>
          <a:prstGeom prst="roundRect">
            <a:avLst/>
          </a:prstGeom>
          <a:solidFill>
            <a:srgbClr val="FFE269"/>
          </a:solidFill>
          <a:ln w="12700" cap="flat" cmpd="sng" algn="ctr">
            <a:solidFill>
              <a:srgbClr val="00206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zu</a:t>
            </a:r>
            <a:endParaRPr kumimoji="0" lang="en-GB" sz="2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93B8EA3E-EE2A-430F-B014-98452074CCCF}"/>
              </a:ext>
            </a:extLst>
          </p:cNvPr>
          <p:cNvSpPr/>
          <p:nvPr/>
        </p:nvSpPr>
        <p:spPr>
          <a:xfrm>
            <a:off x="5033470" y="4034715"/>
            <a:ext cx="1926183" cy="781665"/>
          </a:xfrm>
          <a:prstGeom prst="roundRect">
            <a:avLst/>
          </a:prstGeom>
          <a:solidFill>
            <a:srgbClr val="FFE269"/>
          </a:solidFill>
          <a:ln w="12700" cap="flat" cmpd="sng" algn="ctr">
            <a:solidFill>
              <a:srgbClr val="00206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können</a:t>
            </a:r>
            <a:endParaRPr kumimoji="0" lang="en-GB" sz="2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ABEEB6A9-72AB-4DD2-AFAF-D68AEFD9C663}"/>
              </a:ext>
            </a:extLst>
          </p:cNvPr>
          <p:cNvSpPr txBox="1"/>
          <p:nvPr/>
        </p:nvSpPr>
        <p:spPr>
          <a:xfrm>
            <a:off x="85454" y="6166147"/>
            <a:ext cx="719519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⚠</a:t>
            </a:r>
            <a:r>
              <a:rPr lang="en-GB" sz="2400" i="1" dirty="0">
                <a:solidFill>
                  <a:srgbClr val="002060"/>
                </a:solidFill>
                <a:latin typeface="Century Gothic" panose="020B0502020202020204" pitchFamily="34" charset="0"/>
              </a:rPr>
              <a:t> You do not need all of the words!</a:t>
            </a:r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EAFC844D-EAA9-490F-BCE9-8E0D264648E2}"/>
              </a:ext>
            </a:extLst>
          </p:cNvPr>
          <p:cNvSpPr/>
          <p:nvPr/>
        </p:nvSpPr>
        <p:spPr>
          <a:xfrm>
            <a:off x="7241849" y="4017360"/>
            <a:ext cx="1933903" cy="781665"/>
          </a:xfrm>
          <a:prstGeom prst="roundRect">
            <a:avLst/>
          </a:prstGeom>
          <a:solidFill>
            <a:srgbClr val="FFE269"/>
          </a:solidFill>
          <a:ln w="12700" cap="flat" cmpd="sng" algn="ctr">
            <a:solidFill>
              <a:srgbClr val="00206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sie</a:t>
            </a:r>
            <a:endParaRPr kumimoji="0" lang="en-GB" sz="2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00B305F7-8C51-4B94-BD08-1EB9B47E63E1}"/>
              </a:ext>
            </a:extLst>
          </p:cNvPr>
          <p:cNvSpPr/>
          <p:nvPr/>
        </p:nvSpPr>
        <p:spPr>
          <a:xfrm>
            <a:off x="7308987" y="5091753"/>
            <a:ext cx="1933903" cy="781665"/>
          </a:xfrm>
          <a:prstGeom prst="roundRect">
            <a:avLst/>
          </a:prstGeom>
          <a:solidFill>
            <a:srgbClr val="FFE269"/>
          </a:solidFill>
          <a:ln w="12700" cap="flat" cmpd="sng" algn="ctr">
            <a:solidFill>
              <a:srgbClr val="00206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wir</a:t>
            </a:r>
            <a:endParaRPr kumimoji="0" lang="en-GB" sz="2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4" name="Picture 3" descr="A picture containing cartoon, halloween, pumpkin&#10;&#10;Description automatically generated">
            <a:extLst>
              <a:ext uri="{FF2B5EF4-FFF2-40B4-BE49-F238E27FC236}">
                <a16:creationId xmlns:a16="http://schemas.microsoft.com/office/drawing/2014/main" id="{DB28D63C-E235-44C3-BA91-899C14CF00D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8025" y="2194689"/>
            <a:ext cx="1232561" cy="161688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CA5BC19-CCF2-4ABF-8B62-0D69607BBB4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51339" y="2038036"/>
            <a:ext cx="2032287" cy="1938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6105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3_W8F_7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2" presetClass="exit" presetSubtype="4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20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41" dur="20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19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31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/>
      <p:bldP spid="47" grpId="0" animBg="1"/>
      <p:bldP spid="4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0B11332-DD10-4B5A-ADB8-BD6294827F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529" y="143642"/>
            <a:ext cx="6004625" cy="508891"/>
          </a:xfrm>
        </p:spPr>
        <p:txBody>
          <a:bodyPr>
            <a:normAutofit fontScale="90000"/>
          </a:bodyPr>
          <a:lstStyle/>
          <a:p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 up 5  [2/6]</a:t>
            </a:r>
            <a:endParaRPr lang="en-GB" sz="3200" dirty="0"/>
          </a:p>
        </p:txBody>
      </p:sp>
      <p:sp>
        <p:nvSpPr>
          <p:cNvPr id="23" name="Title 2">
            <a:extLst>
              <a:ext uri="{FF2B5EF4-FFF2-40B4-BE49-F238E27FC236}">
                <a16:creationId xmlns:a16="http://schemas.microsoft.com/office/drawing/2014/main" id="{A201A429-64ED-4B7A-94F6-0DC7EAB1D42B}"/>
              </a:ext>
            </a:extLst>
          </p:cNvPr>
          <p:cNvSpPr txBox="1">
            <a:spLocks/>
          </p:cNvSpPr>
          <p:nvPr/>
        </p:nvSpPr>
        <p:spPr>
          <a:xfrm>
            <a:off x="10737630" y="1069266"/>
            <a:ext cx="1316286" cy="374973"/>
          </a:xfrm>
          <a:prstGeom prst="rect">
            <a:avLst/>
          </a:prstGeom>
          <a:solidFill>
            <a:srgbClr val="FFD10D"/>
          </a:solidFill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sprechen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BE4020B0-A2A3-4F68-801E-E9DF382DC02F}"/>
              </a:ext>
            </a:extLst>
          </p:cNvPr>
          <p:cNvGrpSpPr/>
          <p:nvPr/>
        </p:nvGrpSpPr>
        <p:grpSpPr>
          <a:xfrm>
            <a:off x="10737630" y="91705"/>
            <a:ext cx="1316286" cy="754334"/>
            <a:chOff x="10714104" y="160499"/>
            <a:chExt cx="1316286" cy="754334"/>
          </a:xfrm>
        </p:grpSpPr>
        <p:sp>
          <p:nvSpPr>
            <p:cNvPr id="25" name="Speech Bubble: Rectangle with Corners Rounded 24">
              <a:extLst>
                <a:ext uri="{FF2B5EF4-FFF2-40B4-BE49-F238E27FC236}">
                  <a16:creationId xmlns:a16="http://schemas.microsoft.com/office/drawing/2014/main" id="{F4B5CDE5-34C6-427E-BD36-480850F7712A}"/>
                </a:ext>
              </a:extLst>
            </p:cNvPr>
            <p:cNvSpPr/>
            <p:nvPr/>
          </p:nvSpPr>
          <p:spPr>
            <a:xfrm>
              <a:off x="10714104" y="160499"/>
              <a:ext cx="1316286" cy="754334"/>
            </a:xfrm>
            <a:prstGeom prst="wedgeRoundRectCallout">
              <a:avLst>
                <a:gd name="adj1" fmla="val -3751"/>
                <a:gd name="adj2" fmla="val 80385"/>
                <a:gd name="adj3" fmla="val 16667"/>
              </a:avLst>
            </a:prstGeom>
            <a:solidFill>
              <a:sysClr val="window" lastClr="FFFFFF"/>
            </a:solidFill>
            <a:ln w="76200" cap="flat" cmpd="sng" algn="ctr">
              <a:solidFill>
                <a:srgbClr val="E7E6E6">
                  <a:lumMod val="1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sp>
          <p:nvSpPr>
            <p:cNvPr id="26" name="Speech Bubble: Rectangle with Corners Rounded 25">
              <a:extLst>
                <a:ext uri="{FF2B5EF4-FFF2-40B4-BE49-F238E27FC236}">
                  <a16:creationId xmlns:a16="http://schemas.microsoft.com/office/drawing/2014/main" id="{5A07DE71-EF7E-4BB1-9B08-A8CC57BE3E77}"/>
                </a:ext>
              </a:extLst>
            </p:cNvPr>
            <p:cNvSpPr/>
            <p:nvPr/>
          </p:nvSpPr>
          <p:spPr>
            <a:xfrm>
              <a:off x="10737630" y="179881"/>
              <a:ext cx="1269234" cy="734951"/>
            </a:xfrm>
            <a:prstGeom prst="wedgeRoundRectCallout">
              <a:avLst>
                <a:gd name="adj1" fmla="val -3751"/>
                <a:gd name="adj2" fmla="val 80385"/>
                <a:gd name="adj3" fmla="val 16667"/>
              </a:avLst>
            </a:prstGeom>
            <a:solidFill>
              <a:sysClr val="window" lastClr="FFFFFF"/>
            </a:solidFill>
            <a:ln w="25400" cap="flat" cmpd="sng" algn="ctr">
              <a:solidFill>
                <a:srgbClr val="FF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pic>
          <p:nvPicPr>
            <p:cNvPr id="27" name="Picture 26" descr="A picture containing text, reptile&#10;&#10;Description automatically generated">
              <a:extLst>
                <a:ext uri="{FF2B5EF4-FFF2-40B4-BE49-F238E27FC236}">
                  <a16:creationId xmlns:a16="http://schemas.microsoft.com/office/drawing/2014/main" id="{95BB7C96-D5B4-4C5E-BBCE-F7C229BAA64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13670" y="221998"/>
              <a:ext cx="834673" cy="622092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9B2BAC05-D02F-4D9D-A61C-1280A946D181}"/>
                </a:ext>
              </a:extLst>
            </p:cNvPr>
            <p:cNvSpPr txBox="1"/>
            <p:nvPr/>
          </p:nvSpPr>
          <p:spPr>
            <a:xfrm>
              <a:off x="11439650" y="268502"/>
              <a:ext cx="46443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E7E6E6">
                      <a:lumMod val="10000"/>
                    </a:srgbClr>
                  </a:solidFill>
                  <a:effectLst/>
                  <a:uLnTx/>
                  <a:uFillTx/>
                  <a:latin typeface="Century Gothic"/>
                </a:rPr>
                <a:t>…</a:t>
              </a:r>
            </a:p>
          </p:txBody>
        </p:sp>
      </p:grpSp>
      <p:sp>
        <p:nvSpPr>
          <p:cNvPr id="29" name="Google Shape;410;p19">
            <a:extLst>
              <a:ext uri="{FF2B5EF4-FFF2-40B4-BE49-F238E27FC236}">
                <a16:creationId xmlns:a16="http://schemas.microsoft.com/office/drawing/2014/main" id="{090910DB-333D-427A-B8DD-B089EF0EEEC0}"/>
              </a:ext>
            </a:extLst>
          </p:cNvPr>
          <p:cNvSpPr txBox="1"/>
          <p:nvPr/>
        </p:nvSpPr>
        <p:spPr>
          <a:xfrm>
            <a:off x="11632979" y="3420295"/>
            <a:ext cx="143986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</a:t>
            </a:r>
            <a:endParaRPr kumimoji="0" sz="1800" b="1" i="0" u="none" strike="noStrike" kern="0" cap="none" spc="0" normalizeH="0" baseline="0" noProof="0" dirty="0">
              <a:ln>
                <a:noFill/>
              </a:ln>
              <a:solidFill>
                <a:srgbClr val="1E4E79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0" name="Google Shape;387;p19">
            <a:extLst>
              <a:ext uri="{FF2B5EF4-FFF2-40B4-BE49-F238E27FC236}">
                <a16:creationId xmlns:a16="http://schemas.microsoft.com/office/drawing/2014/main" id="{4609895E-50AF-404A-A59D-3440ABF052C0}"/>
              </a:ext>
            </a:extLst>
          </p:cNvPr>
          <p:cNvSpPr/>
          <p:nvPr/>
        </p:nvSpPr>
        <p:spPr>
          <a:xfrm>
            <a:off x="11002736" y="1881617"/>
            <a:ext cx="502131" cy="4156257"/>
          </a:xfrm>
          <a:prstGeom prst="rect">
            <a:avLst/>
          </a:prstGeom>
          <a:solidFill>
            <a:srgbClr val="FF0000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1" name="Google Shape;388;p19">
            <a:extLst>
              <a:ext uri="{FF2B5EF4-FFF2-40B4-BE49-F238E27FC236}">
                <a16:creationId xmlns:a16="http://schemas.microsoft.com/office/drawing/2014/main" id="{5DFA9E57-43A3-49A1-B662-4278F08AC770}"/>
              </a:ext>
            </a:extLst>
          </p:cNvPr>
          <p:cNvSpPr/>
          <p:nvPr/>
        </p:nvSpPr>
        <p:spPr>
          <a:xfrm>
            <a:off x="11002037" y="1876939"/>
            <a:ext cx="503528" cy="4156259"/>
          </a:xfrm>
          <a:prstGeom prst="rect">
            <a:avLst/>
          </a:prstGeom>
          <a:solidFill>
            <a:srgbClr val="FFD319"/>
          </a:solidFill>
          <a:ln w="9525" cap="flat" cmpd="sng">
            <a:solidFill>
              <a:srgbClr val="02456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ctr" rotWithShape="0">
              <a:srgbClr val="FFFFFF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cxnSp>
        <p:nvCxnSpPr>
          <p:cNvPr id="32" name="Google Shape;389;p19">
            <a:extLst>
              <a:ext uri="{FF2B5EF4-FFF2-40B4-BE49-F238E27FC236}">
                <a16:creationId xmlns:a16="http://schemas.microsoft.com/office/drawing/2014/main" id="{CCDAA541-F21E-4B52-8AB7-32B7DD78B08A}"/>
              </a:ext>
            </a:extLst>
          </p:cNvPr>
          <p:cNvCxnSpPr/>
          <p:nvPr/>
        </p:nvCxnSpPr>
        <p:spPr>
          <a:xfrm>
            <a:off x="11686108" y="1870189"/>
            <a:ext cx="0" cy="4156259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3" name="Google Shape;390;p19">
            <a:extLst>
              <a:ext uri="{FF2B5EF4-FFF2-40B4-BE49-F238E27FC236}">
                <a16:creationId xmlns:a16="http://schemas.microsoft.com/office/drawing/2014/main" id="{B5B23D0C-345C-4269-90A7-714F47CF93AB}"/>
              </a:ext>
            </a:extLst>
          </p:cNvPr>
          <p:cNvCxnSpPr/>
          <p:nvPr/>
        </p:nvCxnSpPr>
        <p:spPr>
          <a:xfrm>
            <a:off x="11663499" y="1870188"/>
            <a:ext cx="216791" cy="0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4" name="Google Shape;391;p19">
            <a:extLst>
              <a:ext uri="{FF2B5EF4-FFF2-40B4-BE49-F238E27FC236}">
                <a16:creationId xmlns:a16="http://schemas.microsoft.com/office/drawing/2014/main" id="{C0D32C54-B14A-4CE5-98C3-66AEB6D1F8B2}"/>
              </a:ext>
            </a:extLst>
          </p:cNvPr>
          <p:cNvCxnSpPr/>
          <p:nvPr/>
        </p:nvCxnSpPr>
        <p:spPr>
          <a:xfrm>
            <a:off x="11686109" y="6026447"/>
            <a:ext cx="216791" cy="0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5" name="Google Shape;393;p19">
            <a:extLst>
              <a:ext uri="{FF2B5EF4-FFF2-40B4-BE49-F238E27FC236}">
                <a16:creationId xmlns:a16="http://schemas.microsoft.com/office/drawing/2014/main" id="{FEBE61B0-75AB-47C5-BF54-6DD6669D5BC8}"/>
              </a:ext>
            </a:extLst>
          </p:cNvPr>
          <p:cNvSpPr txBox="1"/>
          <p:nvPr/>
        </p:nvSpPr>
        <p:spPr>
          <a:xfrm>
            <a:off x="11803030" y="1666496"/>
            <a:ext cx="957385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20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6" name="Google Shape;394;p19">
            <a:extLst>
              <a:ext uri="{FF2B5EF4-FFF2-40B4-BE49-F238E27FC236}">
                <a16:creationId xmlns:a16="http://schemas.microsoft.com/office/drawing/2014/main" id="{8D2882C4-C912-44B0-8588-ABFE7798151A}"/>
              </a:ext>
            </a:extLst>
          </p:cNvPr>
          <p:cNvSpPr txBox="1"/>
          <p:nvPr/>
        </p:nvSpPr>
        <p:spPr>
          <a:xfrm>
            <a:off x="11769073" y="5620178"/>
            <a:ext cx="87261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0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7" name="Google Shape;395;p19">
            <a:extLst>
              <a:ext uri="{FF2B5EF4-FFF2-40B4-BE49-F238E27FC236}">
                <a16:creationId xmlns:a16="http://schemas.microsoft.com/office/drawing/2014/main" id="{13FC0F4E-262E-45DE-BFB9-ED64F83F62C4}"/>
              </a:ext>
            </a:extLst>
          </p:cNvPr>
          <p:cNvSpPr/>
          <p:nvPr/>
        </p:nvSpPr>
        <p:spPr>
          <a:xfrm>
            <a:off x="10859786" y="6256867"/>
            <a:ext cx="1058732" cy="38208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1F4E79"/>
          </a:soli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START</a:t>
            </a: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9" name="Speech Bubble: Rectangle with Corners Rounded 18">
            <a:hlinkClick r:id="" action="ppaction://noaction">
              <a:snd r:embed="rId5" name="T3_W8F_7.1.wav"/>
            </a:hlinkClick>
            <a:extLst>
              <a:ext uri="{FF2B5EF4-FFF2-40B4-BE49-F238E27FC236}">
                <a16:creationId xmlns:a16="http://schemas.microsoft.com/office/drawing/2014/main" id="{1D5673A2-8CCF-4347-AE44-0B95B64FC340}"/>
              </a:ext>
            </a:extLst>
          </p:cNvPr>
          <p:cNvSpPr/>
          <p:nvPr/>
        </p:nvSpPr>
        <p:spPr>
          <a:xfrm>
            <a:off x="1076010" y="777280"/>
            <a:ext cx="5071717" cy="517320"/>
          </a:xfrm>
          <a:prstGeom prst="wedgeRoundRectCallout">
            <a:avLst>
              <a:gd name="adj1" fmla="val -53936"/>
              <a:gd name="adj2" fmla="val 10200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20" name="CustomShape 7">
            <a:hlinkClick r:id="" action="ppaction://noaction">
              <a:snd r:embed="rId5" name="T3_W8F_7.1.wav"/>
            </a:hlinkClick>
            <a:extLst>
              <a:ext uri="{FF2B5EF4-FFF2-40B4-BE49-F238E27FC236}">
                <a16:creationId xmlns:a16="http://schemas.microsoft.com/office/drawing/2014/main" id="{5C12384F-1D46-4056-AB2F-3709AE5BB247}"/>
              </a:ext>
            </a:extLst>
          </p:cNvPr>
          <p:cNvSpPr/>
          <p:nvPr/>
        </p:nvSpPr>
        <p:spPr>
          <a:xfrm>
            <a:off x="1105777" y="752516"/>
            <a:ext cx="5117990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FFFDFB"/>
                </a:solidFill>
                <a:effectLst/>
                <a:uLnTx/>
                <a:uFillTx/>
                <a:latin typeface="Century Gothic"/>
                <a:ea typeface="Century Gothic"/>
              </a:rPr>
              <a:t>Wie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FFFDFB"/>
                </a:solidFill>
                <a:effectLst/>
                <a:uLnTx/>
                <a:uFillTx/>
                <a:latin typeface="Century Gothic"/>
                <a:ea typeface="Century Gothic"/>
              </a:rPr>
              <a:t>sagt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FFFDFB"/>
                </a:solidFill>
                <a:effectLst/>
                <a:uLnTx/>
                <a:uFillTx/>
                <a:latin typeface="Century Gothic"/>
                <a:ea typeface="Century Gothic"/>
              </a:rPr>
              <a:t> man</a:t>
            </a:r>
            <a:r>
              <a:rPr kumimoji="0" lang="en-GB" sz="2400" b="1" i="0" u="none" strike="noStrike" kern="1200" cap="none" spc="-1" normalizeH="0" noProof="0" dirty="0">
                <a:ln>
                  <a:noFill/>
                </a:ln>
                <a:solidFill>
                  <a:srgbClr val="FFFDFB"/>
                </a:solidFill>
                <a:effectLst/>
                <a:uLnTx/>
                <a:uFillTx/>
                <a:latin typeface="Century Gothic"/>
                <a:ea typeface="Century Gothic"/>
              </a:rPr>
              <a:t> das auf Deutsch?</a:t>
            </a:r>
            <a:endParaRPr kumimoji="0" lang="en-GB" sz="2400" b="1" i="0" u="none" strike="noStrike" kern="1200" cap="none" spc="-1" normalizeH="0" baseline="0" noProof="0" dirty="0">
              <a:ln>
                <a:noFill/>
              </a:ln>
              <a:solidFill>
                <a:srgbClr val="FFFDFB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21" name="Graphic 20" descr="Teacher">
            <a:extLst>
              <a:ext uri="{FF2B5EF4-FFF2-40B4-BE49-F238E27FC236}">
                <a16:creationId xmlns:a16="http://schemas.microsoft.com/office/drawing/2014/main" id="{01BAF62B-3420-486C-AB83-9B7337BB4D5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38084" y="600164"/>
            <a:ext cx="914400" cy="914400"/>
          </a:xfrm>
          <a:prstGeom prst="rect">
            <a:avLst/>
          </a:prstGeom>
        </p:spPr>
      </p:pic>
      <p:sp>
        <p:nvSpPr>
          <p:cNvPr id="22" name="Google Shape;167;p2">
            <a:extLst>
              <a:ext uri="{FF2B5EF4-FFF2-40B4-BE49-F238E27FC236}">
                <a16:creationId xmlns:a16="http://schemas.microsoft.com/office/drawing/2014/main" id="{AFDEF702-267C-4E72-BDDA-DDE87BFFB743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" name="Speech Bubble: Oval 37">
            <a:extLst>
              <a:ext uri="{FF2B5EF4-FFF2-40B4-BE49-F238E27FC236}">
                <a16:creationId xmlns:a16="http://schemas.microsoft.com/office/drawing/2014/main" id="{D7A03C58-128F-427F-90A5-689DD86D71E2}"/>
              </a:ext>
            </a:extLst>
          </p:cNvPr>
          <p:cNvSpPr/>
          <p:nvPr/>
        </p:nvSpPr>
        <p:spPr>
          <a:xfrm>
            <a:off x="5912628" y="1386159"/>
            <a:ext cx="4812449" cy="2161923"/>
          </a:xfrm>
          <a:prstGeom prst="wedgeEllipseCallout">
            <a:avLst>
              <a:gd name="adj1" fmla="val -47318"/>
              <a:gd name="adj2" fmla="val 51996"/>
            </a:avLst>
          </a:prstGeom>
          <a:solidFill>
            <a:srgbClr val="FFFDFB"/>
          </a:solidFill>
          <a:ln w="7620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Wir</a:t>
            </a: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 </a:t>
            </a:r>
            <a:r>
              <a:rPr kumimoji="0" lang="en-GB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hoffen</a:t>
            </a: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, auf die </a:t>
            </a:r>
            <a:r>
              <a:rPr kumimoji="0" lang="en-GB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Insel</a:t>
            </a: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 </a:t>
            </a:r>
            <a:r>
              <a:rPr kumimoji="0" lang="en-GB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zu</a:t>
            </a: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 </a:t>
            </a:r>
            <a:r>
              <a:rPr kumimoji="0" lang="en-GB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fahren</a:t>
            </a: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.</a:t>
            </a: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DDAC0E09-E09C-4E45-AD7F-7A0EDFF81283}"/>
              </a:ext>
            </a:extLst>
          </p:cNvPr>
          <p:cNvSpPr/>
          <p:nvPr/>
        </p:nvSpPr>
        <p:spPr>
          <a:xfrm>
            <a:off x="2802585" y="4004585"/>
            <a:ext cx="1926183" cy="781665"/>
          </a:xfrm>
          <a:prstGeom prst="roundRect">
            <a:avLst/>
          </a:prstGeom>
          <a:solidFill>
            <a:srgbClr val="FFE269"/>
          </a:solidFill>
          <a:ln w="12700" cap="flat" cmpd="sng" algn="ctr">
            <a:solidFill>
              <a:srgbClr val="00206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kern="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wir</a:t>
            </a:r>
            <a:endParaRPr kumimoji="0" lang="en-GB" sz="2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C30C04DC-304D-4D94-BB69-3BC39E32B535}"/>
              </a:ext>
            </a:extLst>
          </p:cNvPr>
          <p:cNvSpPr txBox="1"/>
          <p:nvPr/>
        </p:nvSpPr>
        <p:spPr>
          <a:xfrm>
            <a:off x="123171" y="1548064"/>
            <a:ext cx="5204434" cy="523220"/>
          </a:xfrm>
          <a:prstGeom prst="rect">
            <a:avLst/>
          </a:prstGeom>
          <a:solidFill>
            <a:srgbClr val="C00000"/>
          </a:solidFill>
          <a:ln w="57150">
            <a:solidFill>
              <a:srgbClr val="FFFDFB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FFFDFB"/>
                </a:solidFill>
                <a:effectLst/>
                <a:uLnTx/>
                <a:uFillTx/>
                <a:latin typeface="Century Gothic" panose="020B0502020202020204" pitchFamily="34" charset="0"/>
              </a:rPr>
              <a:t>We hope to go to the island.</a:t>
            </a:r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CBA1940E-0D22-4531-A1CF-8369F198C5EE}"/>
              </a:ext>
            </a:extLst>
          </p:cNvPr>
          <p:cNvSpPr/>
          <p:nvPr/>
        </p:nvSpPr>
        <p:spPr>
          <a:xfrm>
            <a:off x="571700" y="3930509"/>
            <a:ext cx="1926183" cy="781665"/>
          </a:xfrm>
          <a:prstGeom prst="roundRect">
            <a:avLst/>
          </a:prstGeom>
          <a:solidFill>
            <a:srgbClr val="FFE269"/>
          </a:solidFill>
          <a:ln w="12700" cap="flat" cmpd="sng" algn="ctr">
            <a:solidFill>
              <a:srgbClr val="00206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fahren</a:t>
            </a:r>
            <a:endParaRPr kumimoji="0" lang="en-GB" sz="2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FE165457-92D1-4F7E-AF91-E7632D426C34}"/>
              </a:ext>
            </a:extLst>
          </p:cNvPr>
          <p:cNvSpPr/>
          <p:nvPr/>
        </p:nvSpPr>
        <p:spPr>
          <a:xfrm>
            <a:off x="545524" y="5201070"/>
            <a:ext cx="1933903" cy="781665"/>
          </a:xfrm>
          <a:prstGeom prst="roundRect">
            <a:avLst/>
          </a:prstGeom>
          <a:solidFill>
            <a:srgbClr val="FFE269"/>
          </a:solidFill>
          <a:ln w="12700" cap="flat" cmpd="sng" algn="ctr">
            <a:solidFill>
              <a:srgbClr val="00206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kern="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zu</a:t>
            </a:r>
            <a:endParaRPr kumimoji="0" lang="en-GB" sz="2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4539154F-CC04-4181-9F41-6B9607F4B24E}"/>
              </a:ext>
            </a:extLst>
          </p:cNvPr>
          <p:cNvSpPr/>
          <p:nvPr/>
        </p:nvSpPr>
        <p:spPr>
          <a:xfrm>
            <a:off x="2802585" y="5186648"/>
            <a:ext cx="1926183" cy="781665"/>
          </a:xfrm>
          <a:prstGeom prst="roundRect">
            <a:avLst/>
          </a:prstGeom>
          <a:solidFill>
            <a:srgbClr val="FFE269"/>
          </a:solidFill>
          <a:ln w="12700" cap="flat" cmpd="sng" algn="ctr">
            <a:solidFill>
              <a:srgbClr val="00206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hoffen</a:t>
            </a:r>
            <a:endParaRPr kumimoji="0" lang="en-GB" sz="2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6B2A23B1-50CE-4EFC-AB18-1517863D3F01}"/>
              </a:ext>
            </a:extLst>
          </p:cNvPr>
          <p:cNvSpPr/>
          <p:nvPr/>
        </p:nvSpPr>
        <p:spPr>
          <a:xfrm>
            <a:off x="5059646" y="5186647"/>
            <a:ext cx="1933903" cy="781665"/>
          </a:xfrm>
          <a:prstGeom prst="roundRect">
            <a:avLst/>
          </a:prstGeom>
          <a:solidFill>
            <a:srgbClr val="FFE269"/>
          </a:solidFill>
          <a:ln w="12700" cap="flat" cmpd="sng" algn="ctr">
            <a:solidFill>
              <a:srgbClr val="00206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wollen</a:t>
            </a:r>
            <a:endParaRPr kumimoji="0" lang="en-GB" sz="2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93B8EA3E-EE2A-430F-B014-98452074CCCF}"/>
              </a:ext>
            </a:extLst>
          </p:cNvPr>
          <p:cNvSpPr/>
          <p:nvPr/>
        </p:nvSpPr>
        <p:spPr>
          <a:xfrm>
            <a:off x="5033470" y="4034715"/>
            <a:ext cx="1926183" cy="781665"/>
          </a:xfrm>
          <a:prstGeom prst="roundRect">
            <a:avLst/>
          </a:prstGeom>
          <a:solidFill>
            <a:srgbClr val="FFE269"/>
          </a:solidFill>
          <a:ln w="12700" cap="flat" cmpd="sng" algn="ctr">
            <a:solidFill>
              <a:srgbClr val="00206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sie</a:t>
            </a:r>
            <a:endParaRPr kumimoji="0" lang="en-GB" sz="2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ABEEB6A9-72AB-4DD2-AFAF-D68AEFD9C663}"/>
              </a:ext>
            </a:extLst>
          </p:cNvPr>
          <p:cNvSpPr txBox="1"/>
          <p:nvPr/>
        </p:nvSpPr>
        <p:spPr>
          <a:xfrm>
            <a:off x="85454" y="6166147"/>
            <a:ext cx="719519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⚠</a:t>
            </a:r>
            <a:r>
              <a:rPr lang="en-GB" sz="2400" i="1" dirty="0">
                <a:solidFill>
                  <a:srgbClr val="002060"/>
                </a:solidFill>
                <a:latin typeface="Century Gothic" panose="020B0502020202020204" pitchFamily="34" charset="0"/>
              </a:rPr>
              <a:t> You do not need all of the words!</a:t>
            </a:r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EAFC844D-EAA9-490F-BCE9-8E0D264648E2}"/>
              </a:ext>
            </a:extLst>
          </p:cNvPr>
          <p:cNvSpPr/>
          <p:nvPr/>
        </p:nvSpPr>
        <p:spPr>
          <a:xfrm>
            <a:off x="7241849" y="4017360"/>
            <a:ext cx="1933903" cy="781665"/>
          </a:xfrm>
          <a:prstGeom prst="roundRect">
            <a:avLst/>
          </a:prstGeom>
          <a:solidFill>
            <a:srgbClr val="FFE269"/>
          </a:solidFill>
          <a:ln w="12700" cap="flat" cmpd="sng" algn="ctr">
            <a:solidFill>
              <a:srgbClr val="00206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auf</a:t>
            </a:r>
            <a:endParaRPr kumimoji="0" lang="en-GB" sz="2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00B305F7-8C51-4B94-BD08-1EB9B47E63E1}"/>
              </a:ext>
            </a:extLst>
          </p:cNvPr>
          <p:cNvSpPr/>
          <p:nvPr/>
        </p:nvSpPr>
        <p:spPr>
          <a:xfrm>
            <a:off x="7300848" y="5146833"/>
            <a:ext cx="1933903" cy="781665"/>
          </a:xfrm>
          <a:prstGeom prst="roundRect">
            <a:avLst/>
          </a:prstGeom>
          <a:solidFill>
            <a:srgbClr val="FFE269"/>
          </a:solidFill>
          <a:ln w="12700" cap="flat" cmpd="sng" algn="ctr">
            <a:solidFill>
              <a:srgbClr val="00206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die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Insel</a:t>
            </a:r>
            <a:endParaRPr kumimoji="0" lang="en-GB" sz="2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396828C-F137-8CDD-ECFE-733EAD8D31D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48071" y="2457057"/>
            <a:ext cx="1040526" cy="92950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C2C947D-6235-7675-F5EA-C0140E1D9C8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V="1">
            <a:off x="828766" y="2450672"/>
            <a:ext cx="1641646" cy="923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3809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3_W8F_7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2" presetClass="exit" presetSubtype="4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8" dur="20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39" dur="20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19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31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/>
      <p:bldP spid="47" grpId="0" animBg="1"/>
      <p:bldP spid="48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Custom 2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2360</TotalTime>
  <Words>2661</Words>
  <Application>Microsoft Office PowerPoint</Application>
  <PresentationFormat>Widescreen</PresentationFormat>
  <Paragraphs>493</Paragraphs>
  <Slides>16</Slides>
  <Notes>16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7</vt:i4>
      </vt:variant>
      <vt:variant>
        <vt:lpstr>Tema</vt:lpstr>
      </vt:variant>
      <vt:variant>
        <vt:i4>2</vt:i4>
      </vt:variant>
      <vt:variant>
        <vt:lpstr>Titoli diapositive</vt:lpstr>
      </vt:variant>
      <vt:variant>
        <vt:i4>16</vt:i4>
      </vt:variant>
    </vt:vector>
  </HeadingPairs>
  <TitlesOfParts>
    <vt:vector size="25" baseType="lpstr">
      <vt:lpstr>Arial</vt:lpstr>
      <vt:lpstr>Calibri</vt:lpstr>
      <vt:lpstr>Century Gothic</vt:lpstr>
      <vt:lpstr>Modern Love</vt:lpstr>
      <vt:lpstr>Segoe Print</vt:lpstr>
      <vt:lpstr>Symbol</vt:lpstr>
      <vt:lpstr>Wingdings</vt:lpstr>
      <vt:lpstr>1_Office Theme</vt:lpstr>
      <vt:lpstr>2_Office Theme</vt:lpstr>
      <vt:lpstr>Describing me and others </vt:lpstr>
      <vt:lpstr>aussprechen</vt:lpstr>
      <vt:lpstr>hören</vt:lpstr>
      <vt:lpstr>Follow up 2</vt:lpstr>
      <vt:lpstr>Follow up 3</vt:lpstr>
      <vt:lpstr>Follow up 4: </vt:lpstr>
      <vt:lpstr>Follow up 4: </vt:lpstr>
      <vt:lpstr>Follow up 5  [1/6]</vt:lpstr>
      <vt:lpstr>Follow up 5  [2/6]</vt:lpstr>
      <vt:lpstr>Follow up 5  [3/6]</vt:lpstr>
      <vt:lpstr>Follow up 5  [4/6]</vt:lpstr>
      <vt:lpstr>Follow up 5  [5/6]</vt:lpstr>
      <vt:lpstr>Follow up 5  [6/6]</vt:lpstr>
      <vt:lpstr>Tschüss!</vt:lpstr>
      <vt:lpstr>Follow up 4: </vt:lpstr>
      <vt:lpstr>Follow up 4: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Rachel Hawkes</dc:creator>
  <cp:lastModifiedBy>Ginevra Festanti</cp:lastModifiedBy>
  <cp:revision>68</cp:revision>
  <dcterms:created xsi:type="dcterms:W3CDTF">2021-06-12T06:20:35Z</dcterms:created>
  <dcterms:modified xsi:type="dcterms:W3CDTF">2024-02-20T16:13:59Z</dcterms:modified>
</cp:coreProperties>
</file>