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9"/>
  </p:notesMasterIdLst>
  <p:sldIdLst>
    <p:sldId id="257" r:id="rId3"/>
    <p:sldId id="926" r:id="rId4"/>
    <p:sldId id="1002" r:id="rId5"/>
    <p:sldId id="1003" r:id="rId6"/>
    <p:sldId id="296" r:id="rId7"/>
    <p:sldId id="363" r:id="rId8"/>
    <p:sldId id="999" r:id="rId9"/>
    <p:sldId id="298" r:id="rId10"/>
    <p:sldId id="994" r:id="rId11"/>
    <p:sldId id="995" r:id="rId12"/>
    <p:sldId id="996" r:id="rId13"/>
    <p:sldId id="997" r:id="rId14"/>
    <p:sldId id="998" r:id="rId15"/>
    <p:sldId id="989" r:id="rId16"/>
    <p:sldId id="1001" r:id="rId17"/>
    <p:sldId id="10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FB"/>
    <a:srgbClr val="FFE269"/>
    <a:srgbClr val="FFD319"/>
    <a:srgbClr val="0070C0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38440C-CC0C-A14F-B90F-E53F38CCA08A}" v="40" dt="2023-11-20T10:15:37.7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9" autoAdjust="0"/>
    <p:restoredTop sz="68980" autoAdjust="0"/>
  </p:normalViewPr>
  <p:slideViewPr>
    <p:cSldViewPr snapToGrid="0">
      <p:cViewPr varScale="1">
        <p:scale>
          <a:sx n="78" d="100"/>
          <a:sy n="78" d="100"/>
        </p:scale>
        <p:origin x="52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f1ad1a87-e10a-4dd0-87b2-6c2654730cf8" providerId="ADAL" clId="{B638440C-CC0C-A14F-B90F-E53F38CCA08A}"/>
    <pc:docChg chg="modSld">
      <pc:chgData name="Jasmin Silver" userId="f1ad1a87-e10a-4dd0-87b2-6c2654730cf8" providerId="ADAL" clId="{B638440C-CC0C-A14F-B90F-E53F38CCA08A}" dt="2023-11-20T10:15:57.642" v="70" actId="14100"/>
      <pc:docMkLst>
        <pc:docMk/>
      </pc:docMkLst>
      <pc:sldChg chg="modNotesTx">
        <pc:chgData name="Jasmin Silver" userId="f1ad1a87-e10a-4dd0-87b2-6c2654730cf8" providerId="ADAL" clId="{B638440C-CC0C-A14F-B90F-E53F38CCA08A}" dt="2023-11-20T10:03:24.691" v="2" actId="20577"/>
        <pc:sldMkLst>
          <pc:docMk/>
          <pc:sldMk cId="0" sldId="257"/>
        </pc:sldMkLst>
      </pc:sldChg>
      <pc:sldChg chg="modSp mod">
        <pc:chgData name="Jasmin Silver" userId="f1ad1a87-e10a-4dd0-87b2-6c2654730cf8" providerId="ADAL" clId="{B638440C-CC0C-A14F-B90F-E53F38CCA08A}" dt="2023-11-20T10:14:25.969" v="42" actId="14100"/>
        <pc:sldMkLst>
          <pc:docMk/>
          <pc:sldMk cId="2986105581" sldId="298"/>
        </pc:sldMkLst>
        <pc:spChg chg="mod">
          <ac:chgData name="Jasmin Silver" userId="f1ad1a87-e10a-4dd0-87b2-6c2654730cf8" providerId="ADAL" clId="{B638440C-CC0C-A14F-B90F-E53F38CCA08A}" dt="2023-11-20T10:14:22.385" v="41" actId="14100"/>
          <ac:spMkLst>
            <pc:docMk/>
            <pc:sldMk cId="2986105581" sldId="298"/>
            <ac:spMk id="41" creationId="{CBA1940E-0D22-4531-A1CF-8369F198C5EE}"/>
          </ac:spMkLst>
        </pc:spChg>
        <pc:spChg chg="mod">
          <ac:chgData name="Jasmin Silver" userId="f1ad1a87-e10a-4dd0-87b2-6c2654730cf8" providerId="ADAL" clId="{B638440C-CC0C-A14F-B90F-E53F38CCA08A}" dt="2023-11-20T10:14:25.969" v="42" actId="14100"/>
          <ac:spMkLst>
            <pc:docMk/>
            <pc:sldMk cId="2986105581" sldId="298"/>
            <ac:spMk id="42" creationId="{FE165457-92D1-4F7E-AF91-E7632D426C34}"/>
          </ac:spMkLst>
        </pc:spChg>
      </pc:sldChg>
      <pc:sldChg chg="modSp modNotesTx">
        <pc:chgData name="Jasmin Silver" userId="f1ad1a87-e10a-4dd0-87b2-6c2654730cf8" providerId="ADAL" clId="{B638440C-CC0C-A14F-B90F-E53F38CCA08A}" dt="2023-11-20T10:12:45.126" v="13" actId="20577"/>
        <pc:sldMkLst>
          <pc:docMk/>
          <pc:sldMk cId="2533562209" sldId="363"/>
        </pc:sldMkLst>
        <pc:spChg chg="mod">
          <ac:chgData name="Jasmin Silver" userId="f1ad1a87-e10a-4dd0-87b2-6c2654730cf8" providerId="ADAL" clId="{B638440C-CC0C-A14F-B90F-E53F38CCA08A}" dt="2023-11-20T10:12:45.126" v="13" actId="20577"/>
          <ac:spMkLst>
            <pc:docMk/>
            <pc:sldMk cId="2533562209" sldId="363"/>
            <ac:spMk id="72" creationId="{80DD82C3-D3C7-45A3-B5A4-90223E7359A7}"/>
          </ac:spMkLst>
        </pc:spChg>
      </pc:sldChg>
      <pc:sldChg chg="modAnim">
        <pc:chgData name="Jasmin Silver" userId="f1ad1a87-e10a-4dd0-87b2-6c2654730cf8" providerId="ADAL" clId="{B638440C-CC0C-A14F-B90F-E53F38CCA08A}" dt="2023-11-20T10:04:07.597" v="3"/>
        <pc:sldMkLst>
          <pc:docMk/>
          <pc:sldMk cId="0" sldId="926"/>
        </pc:sldMkLst>
      </pc:sldChg>
      <pc:sldChg chg="modSp">
        <pc:chgData name="Jasmin Silver" userId="f1ad1a87-e10a-4dd0-87b2-6c2654730cf8" providerId="ADAL" clId="{B638440C-CC0C-A14F-B90F-E53F38CCA08A}" dt="2023-11-20T10:15:22.740" v="56" actId="20577"/>
        <pc:sldMkLst>
          <pc:docMk/>
          <pc:sldMk cId="4103809318" sldId="994"/>
        </pc:sldMkLst>
        <pc:spChg chg="mod">
          <ac:chgData name="Jasmin Silver" userId="f1ad1a87-e10a-4dd0-87b2-6c2654730cf8" providerId="ADAL" clId="{B638440C-CC0C-A14F-B90F-E53F38CCA08A}" dt="2023-11-20T10:15:22.740" v="56" actId="20577"/>
          <ac:spMkLst>
            <pc:docMk/>
            <pc:sldMk cId="4103809318" sldId="994"/>
            <ac:spMk id="48" creationId="{00B305F7-8C51-4B94-BD08-1EB9B47E63E1}"/>
          </ac:spMkLst>
        </pc:spChg>
      </pc:sldChg>
      <pc:sldChg chg="modSp mod">
        <pc:chgData name="Jasmin Silver" userId="f1ad1a87-e10a-4dd0-87b2-6c2654730cf8" providerId="ADAL" clId="{B638440C-CC0C-A14F-B90F-E53F38CCA08A}" dt="2023-11-20T10:15:41.057" v="69" actId="14100"/>
        <pc:sldMkLst>
          <pc:docMk/>
          <pc:sldMk cId="2337636790" sldId="995"/>
        </pc:sldMkLst>
        <pc:spChg chg="mod">
          <ac:chgData name="Jasmin Silver" userId="f1ad1a87-e10a-4dd0-87b2-6c2654730cf8" providerId="ADAL" clId="{B638440C-CC0C-A14F-B90F-E53F38CCA08A}" dt="2023-11-20T10:15:41.057" v="69" actId="14100"/>
          <ac:spMkLst>
            <pc:docMk/>
            <pc:sldMk cId="2337636790" sldId="995"/>
            <ac:spMk id="40" creationId="{C30C04DC-304D-4D94-BB69-3BC39E32B535}"/>
          </ac:spMkLst>
        </pc:spChg>
        <pc:spChg chg="mod">
          <ac:chgData name="Jasmin Silver" userId="f1ad1a87-e10a-4dd0-87b2-6c2654730cf8" providerId="ADAL" clId="{B638440C-CC0C-A14F-B90F-E53F38CCA08A}" dt="2023-11-20T10:15:13.161" v="47" actId="20577"/>
          <ac:spMkLst>
            <pc:docMk/>
            <pc:sldMk cId="2337636790" sldId="995"/>
            <ac:spMk id="43" creationId="{4539154F-CC04-4181-9F41-6B9607F4B24E}"/>
          </ac:spMkLst>
        </pc:spChg>
      </pc:sldChg>
      <pc:sldChg chg="modSp mod">
        <pc:chgData name="Jasmin Silver" userId="f1ad1a87-e10a-4dd0-87b2-6c2654730cf8" providerId="ADAL" clId="{B638440C-CC0C-A14F-B90F-E53F38CCA08A}" dt="2023-11-20T10:15:57.642" v="70" actId="14100"/>
        <pc:sldMkLst>
          <pc:docMk/>
          <pc:sldMk cId="3828881874" sldId="996"/>
        </pc:sldMkLst>
        <pc:spChg chg="mod">
          <ac:chgData name="Jasmin Silver" userId="f1ad1a87-e10a-4dd0-87b2-6c2654730cf8" providerId="ADAL" clId="{B638440C-CC0C-A14F-B90F-E53F38CCA08A}" dt="2023-11-20T10:15:57.642" v="70" actId="14100"/>
          <ac:spMkLst>
            <pc:docMk/>
            <pc:sldMk cId="3828881874" sldId="996"/>
            <ac:spMk id="47" creationId="{EAFC844D-EAA9-490F-BCE9-8E0D264648E2}"/>
          </ac:spMkLst>
        </pc:spChg>
      </pc:sldChg>
      <pc:sldChg chg="modNotesTx">
        <pc:chgData name="Jasmin Silver" userId="f1ad1a87-e10a-4dd0-87b2-6c2654730cf8" providerId="ADAL" clId="{B638440C-CC0C-A14F-B90F-E53F38CCA08A}" dt="2023-11-20T10:12:59.153" v="15" actId="20577"/>
        <pc:sldMkLst>
          <pc:docMk/>
          <pc:sldMk cId="496439171" sldId="999"/>
        </pc:sldMkLst>
      </pc:sldChg>
      <pc:sldChg chg="modNotesTx">
        <pc:chgData name="Jasmin Silver" userId="f1ad1a87-e10a-4dd0-87b2-6c2654730cf8" providerId="ADAL" clId="{B638440C-CC0C-A14F-B90F-E53F38CCA08A}" dt="2023-11-20T10:13:12.278" v="29" actId="20577"/>
        <pc:sldMkLst>
          <pc:docMk/>
          <pc:sldMk cId="3730186778" sldId="1000"/>
        </pc:sldMkLst>
      </pc:sldChg>
      <pc:sldChg chg="modSp mod modNotesTx">
        <pc:chgData name="Jasmin Silver" userId="f1ad1a87-e10a-4dd0-87b2-6c2654730cf8" providerId="ADAL" clId="{B638440C-CC0C-A14F-B90F-E53F38CCA08A}" dt="2023-11-20T10:13:16.251" v="30" actId="20577"/>
        <pc:sldMkLst>
          <pc:docMk/>
          <pc:sldMk cId="664638888" sldId="1001"/>
        </pc:sldMkLst>
        <pc:graphicFrameChg chg="modGraphic">
          <ac:chgData name="Jasmin Silver" userId="f1ad1a87-e10a-4dd0-87b2-6c2654730cf8" providerId="ADAL" clId="{B638440C-CC0C-A14F-B90F-E53F38CCA08A}" dt="2023-11-20T10:13:16.251" v="30" actId="20577"/>
          <ac:graphicFrameMkLst>
            <pc:docMk/>
            <pc:sldMk cId="664638888" sldId="1001"/>
            <ac:graphicFrameMk id="48" creationId="{E6F5C010-FCBF-483C-895E-1E56C0C2FA24}"/>
          </ac:graphicFrameMkLst>
        </pc:graphicFrameChg>
      </pc:sldChg>
      <pc:sldChg chg="modSp mod">
        <pc:chgData name="Jasmin Silver" userId="f1ad1a87-e10a-4dd0-87b2-6c2654730cf8" providerId="ADAL" clId="{B638440C-CC0C-A14F-B90F-E53F38CCA08A}" dt="2023-11-20T10:06:04.714" v="8" actId="1076"/>
        <pc:sldMkLst>
          <pc:docMk/>
          <pc:sldMk cId="0" sldId="1002"/>
        </pc:sldMkLst>
        <pc:spChg chg="mod">
          <ac:chgData name="Jasmin Silver" userId="f1ad1a87-e10a-4dd0-87b2-6c2654730cf8" providerId="ADAL" clId="{B638440C-CC0C-A14F-B90F-E53F38CCA08A}" dt="2023-11-20T10:06:04.714" v="8" actId="1076"/>
          <ac:spMkLst>
            <pc:docMk/>
            <pc:sldMk cId="0" sldId="1002"/>
            <ac:spMk id="32" creationId="{21BCDEC0-2716-4A2D-9A54-6CCE4ACE9A76}"/>
          </ac:spMkLst>
        </pc:spChg>
        <pc:graphicFrameChg chg="mod modGraphic">
          <ac:chgData name="Jasmin Silver" userId="f1ad1a87-e10a-4dd0-87b2-6c2654730cf8" providerId="ADAL" clId="{B638440C-CC0C-A14F-B90F-E53F38CCA08A}" dt="2023-11-20T10:06:00.496" v="7" actId="20577"/>
          <ac:graphicFrameMkLst>
            <pc:docMk/>
            <pc:sldMk cId="0" sldId="1002"/>
            <ac:graphicFrameMk id="15" creationId="{70B2A36B-6367-4799-8DFE-F1CB1E50861A}"/>
          </ac:graphicFrameMkLst>
        </pc:graphicFrameChg>
      </pc:sldChg>
      <pc:sldChg chg="modSp mod">
        <pc:chgData name="Jasmin Silver" userId="f1ad1a87-e10a-4dd0-87b2-6c2654730cf8" providerId="ADAL" clId="{B638440C-CC0C-A14F-B90F-E53F38CCA08A}" dt="2023-11-20T10:07:20.115" v="11" actId="14100"/>
        <pc:sldMkLst>
          <pc:docMk/>
          <pc:sldMk cId="3935071761" sldId="1003"/>
        </pc:sldMkLst>
        <pc:spChg chg="mod">
          <ac:chgData name="Jasmin Silver" userId="f1ad1a87-e10a-4dd0-87b2-6c2654730cf8" providerId="ADAL" clId="{B638440C-CC0C-A14F-B90F-E53F38CCA08A}" dt="2023-11-20T10:07:20.115" v="11" actId="14100"/>
          <ac:spMkLst>
            <pc:docMk/>
            <pc:sldMk cId="3935071761" sldId="1003"/>
            <ac:spMk id="10" creationId="{94B4CB56-EF9F-4AEF-B7BF-2923058BCD20}"/>
          </ac:spMkLst>
        </pc:spChg>
        <pc:spChg chg="mod">
          <ac:chgData name="Jasmin Silver" userId="f1ad1a87-e10a-4dd0-87b2-6c2654730cf8" providerId="ADAL" clId="{B638440C-CC0C-A14F-B90F-E53F38CCA08A}" dt="2023-11-20T10:07:17.750" v="10" actId="14100"/>
          <ac:spMkLst>
            <pc:docMk/>
            <pc:sldMk cId="3935071761" sldId="1003"/>
            <ac:spMk id="13" creationId="{39D3A182-FBA6-4321-AA9A-48BA1622379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US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US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</a:t>
            </a:r>
            <a:r>
              <a:rPr lang="en-US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Theater </a:t>
            </a:r>
            <a:r>
              <a:rPr lang="en-US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[1086] </a:t>
            </a:r>
            <a:r>
              <a:rPr lang="en-US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Bibliothek</a:t>
            </a:r>
            <a:r>
              <a:rPr lang="en-US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[2366] </a:t>
            </a:r>
            <a:r>
              <a:rPr lang="en-US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Mathematik</a:t>
            </a:r>
            <a:r>
              <a:rPr lang="en-US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[1636] </a:t>
            </a:r>
            <a:endParaRPr lang="en-GB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hoffen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[689]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versuchen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wichtig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[144]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fahren [215]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Ausflug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[4014]  Norden, Nord- [1516] Osten, Ost- [1208] Süden, Süd- [1771] Strand [1966] Wald [1028] Westen, West- [1010]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diesmal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[1384] dort [139]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nach [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34]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zu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[21] nach Hause 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revisit Term 2 vocabulary</a:t>
            </a:r>
            <a:b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</a:br>
            <a:endParaRPr lang="de-DE" sz="18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sz="1800" b="0" dirty="0">
                <a:effectLst/>
              </a:rPr>
              <a:t>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3/6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2674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4/6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48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5/6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7180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6/6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8653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646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58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Pupils saying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 err="1"/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sz="1200" dirty="0"/>
              <a:t>A</a:t>
            </a:r>
            <a:r>
              <a:rPr lang="en-GB" sz="1200" baseline="0" dirty="0"/>
              <a:t> possible gesture for this would be to mime the opening of a theatre’s curtains, by drawing your hands away from each other quickly, in front of your body.  This is very much like the gesture for ‘play’ in charades.</a:t>
            </a:r>
            <a:br>
              <a:rPr lang="en-GB" sz="1200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Theater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[1086]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</a:t>
            </a:r>
            <a:r>
              <a:rPr lang="en-GB" b="0" dirty="0" err="1"/>
              <a:t>th</a:t>
            </a:r>
            <a:r>
              <a:rPr lang="en-GB" b="0" dirty="0"/>
              <a:t>] and to cognates and contrasting it with [t].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dirty="0"/>
              <a:t>This</a:t>
            </a:r>
            <a:r>
              <a:rPr lang="en-GB" baseline="0" dirty="0"/>
              <a:t> exercise only contains cognates, emphasising a cross-linguistic difference between English and German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baseline="0" dirty="0"/>
              <a:t>Remind pupils that although ‘</a:t>
            </a:r>
            <a:r>
              <a:rPr lang="en-GB" baseline="0" dirty="0" err="1"/>
              <a:t>th</a:t>
            </a:r>
            <a:r>
              <a:rPr lang="en-GB" baseline="0" dirty="0"/>
              <a:t>’ and ‘t’ are pronounced differently in English, they sound the same in German – even when the word is borrowed from English (or another language). Pupils will therefore have to draw on English to match what they hear with a known word, relying on knowledge of English spelling to work out the answer.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aseline="0" dirty="0"/>
              <a:t>2. Click on the audio buttons to hear a native speaker say each word. Drawing on their knowledge of English, pupils write down the word either with [</a:t>
            </a:r>
            <a:r>
              <a:rPr lang="en-GB" baseline="0" dirty="0" err="1"/>
              <a:t>th</a:t>
            </a:r>
            <a:r>
              <a:rPr lang="en-GB" baseline="0" dirty="0"/>
              <a:t>] or [t]. The pictures are there to help them arrive at the English word more easily. </a:t>
            </a:r>
            <a:r>
              <a:rPr lang="en-GB" b="1" baseline="0" dirty="0"/>
              <a:t>Hint</a:t>
            </a:r>
            <a:r>
              <a:rPr lang="en-GB" b="0" baseline="0" dirty="0"/>
              <a:t> for pupils: if they don’t recognise the word they hear, try replacing the </a:t>
            </a:r>
            <a:r>
              <a:rPr lang="en-GB" b="0" i="0" baseline="0" dirty="0"/>
              <a:t>‘t’ sound with an English ‘</a:t>
            </a:r>
            <a:r>
              <a:rPr lang="en-GB" b="0" i="0" baseline="0" dirty="0" err="1"/>
              <a:t>th</a:t>
            </a:r>
            <a:r>
              <a:rPr lang="en-GB" b="0" i="0" baseline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i="0" baseline="0" dirty="0"/>
              <a:t>3. Click to reveal the answers.</a:t>
            </a:r>
            <a:r>
              <a:rPr lang="en-GB" baseline="0" dirty="0"/>
              <a:t> Before revealing the answers, play the audio again and ask pupils which English word it sounds like.</a:t>
            </a:r>
          </a:p>
          <a:p>
            <a:endParaRPr lang="en-GB" baseline="0" dirty="0"/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Hotel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Telefon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Meter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katholisch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Interview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Therapie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Panther</a:t>
            </a:r>
            <a:endParaRPr lang="en-GB" b="0" baseline="0" dirty="0"/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Word</a:t>
            </a:r>
            <a:r>
              <a:rPr lang="en-GB" baseline="0" dirty="0"/>
              <a:t> frequency rankings:</a:t>
            </a:r>
            <a:r>
              <a:rPr lang="en-GB" sz="1200" baseline="0" dirty="0"/>
              <a:t> </a:t>
            </a:r>
            <a:r>
              <a:rPr lang="en-GB" sz="1200" b="1" baseline="0" dirty="0" err="1"/>
              <a:t>Telefon</a:t>
            </a:r>
            <a:r>
              <a:rPr lang="en-GB" sz="1200" b="1" baseline="0" dirty="0"/>
              <a:t> </a:t>
            </a:r>
            <a:r>
              <a:rPr lang="en-GB" sz="1200" b="0" baseline="0" dirty="0"/>
              <a:t>[1595]; </a:t>
            </a:r>
            <a:r>
              <a:rPr lang="en-GB" sz="1200" b="1" baseline="0" dirty="0" err="1"/>
              <a:t>Therapie</a:t>
            </a:r>
            <a:r>
              <a:rPr lang="en-GB" sz="1200" b="1" baseline="0" dirty="0"/>
              <a:t> </a:t>
            </a:r>
            <a:r>
              <a:rPr lang="en-GB" sz="1200" b="0" baseline="0" dirty="0"/>
              <a:t>[2484]; </a:t>
            </a:r>
            <a:r>
              <a:rPr lang="en-GB" sz="1200" b="1" baseline="0" dirty="0" err="1"/>
              <a:t>katholisch</a:t>
            </a:r>
            <a:r>
              <a:rPr lang="en-GB" sz="1200" b="0" baseline="0" dirty="0"/>
              <a:t> [2932]; </a:t>
            </a:r>
            <a:r>
              <a:rPr lang="en-GB" sz="1200" b="1" baseline="0" dirty="0"/>
              <a:t>Meter </a:t>
            </a:r>
            <a:r>
              <a:rPr lang="en-GB" sz="1200" baseline="0" dirty="0"/>
              <a:t>[479];</a:t>
            </a:r>
            <a:r>
              <a:rPr lang="en-GB" baseline="0" dirty="0"/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Interview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[931];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Mathe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[1636];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Hotel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[772]; </a:t>
            </a:r>
            <a:r>
              <a:rPr lang="en-GB" sz="1200" b="1" baseline="0" dirty="0"/>
              <a:t>Panther </a:t>
            </a:r>
            <a:r>
              <a:rPr lang="en-GB" sz="1200" b="0" baseline="0" dirty="0"/>
              <a:t>[&gt;5000]</a:t>
            </a: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</a:t>
            </a:r>
            <a:r>
              <a:rPr lang="en-GB" b="0" baseline="0" dirty="0"/>
              <a:t> of sentences containing ’</a:t>
            </a:r>
            <a:r>
              <a:rPr lang="en-GB" b="0" baseline="0" dirty="0" err="1"/>
              <a:t>mein</a:t>
            </a:r>
            <a:r>
              <a:rPr lang="en-GB" b="0" baseline="0" dirty="0"/>
              <a:t>’ and ‘</a:t>
            </a:r>
            <a:r>
              <a:rPr lang="en-GB" b="0" baseline="0" dirty="0" err="1"/>
              <a:t>dein</a:t>
            </a:r>
            <a:r>
              <a:rPr lang="en-GB" b="0" baseline="0" dirty="0"/>
              <a:t>’ and this week’s vocabulary.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on the first audio button to hear a sentence. Pupils listen carefully and decide whether option A, B or C contains the correct answer. NB: they may need to listen to each sentence more than once.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Repeat for questions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to reveal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sz="1200" dirty="0" err="1"/>
              <a:t>Wir</a:t>
            </a:r>
            <a:r>
              <a:rPr lang="en-GB" sz="1200" dirty="0"/>
              <a:t> </a:t>
            </a:r>
            <a:r>
              <a:rPr lang="en-GB" sz="1200" dirty="0" err="1"/>
              <a:t>versuchen</a:t>
            </a:r>
            <a:r>
              <a:rPr lang="en-GB" sz="1200" dirty="0"/>
              <a:t>, </a:t>
            </a:r>
            <a:r>
              <a:rPr lang="en-GB" sz="1200" dirty="0" err="1"/>
              <a:t>einen</a:t>
            </a:r>
            <a:r>
              <a:rPr lang="en-GB" sz="1200" dirty="0"/>
              <a:t> </a:t>
            </a:r>
            <a:r>
              <a:rPr lang="en-GB" sz="1200" dirty="0" err="1"/>
              <a:t>Ausflug</a:t>
            </a:r>
            <a:r>
              <a:rPr lang="en-GB" sz="1200" dirty="0"/>
              <a:t> </a:t>
            </a:r>
            <a:r>
              <a:rPr lang="en-GB" sz="1200" dirty="0" err="1"/>
              <a:t>zum</a:t>
            </a:r>
            <a:r>
              <a:rPr lang="en-GB" sz="1200" dirty="0"/>
              <a:t> Strand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planen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2. </a:t>
            </a:r>
            <a:r>
              <a:rPr lang="en-GB" sz="1200" dirty="0" err="1"/>
              <a:t>Wir</a:t>
            </a:r>
            <a:r>
              <a:rPr lang="en-GB" sz="1200" dirty="0"/>
              <a:t> </a:t>
            </a:r>
            <a:r>
              <a:rPr lang="en-GB" sz="1200" dirty="0" err="1"/>
              <a:t>wollen</a:t>
            </a:r>
            <a:r>
              <a:rPr lang="en-GB" sz="1200" dirty="0"/>
              <a:t> in den </a:t>
            </a:r>
            <a:r>
              <a:rPr lang="en-GB" sz="1200" dirty="0" err="1"/>
              <a:t>Westen</a:t>
            </a:r>
            <a:r>
              <a:rPr lang="en-GB" sz="1200" dirty="0"/>
              <a:t> </a:t>
            </a:r>
            <a:r>
              <a:rPr lang="en-GB" sz="1200" dirty="0" err="1"/>
              <a:t>fahren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3. </a:t>
            </a:r>
            <a:r>
              <a:rPr lang="en-GB" sz="1200" dirty="0" err="1"/>
              <a:t>Wir</a:t>
            </a:r>
            <a:r>
              <a:rPr lang="en-GB" sz="1200" dirty="0"/>
              <a:t> </a:t>
            </a:r>
            <a:r>
              <a:rPr lang="en-GB" sz="1200" dirty="0" err="1"/>
              <a:t>hoffen</a:t>
            </a:r>
            <a:r>
              <a:rPr lang="en-GB" sz="1200" dirty="0"/>
              <a:t>, </a:t>
            </a:r>
            <a:r>
              <a:rPr lang="en-GB" sz="1200" dirty="0" err="1"/>
              <a:t>einen</a:t>
            </a:r>
            <a:r>
              <a:rPr lang="en-GB" sz="1200" dirty="0"/>
              <a:t> </a:t>
            </a:r>
            <a:r>
              <a:rPr lang="en-GB" sz="1200" dirty="0" err="1"/>
              <a:t>Ausflug</a:t>
            </a:r>
            <a:r>
              <a:rPr lang="en-GB" sz="1200" dirty="0"/>
              <a:t> in die </a:t>
            </a:r>
            <a:r>
              <a:rPr lang="en-GB" sz="1200" dirty="0" err="1"/>
              <a:t>Bibliothek</a:t>
            </a:r>
            <a:r>
              <a:rPr lang="en-GB" sz="1200" dirty="0"/>
              <a:t> von Köln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machen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4. Es </a:t>
            </a:r>
            <a:r>
              <a:rPr lang="en-GB" sz="1200" dirty="0" err="1"/>
              <a:t>ist</a:t>
            </a:r>
            <a:r>
              <a:rPr lang="en-GB" sz="1200" dirty="0"/>
              <a:t> </a:t>
            </a:r>
            <a:r>
              <a:rPr lang="en-GB" sz="1200" dirty="0" err="1"/>
              <a:t>schön</a:t>
            </a:r>
            <a:r>
              <a:rPr lang="en-GB" sz="1200" dirty="0"/>
              <a:t>, </a:t>
            </a:r>
            <a:r>
              <a:rPr lang="en-GB" sz="1200" dirty="0" err="1"/>
              <a:t>keine</a:t>
            </a:r>
            <a:r>
              <a:rPr lang="en-GB" sz="1200" dirty="0"/>
              <a:t> Uniform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tragen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5. Es </a:t>
            </a:r>
            <a:r>
              <a:rPr lang="en-GB" sz="1200" dirty="0" err="1"/>
              <a:t>ist</a:t>
            </a:r>
            <a:r>
              <a:rPr lang="en-GB" sz="1200" dirty="0"/>
              <a:t> </a:t>
            </a:r>
            <a:r>
              <a:rPr lang="en-GB" sz="1200" dirty="0" err="1"/>
              <a:t>nicht</a:t>
            </a:r>
            <a:r>
              <a:rPr lang="en-GB" sz="1200" dirty="0"/>
              <a:t> gut, </a:t>
            </a:r>
            <a:r>
              <a:rPr lang="en-GB" sz="1200" dirty="0" err="1"/>
              <a:t>im</a:t>
            </a:r>
            <a:r>
              <a:rPr lang="en-GB" sz="1200" dirty="0"/>
              <a:t> </a:t>
            </a:r>
            <a:r>
              <a:rPr lang="en-GB" sz="1200" dirty="0" err="1"/>
              <a:t>Theater</a:t>
            </a:r>
            <a:r>
              <a:rPr lang="en-GB" sz="1200" dirty="0"/>
              <a:t>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schlafen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6. </a:t>
            </a:r>
            <a:r>
              <a:rPr lang="en-GB" sz="1200" dirty="0" err="1"/>
              <a:t>Wir</a:t>
            </a:r>
            <a:r>
              <a:rPr lang="en-GB" sz="1200" dirty="0"/>
              <a:t> </a:t>
            </a:r>
            <a:r>
              <a:rPr lang="en-GB" sz="1200" dirty="0" err="1"/>
              <a:t>können</a:t>
            </a:r>
            <a:r>
              <a:rPr lang="en-GB" sz="1200" dirty="0"/>
              <a:t> </a:t>
            </a:r>
            <a:r>
              <a:rPr lang="en-GB" sz="1200" dirty="0" err="1"/>
              <a:t>jetzt</a:t>
            </a:r>
            <a:r>
              <a:rPr lang="en-GB" sz="1200" dirty="0"/>
              <a:t> </a:t>
            </a:r>
            <a:r>
              <a:rPr lang="en-GB" sz="1200" dirty="0" err="1"/>
              <a:t>unser</a:t>
            </a:r>
            <a:r>
              <a:rPr lang="en-GB" sz="1200" dirty="0"/>
              <a:t> Auto </a:t>
            </a:r>
            <a:r>
              <a:rPr lang="en-GB" sz="1200" dirty="0" err="1"/>
              <a:t>verkaufen</a:t>
            </a:r>
            <a:r>
              <a:rPr lang="en-GB" sz="120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Timing: 5</a:t>
            </a:r>
            <a:r>
              <a:rPr lang="en-GB" b="1" dirty="0"/>
              <a:t>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GB" b="0" noProof="0" dirty="0"/>
              <a:t>this slide practises read aloud, meaning and spoken production of 13 revisited words from Term 2, plus 4 words from revisit 1 and the 3 new words from this week.</a:t>
            </a:r>
            <a:endParaRPr lang="en-GB" b="0" i="0" noProof="0" dirty="0"/>
          </a:p>
          <a:p>
            <a:endParaRPr lang="en-GB" b="0" noProof="0" dirty="0"/>
          </a:p>
          <a:p>
            <a:r>
              <a:rPr lang="en-GB" b="1" noProof="0" dirty="0"/>
              <a:t>Procedure:  </a:t>
            </a:r>
          </a:p>
          <a:p>
            <a:r>
              <a:rPr lang="en-GB" b="0" noProof="0" dirty="0"/>
              <a:t>The activity is designed like a scratch card. On clicks, the English translation appears following the horizontal (left to right) order of the display.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Click to select a word (the word will change colour).  Pupils read the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Ask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‘Wie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man das auf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Englisch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?’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and c</a:t>
            </a:r>
            <a:r>
              <a:rPr lang="en-GB" b="0" noProof="0" dirty="0"/>
              <a:t>lick again to trigger a </a:t>
            </a:r>
            <a:r>
              <a:rPr lang="en-GB" b="1" noProof="0" dirty="0"/>
              <a:t>6-second</a:t>
            </a:r>
            <a:r>
              <a:rPr lang="en-GB" b="0" noProof="0" dirty="0"/>
              <a:t> ‘scratch’ animation, which slowly reveals the English equivalent. Pupils turn to their partner and say the word meaning before it is revealed.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Ask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‘Wie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man das auf Deutsch?’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to elicit the German meaning again.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When all English meanings are displayed, if time allows, ask 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1200" b="1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man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[important]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auf Deutsch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?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etc. to elicit oral recall of a few of the German meanings again, but in a jumbled order this time, to increase the challenge incrementally.</a:t>
            </a:r>
            <a:endParaRPr lang="en-GB" b="0" noProof="0" dirty="0"/>
          </a:p>
          <a:p>
            <a:pPr marL="0" indent="0">
              <a:buNone/>
            </a:pPr>
            <a:endParaRPr lang="en-GB" sz="1200" b="0" strike="noStrike" spc="-1" noProof="0" dirty="0">
              <a:latin typeface="Arial"/>
            </a:endParaRPr>
          </a:p>
          <a:p>
            <a:pPr marL="0" indent="0">
              <a:buNone/>
            </a:pPr>
            <a:r>
              <a:rPr lang="en-GB" sz="1200" b="1" strike="noStrike" spc="-1" dirty="0">
                <a:latin typeface="Arial"/>
              </a:rPr>
              <a:t>Frequency of unknown words and cognates: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i="0" strike="noStrike" spc="-1" noProof="0" dirty="0">
                <a:latin typeface="Arial"/>
              </a:rPr>
              <a:t>Wand</a:t>
            </a:r>
            <a:r>
              <a:rPr lang="en-GB" b="0" i="1" noProof="0" dirty="0"/>
              <a:t> </a:t>
            </a:r>
            <a:r>
              <a:rPr lang="en-GB" b="0" i="0" noProof="0" dirty="0"/>
              <a:t>[828]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074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 minutes </a:t>
            </a:r>
            <a:r>
              <a:rPr lang="en-GB" b="1" baseline="0" dirty="0"/>
              <a:t>(6 slides)</a:t>
            </a:r>
            <a:br>
              <a:rPr lang="en-GB" b="1" baseline="0" dirty="0"/>
            </a:b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guided spoken sentence building. Targeted features: 2-verb structures, with and without ‘</a:t>
            </a:r>
            <a:r>
              <a:rPr lang="en-GB" b="0" baseline="0" dirty="0" err="1"/>
              <a:t>zu</a:t>
            </a:r>
            <a:r>
              <a:rPr lang="en-GB" b="0" baseline="0" dirty="0"/>
              <a:t>’.</a:t>
            </a:r>
          </a:p>
          <a:p>
            <a:br>
              <a:rPr lang="en-GB" b="0" baseline="0" dirty="0"/>
            </a:br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Click for English sentence and German prompt words.</a:t>
            </a:r>
            <a:br>
              <a:rPr lang="en-GB" dirty="0"/>
            </a:br>
            <a:r>
              <a:rPr lang="en-GB" dirty="0"/>
              <a:t>2. Click Start to start the timer.</a:t>
            </a:r>
          </a:p>
          <a:p>
            <a:r>
              <a:rPr lang="en-GB" dirty="0"/>
              <a:t>3. Pupils select from the words given to create and say the sentence out loud before the time elapses.</a:t>
            </a:r>
            <a:br>
              <a:rPr lang="en-GB" dirty="0"/>
            </a:br>
            <a:r>
              <a:rPr lang="en-GB" dirty="0"/>
              <a:t>4. Click for the German sentence to appear.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2/6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219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image" Target="../media/image8.png"/><Relationship Id="rId21" Type="http://schemas.openxmlformats.org/officeDocument/2006/relationships/image" Target="../media/image17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5" Type="http://schemas.openxmlformats.org/officeDocument/2006/relationships/image" Target="../media/image10.png"/><Relationship Id="rId15" Type="http://schemas.openxmlformats.org/officeDocument/2006/relationships/image" Target="../media/image11.png"/><Relationship Id="rId10" Type="http://schemas.openxmlformats.org/officeDocument/2006/relationships/audio" Target="../media/audio5.wav"/><Relationship Id="rId19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audio" Target="../media/audio4.wav"/><Relationship Id="rId14" Type="http://schemas.openxmlformats.org/officeDocument/2006/relationships/audio" Target="../media/audio9.wav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8.png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image" Target="../media/image10.png"/><Relationship Id="rId10" Type="http://schemas.openxmlformats.org/officeDocument/2006/relationships/audio" Target="../media/audio14.wav"/><Relationship Id="rId4" Type="http://schemas.openxmlformats.org/officeDocument/2006/relationships/image" Target="../media/image9.svg"/><Relationship Id="rId9" Type="http://schemas.openxmlformats.org/officeDocument/2006/relationships/audio" Target="../media/audio1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8</a:t>
            </a:r>
          </a:p>
        </p:txBody>
      </p:sp>
      <p:pic>
        <p:nvPicPr>
          <p:cNvPr id="7" name="Picture 6" descr="A picture containing outdoor, grass, plant, mountain&#10;&#10;Description automatically generated">
            <a:extLst>
              <a:ext uri="{FF2B5EF4-FFF2-40B4-BE49-F238E27FC236}">
                <a16:creationId xmlns:a16="http://schemas.microsoft.com/office/drawing/2014/main" id="{BE72A3D0-7155-9FAC-CD70-26BA8A769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3" y="1729531"/>
            <a:ext cx="3659204" cy="2439469"/>
          </a:xfrm>
          <a:prstGeom prst="rect">
            <a:avLst/>
          </a:prstGeom>
        </p:spPr>
      </p:pic>
      <p:pic>
        <p:nvPicPr>
          <p:cNvPr id="4" name="Picture 3" descr="A cat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AA2F218B-13C7-0732-2B7A-722193641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9" y="1603568"/>
            <a:ext cx="4032417" cy="3024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9393F3-B2ED-74CF-0444-B0C714F41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8892" y="2451419"/>
            <a:ext cx="1420491" cy="2176461"/>
          </a:xfrm>
          <a:prstGeom prst="rect">
            <a:avLst/>
          </a:prstGeom>
        </p:spPr>
      </p:pic>
      <p:pic>
        <p:nvPicPr>
          <p:cNvPr id="6" name="Picture 5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5CE519FE-97E5-6820-9FF4-1C925475AB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793" y="2855997"/>
            <a:ext cx="1242735" cy="17718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[3/6]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1386159"/>
            <a:ext cx="4812449" cy="2161923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Sie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planen</a:t>
            </a:r>
            <a:r>
              <a:rPr lang="en-GB" sz="3200" kern="0" dirty="0">
                <a:solidFill>
                  <a:srgbClr val="002060"/>
                </a:solidFill>
                <a:latin typeface="Segoe Print" panose="02000600000000000000" pitchFamily="2" charset="0"/>
              </a:rPr>
              <a:t>, in der </a:t>
            </a:r>
            <a:r>
              <a:rPr lang="en-GB" sz="3200" kern="0" dirty="0" err="1">
                <a:solidFill>
                  <a:srgbClr val="002060"/>
                </a:solidFill>
                <a:latin typeface="Segoe Print" panose="02000600000000000000" pitchFamily="2" charset="0"/>
              </a:rPr>
              <a:t>Bibliothek</a:t>
            </a:r>
            <a:r>
              <a:rPr lang="en-GB" sz="3200" kern="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kern="0" dirty="0" err="1">
                <a:solidFill>
                  <a:srgbClr val="002060"/>
                </a:solidFill>
                <a:latin typeface="Segoe Print" panose="02000600000000000000" pitchFamily="2" charset="0"/>
              </a:rPr>
              <a:t>zu</a:t>
            </a:r>
            <a:r>
              <a:rPr lang="en-GB" sz="3200" kern="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kern="0" dirty="0" err="1">
                <a:solidFill>
                  <a:srgbClr val="002060"/>
                </a:solidFill>
                <a:latin typeface="Segoe Print" panose="02000600000000000000" pitchFamily="2" charset="0"/>
              </a:rPr>
              <a:t>lesen</a:t>
            </a:r>
            <a:r>
              <a:rPr lang="en-GB" sz="3200" kern="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802585" y="400458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23171" y="1548064"/>
            <a:ext cx="5672536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They plan to read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 in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library.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71700" y="393050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20107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kommen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802585" y="5186648"/>
            <a:ext cx="2132420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Bibliothek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(f)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51926" y="5148026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33470" y="403471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wollen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01736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308987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21C09-6462-CE91-CBE0-7AB278332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5800" y="2374240"/>
            <a:ext cx="1388081" cy="1139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0DD3AD-691C-12D2-C8B1-467D507DF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8391" y="2355788"/>
            <a:ext cx="1158040" cy="115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3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[4/6]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1386159"/>
            <a:ext cx="4812449" cy="2161923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Wir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wollen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ins Kino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gehen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802585" y="400458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wollen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23171" y="1548064"/>
            <a:ext cx="5204434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We want to go the cinema.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71700" y="393050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20107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802585" y="5186648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51926" y="5148026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33470" y="403471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 Kino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017360"/>
            <a:ext cx="2147566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308987" y="5091753"/>
            <a:ext cx="2080428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besuchen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006995-2864-355C-1B19-49BF0826E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4551" y="2475544"/>
            <a:ext cx="1373231" cy="1024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E5875F-5F07-1023-423E-217F2E076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1658" y="2208607"/>
            <a:ext cx="732378" cy="123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8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[5/6]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1386159"/>
            <a:ext cx="4812449" cy="2161923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Diesmal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können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lang="en-GB" sz="3200" kern="0" dirty="0" err="1">
                <a:solidFill>
                  <a:srgbClr val="002060"/>
                </a:solidFill>
                <a:latin typeface="Segoe Print" panose="02000600000000000000" pitchFamily="2" charset="0"/>
              </a:rPr>
              <a:t>sie</a:t>
            </a:r>
            <a:r>
              <a:rPr lang="en-GB" sz="3200" kern="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spät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nach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Hause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kommen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802585" y="400458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38084" y="1438396"/>
            <a:ext cx="5204434" cy="954107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This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 time they can come home late. 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71700" y="393050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20107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Hause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802585" y="5186648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diesmal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51926" y="5148026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33470" y="403471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01736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kommen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308987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spät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EBE3AC-A3FB-5118-0A61-6468894E1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988" y="2575915"/>
            <a:ext cx="998194" cy="998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8054DA-62F3-A1FA-6B13-D933DE6E60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1269" y="2702610"/>
            <a:ext cx="1277887" cy="91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4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[6/6]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1386159"/>
            <a:ext cx="4812449" cy="2161923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Wir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versuchen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, am Abend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zu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singen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716749" y="3965731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85454" y="1344544"/>
            <a:ext cx="5788759" cy="954107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We’re trying 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sing in the evening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71700" y="393050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20107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wollen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802585" y="5186648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51926" y="5148026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33470" y="4034715"/>
            <a:ext cx="2091458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versuchen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01736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308988" y="5091753"/>
            <a:ext cx="1916900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 Abend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B8BFD7-640E-8EC0-720A-842A88561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499" y="2574056"/>
            <a:ext cx="1535950" cy="767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20D1C3-FE55-BA88-CDD7-B81D13699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218" y="2364985"/>
            <a:ext cx="899107" cy="127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9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7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384279"/>
              </p:ext>
            </p:extLst>
          </p:nvPr>
        </p:nvGraphicFramePr>
        <p:xfrm>
          <a:off x="511635" y="550278"/>
          <a:ext cx="11220858" cy="6029786"/>
        </p:xfrm>
        <a:graphic>
          <a:graphicData uri="http://schemas.openxmlformats.org/drawingml/2006/table">
            <a:tbl>
              <a:tblPr firstRow="1" bandRow="1"/>
              <a:tblGrid>
                <a:gridCol w="180496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0111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2621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88568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Osten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Ost-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Dom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Kino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Straße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Nacht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kommen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Pause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Fest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Platz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Auto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ür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Ausflug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dort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iesmal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hoffen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wichtig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versuchen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042012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94" y="416213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1744953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733" y="5748146"/>
            <a:ext cx="821561" cy="77832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03816" y="485735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19552" y="243901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CCB40-F9A7-4BC6-8878-BB27BAD3F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3387" y="11076"/>
            <a:ext cx="1278613" cy="103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38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443730"/>
              </p:ext>
            </p:extLst>
          </p:nvPr>
        </p:nvGraphicFramePr>
        <p:xfrm>
          <a:off x="557160" y="596480"/>
          <a:ext cx="10415640" cy="6029786"/>
        </p:xfrm>
        <a:graphic>
          <a:graphicData uri="http://schemas.openxmlformats.org/drawingml/2006/table">
            <a:tbl>
              <a:tblPr firstRow="1" bandRow="1"/>
              <a:tblGrid>
                <a:gridCol w="1795968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99872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come, coming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square, place, room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break, pause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festival, celebration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night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cathedral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afternoon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his time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to(wards), after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trip, excursion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try, trying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hope, hoping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94" y="416213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1744953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52" y="5815121"/>
            <a:ext cx="821561" cy="77832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03816" y="485735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19552" y="243901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3E80AFEF-0D9B-4648-A329-456771751825}"/>
              </a:ext>
            </a:extLst>
          </p:cNvPr>
          <p:cNvSpPr txBox="1">
            <a:spLocks/>
          </p:cNvSpPr>
          <p:nvPr/>
        </p:nvSpPr>
        <p:spPr>
          <a:xfrm>
            <a:off x="10634549" y="1070461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854AE8-8215-4AB4-9610-6D89574D2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3387" y="11076"/>
            <a:ext cx="1278613" cy="103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86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2899650" y="4282775"/>
            <a:ext cx="5814412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eater</a:t>
            </a:r>
            <a:endParaRPr kumimoji="0" lang="en-GB" sz="12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590A18-897D-4A3F-B3D9-CCE5BE4D0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22" y="672687"/>
            <a:ext cx="5201520" cy="4124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775A3FA-B12C-4C9F-A453-8975E9DB2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4956" y="-80169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4" name="CustomShape 7">
            <a:extLst>
              <a:ext uri="{FF2B5EF4-FFF2-40B4-BE49-F238E27FC236}">
                <a16:creationId xmlns:a16="http://schemas.microsoft.com/office/drawing/2014/main" id="{060A5DAB-3E11-44F1-91E1-F0FF9B82C5C5}"/>
              </a:ext>
            </a:extLst>
          </p:cNvPr>
          <p:cNvSpPr/>
          <p:nvPr/>
        </p:nvSpPr>
        <p:spPr>
          <a:xfrm>
            <a:off x="30104" y="882140"/>
            <a:ext cx="10949908" cy="8407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German ‘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’ sounds the same as ‘t’. All of these words are cognates. How do you spell the English word? With ‘t’ or ‘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’?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6" name="T3_W8F_3.1.wav"/>
            </a:hlinkClick>
            <a:extLst>
              <a:ext uri="{FF2B5EF4-FFF2-40B4-BE49-F238E27FC236}">
                <a16:creationId xmlns:a16="http://schemas.microsoft.com/office/drawing/2014/main" id="{CD914626-E186-4B56-B440-A603902EFE33}"/>
              </a:ext>
            </a:extLst>
          </p:cNvPr>
          <p:cNvSpPr/>
          <p:nvPr/>
        </p:nvSpPr>
        <p:spPr>
          <a:xfrm>
            <a:off x="3976506" y="133874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6" name="T3_W8F_3.1.wav"/>
            </a:hlinkClick>
            <a:extLst>
              <a:ext uri="{FF2B5EF4-FFF2-40B4-BE49-F238E27FC236}">
                <a16:creationId xmlns:a16="http://schemas.microsoft.com/office/drawing/2014/main" id="{D272DD0E-28D6-408E-83DB-C5056C655C46}"/>
              </a:ext>
            </a:extLst>
          </p:cNvPr>
          <p:cNvSpPr txBox="1"/>
          <p:nvPr/>
        </p:nvSpPr>
        <p:spPr>
          <a:xfrm>
            <a:off x="4008950" y="145544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 ‘t’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‘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’?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0B2A36B-6367-4799-8DFE-F1CB1E508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864553"/>
              </p:ext>
            </p:extLst>
          </p:nvPr>
        </p:nvGraphicFramePr>
        <p:xfrm>
          <a:off x="277581" y="1782646"/>
          <a:ext cx="11688418" cy="45699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2335">
                  <a:extLst>
                    <a:ext uri="{9D8B030D-6E8A-4147-A177-3AD203B41FA5}">
                      <a16:colId xmlns:a16="http://schemas.microsoft.com/office/drawing/2014/main" val="2810080005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1120428666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2133878556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155592963"/>
                    </a:ext>
                  </a:extLst>
                </a:gridCol>
                <a:gridCol w="692335">
                  <a:extLst>
                    <a:ext uri="{9D8B030D-6E8A-4147-A177-3AD203B41FA5}">
                      <a16:colId xmlns:a16="http://schemas.microsoft.com/office/drawing/2014/main" val="1314309203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1226845557"/>
                    </a:ext>
                  </a:extLst>
                </a:gridCol>
                <a:gridCol w="1690202">
                  <a:extLst>
                    <a:ext uri="{9D8B030D-6E8A-4147-A177-3AD203B41FA5}">
                      <a16:colId xmlns:a16="http://schemas.microsoft.com/office/drawing/2014/main" val="1897295395"/>
                    </a:ext>
                  </a:extLst>
                </a:gridCol>
                <a:gridCol w="1690202">
                  <a:extLst>
                    <a:ext uri="{9D8B030D-6E8A-4147-A177-3AD203B41FA5}">
                      <a16:colId xmlns:a16="http://schemas.microsoft.com/office/drawing/2014/main" val="2413173870"/>
                    </a:ext>
                  </a:extLst>
                </a:gridCol>
              </a:tblGrid>
              <a:tr h="566583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endParaRPr lang="en-GB" sz="2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endParaRPr lang="en-GB" sz="2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1078693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Ho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el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ka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olisch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7168465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Ma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e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In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erview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875320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elefon</a:t>
                      </a: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erapie</a:t>
                      </a: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8102765"/>
                  </a:ext>
                </a:extLst>
              </a:tr>
              <a:tr h="963522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Me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er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Pan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er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2951230"/>
                  </a:ext>
                </a:extLst>
              </a:tr>
            </a:tbl>
          </a:graphicData>
        </a:graphic>
      </p:graphicFrame>
      <p:sp>
        <p:nvSpPr>
          <p:cNvPr id="16" name="Action Button: Custom 6" descr="number 1">
            <a:hlinkClick r:id="" action="ppaction://noaction" highlightClick="1">
              <a:snd r:embed="rId7" name="T3_W8F_3.6.wav"/>
            </a:hlinkClick>
            <a:extLst>
              <a:ext uri="{FF2B5EF4-FFF2-40B4-BE49-F238E27FC236}">
                <a16:creationId xmlns:a16="http://schemas.microsoft.com/office/drawing/2014/main" id="{83AF48A1-E7B5-49BE-85FA-85CBF087C68D}"/>
              </a:ext>
            </a:extLst>
          </p:cNvPr>
          <p:cNvSpPr/>
          <p:nvPr/>
        </p:nvSpPr>
        <p:spPr>
          <a:xfrm>
            <a:off x="6247880" y="2644258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17" name="Action Button: Custom 7" descr="number 1">
            <a:hlinkClick r:id="" action="ppaction://noaction" highlightClick="1">
              <a:snd r:embed="rId8" name="T3_W8F_3.4.wav"/>
            </a:hlinkClick>
            <a:extLst>
              <a:ext uri="{FF2B5EF4-FFF2-40B4-BE49-F238E27FC236}">
                <a16:creationId xmlns:a16="http://schemas.microsoft.com/office/drawing/2014/main" id="{426E73E8-95B1-49BC-BA88-83ABE2F9E710}"/>
              </a:ext>
            </a:extLst>
          </p:cNvPr>
          <p:cNvSpPr/>
          <p:nvPr/>
        </p:nvSpPr>
        <p:spPr>
          <a:xfrm>
            <a:off x="396622" y="4684290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Action Button: Custom 9" descr="number 1">
            <a:hlinkClick r:id="" action="ppaction://noaction" highlightClick="1">
              <a:snd r:embed="rId9" name="T3_W8F_3.9.wav"/>
            </a:hlinkClick>
            <a:extLst>
              <a:ext uri="{FF2B5EF4-FFF2-40B4-BE49-F238E27FC236}">
                <a16:creationId xmlns:a16="http://schemas.microsoft.com/office/drawing/2014/main" id="{8C4C68DA-CE92-40F1-B851-EF93B9BE4425}"/>
              </a:ext>
            </a:extLst>
          </p:cNvPr>
          <p:cNvSpPr/>
          <p:nvPr/>
        </p:nvSpPr>
        <p:spPr>
          <a:xfrm>
            <a:off x="6247880" y="5697531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19" name="Action Button: Custom 11" descr="number 1">
            <a:hlinkClick r:id="" action="ppaction://noaction" highlightClick="1">
              <a:snd r:embed="rId10" name="T3_W8F_3.8.wav"/>
            </a:hlinkClick>
            <a:extLst>
              <a:ext uri="{FF2B5EF4-FFF2-40B4-BE49-F238E27FC236}">
                <a16:creationId xmlns:a16="http://schemas.microsoft.com/office/drawing/2014/main" id="{A73B4932-7191-48F2-A6E2-BD6014A11B04}"/>
              </a:ext>
            </a:extLst>
          </p:cNvPr>
          <p:cNvSpPr/>
          <p:nvPr/>
        </p:nvSpPr>
        <p:spPr>
          <a:xfrm>
            <a:off x="6246585" y="4674142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21" name="Action Button: Custom 12" descr="number 1">
            <a:hlinkClick r:id="" action="ppaction://noaction" highlightClick="1">
              <a:snd r:embed="rId11" name="T3_W8F_3.3.wav"/>
            </a:hlinkClick>
            <a:extLst>
              <a:ext uri="{FF2B5EF4-FFF2-40B4-BE49-F238E27FC236}">
                <a16:creationId xmlns:a16="http://schemas.microsoft.com/office/drawing/2014/main" id="{1D5C4C49-27CA-424D-A458-78AA19FDF2E3}"/>
              </a:ext>
            </a:extLst>
          </p:cNvPr>
          <p:cNvSpPr/>
          <p:nvPr/>
        </p:nvSpPr>
        <p:spPr>
          <a:xfrm>
            <a:off x="396623" y="3671431"/>
            <a:ext cx="500400" cy="392400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Action Button: Custom 13" descr="number 1">
            <a:hlinkClick r:id="" action="ppaction://noaction" highlightClick="1">
              <a:snd r:embed="rId12" name="T3_W8F_3.2.wav"/>
            </a:hlinkClick>
            <a:extLst>
              <a:ext uri="{FF2B5EF4-FFF2-40B4-BE49-F238E27FC236}">
                <a16:creationId xmlns:a16="http://schemas.microsoft.com/office/drawing/2014/main" id="{CAA45E66-2BF8-4D98-A11B-55EF7664C6AB}"/>
              </a:ext>
            </a:extLst>
          </p:cNvPr>
          <p:cNvSpPr/>
          <p:nvPr/>
        </p:nvSpPr>
        <p:spPr>
          <a:xfrm>
            <a:off x="383856" y="2658190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3" name="Action Button: Custom 14" descr="number 1">
            <a:hlinkClick r:id="" action="ppaction://noaction" highlightClick="1">
              <a:snd r:embed="rId13" name="T3_W8F_3.7.wav"/>
            </a:hlinkClick>
            <a:extLst>
              <a:ext uri="{FF2B5EF4-FFF2-40B4-BE49-F238E27FC236}">
                <a16:creationId xmlns:a16="http://schemas.microsoft.com/office/drawing/2014/main" id="{56265FAA-5447-4EAD-97CF-BADDDF322E81}"/>
              </a:ext>
            </a:extLst>
          </p:cNvPr>
          <p:cNvSpPr/>
          <p:nvPr/>
        </p:nvSpPr>
        <p:spPr>
          <a:xfrm>
            <a:off x="6247880" y="3714152"/>
            <a:ext cx="500400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24" name="Action Button: Custom 15" descr="number 1">
            <a:hlinkClick r:id="" action="ppaction://noaction" highlightClick="1">
              <a:snd r:embed="rId14" name="T3_W8F_3.5.wav"/>
            </a:hlinkClick>
            <a:extLst>
              <a:ext uri="{FF2B5EF4-FFF2-40B4-BE49-F238E27FC236}">
                <a16:creationId xmlns:a16="http://schemas.microsoft.com/office/drawing/2014/main" id="{00DEEDA7-5686-4DFB-AD3C-1B28DBC9A68C}"/>
              </a:ext>
            </a:extLst>
          </p:cNvPr>
          <p:cNvSpPr/>
          <p:nvPr/>
        </p:nvSpPr>
        <p:spPr>
          <a:xfrm>
            <a:off x="389132" y="5697531"/>
            <a:ext cx="500400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163DD3-0D3A-49E3-A01C-EA2766634D36}"/>
              </a:ext>
            </a:extLst>
          </p:cNvPr>
          <p:cNvSpPr/>
          <p:nvPr/>
        </p:nvSpPr>
        <p:spPr>
          <a:xfrm>
            <a:off x="1047078" y="5673257"/>
            <a:ext cx="1564430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FDA0E8-0582-48C1-8021-0AE9E3A7EAB1}"/>
              </a:ext>
            </a:extLst>
          </p:cNvPr>
          <p:cNvSpPr/>
          <p:nvPr/>
        </p:nvSpPr>
        <p:spPr>
          <a:xfrm>
            <a:off x="8633387" y="4608559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A7037C-2BE1-45FB-8B63-B535A1706FC6}"/>
              </a:ext>
            </a:extLst>
          </p:cNvPr>
          <p:cNvSpPr/>
          <p:nvPr/>
        </p:nvSpPr>
        <p:spPr>
          <a:xfrm>
            <a:off x="1047078" y="2626651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14509E-2800-411A-BD3E-11A6F0533ADB}"/>
              </a:ext>
            </a:extLst>
          </p:cNvPr>
          <p:cNvSpPr/>
          <p:nvPr/>
        </p:nvSpPr>
        <p:spPr>
          <a:xfrm>
            <a:off x="2805598" y="3634180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875F63-95A1-4D0A-86D4-A6D0BFA1A0DA}"/>
              </a:ext>
            </a:extLst>
          </p:cNvPr>
          <p:cNvSpPr/>
          <p:nvPr/>
        </p:nvSpPr>
        <p:spPr>
          <a:xfrm>
            <a:off x="1050166" y="4795425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AAA256-DDD6-4F78-B84E-12E41D4B21D5}"/>
              </a:ext>
            </a:extLst>
          </p:cNvPr>
          <p:cNvSpPr/>
          <p:nvPr/>
        </p:nvSpPr>
        <p:spPr>
          <a:xfrm>
            <a:off x="6893388" y="3634180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0A0E46-E7E6-4995-A076-98A1C8E64054}"/>
              </a:ext>
            </a:extLst>
          </p:cNvPr>
          <p:cNvSpPr/>
          <p:nvPr/>
        </p:nvSpPr>
        <p:spPr>
          <a:xfrm>
            <a:off x="8633388" y="5554325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BCDEC0-2716-4A2D-9A54-6CCE4ACE9A76}"/>
              </a:ext>
            </a:extLst>
          </p:cNvPr>
          <p:cNvSpPr/>
          <p:nvPr/>
        </p:nvSpPr>
        <p:spPr>
          <a:xfrm>
            <a:off x="8633386" y="2767607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3" name="Picture 2" descr="Free Math Mathematics vector and picture">
            <a:extLst>
              <a:ext uri="{FF2B5EF4-FFF2-40B4-BE49-F238E27FC236}">
                <a16:creationId xmlns:a16="http://schemas.microsoft.com/office/drawing/2014/main" id="{A0B962D8-3C8A-47F9-AC5D-B8CD0550B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355" y="3465031"/>
            <a:ext cx="891024" cy="89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Back Exercises Exercise vector and picture">
            <a:extLst>
              <a:ext uri="{FF2B5EF4-FFF2-40B4-BE49-F238E27FC236}">
                <a16:creationId xmlns:a16="http://schemas.microsoft.com/office/drawing/2014/main" id="{10A766C7-1BA2-4024-A5F0-D568E813D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24455" r="39983" b="20098"/>
          <a:stretch/>
        </p:blipFill>
        <p:spPr bwMode="auto">
          <a:xfrm>
            <a:off x="10509598" y="4516271"/>
            <a:ext cx="1170053" cy="7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ree Room Bed vector and picture">
            <a:extLst>
              <a:ext uri="{FF2B5EF4-FFF2-40B4-BE49-F238E27FC236}">
                <a16:creationId xmlns:a16="http://schemas.microsoft.com/office/drawing/2014/main" id="{2590052B-37B9-48C6-843B-80ED50B80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355" y="2382704"/>
            <a:ext cx="928005" cy="92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Free Telephone Red vector and picture">
            <a:extLst>
              <a:ext uri="{FF2B5EF4-FFF2-40B4-BE49-F238E27FC236}">
                <a16:creationId xmlns:a16="http://schemas.microsoft.com/office/drawing/2014/main" id="{79608917-3658-4D00-9BEE-F2976045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48" y="4510377"/>
            <a:ext cx="1314597" cy="83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Free Ruler Length vector and picture">
            <a:extLst>
              <a:ext uri="{FF2B5EF4-FFF2-40B4-BE49-F238E27FC236}">
                <a16:creationId xmlns:a16="http://schemas.microsoft.com/office/drawing/2014/main" id="{470698F5-25AD-445E-923D-51B5009C6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986" y="5496736"/>
            <a:ext cx="1588742" cy="79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Free Pope Bishop vector and picture">
            <a:extLst>
              <a:ext uri="{FF2B5EF4-FFF2-40B4-BE49-F238E27FC236}">
                <a16:creationId xmlns:a16="http://schemas.microsoft.com/office/drawing/2014/main" id="{682716AD-F31D-4A85-B802-DCF44F46A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873" y="2419732"/>
            <a:ext cx="815244" cy="8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Free Silhouette Business vector and picture">
            <a:extLst>
              <a:ext uri="{FF2B5EF4-FFF2-40B4-BE49-F238E27FC236}">
                <a16:creationId xmlns:a16="http://schemas.microsoft.com/office/drawing/2014/main" id="{D1D92F53-703C-4DA6-B502-CB58C505B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36"/>
          <a:stretch/>
        </p:blipFill>
        <p:spPr bwMode="auto">
          <a:xfrm>
            <a:off x="10335670" y="3475181"/>
            <a:ext cx="1630329" cy="7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Free Leopard Black vector and picture">
            <a:extLst>
              <a:ext uri="{FF2B5EF4-FFF2-40B4-BE49-F238E27FC236}">
                <a16:creationId xmlns:a16="http://schemas.microsoft.com/office/drawing/2014/main" id="{8F2ACBC6-B968-4AE3-8B85-154053E74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128" y="5455150"/>
            <a:ext cx="1299740" cy="84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4560CEEF-C81A-40CC-8460-6BAE8935476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B5217F7C-E576-4E5D-B194-4A5EC987EB3E}"/>
              </a:ext>
            </a:extLst>
          </p:cNvPr>
          <p:cNvSpPr txBox="1">
            <a:spLocks/>
          </p:cNvSpPr>
          <p:nvPr/>
        </p:nvSpPr>
        <p:spPr>
          <a:xfrm>
            <a:off x="657989" y="43400"/>
            <a:ext cx="2810719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6" name="T3_W8F_4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5404757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6" name="T3_W8F_4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53206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23">
            <a:hlinkClick r:id="" action="ppaction://noaction">
              <a:snd r:embed="rId7" name="T3_W8F_4.2.wav"/>
            </a:hlinkClick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180868" y="125568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50275131-4665-4ADF-A8B9-322DFEBCBFF0}"/>
              </a:ext>
            </a:extLst>
          </p:cNvPr>
          <p:cNvGraphicFramePr>
            <a:graphicFrameLocks noGrp="1"/>
          </p:cNvGraphicFramePr>
          <p:nvPr/>
        </p:nvGraphicFramePr>
        <p:xfrm>
          <a:off x="676015" y="1185839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We’re planning a trip to the beach.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want to plan a trip to the beach.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We’re trying to plan a trip to the beach.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5" name="CustomShape 23">
            <a:hlinkClick r:id="" action="ppaction://noaction">
              <a:snd r:embed="rId8" name="T3_W8F_4.3.wav"/>
            </a:hlinkClick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180868" y="214499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BB337338-6275-41A2-B16A-974F47F75D8A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2170622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want to travel to the West.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we want to travel to the West?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hope to travel to the West.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7" name="CustomShape 23">
            <a:hlinkClick r:id="" action="ppaction://noaction">
              <a:snd r:embed="rId9" name="T3_W8F_4.4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180868" y="3130497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B1CB1739-ECA0-4792-9197-113139B0F9D1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3047146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We’re trying to go on a trip to the cathedral in Cologne.</a:t>
                      </a:r>
                      <a:endParaRPr lang="en-GB" sz="1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hope to go on a trip to the library in Cologne.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hope to travel to Cologne to see the town.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9" name="CustomShape 23">
            <a:hlinkClick r:id="" action="ppaction://noaction">
              <a:snd r:embed="rId10" name="T3_W8F_4.5.wav"/>
            </a:hlinkClick>
            <a:extLst>
              <a:ext uri="{FF2B5EF4-FFF2-40B4-BE49-F238E27FC236}">
                <a16:creationId xmlns:a16="http://schemas.microsoft.com/office/drawing/2014/main" id="{093674CB-991B-48FB-885D-BD9C1F2A97F1}"/>
              </a:ext>
            </a:extLst>
          </p:cNvPr>
          <p:cNvSpPr/>
          <p:nvPr/>
        </p:nvSpPr>
        <p:spPr>
          <a:xfrm>
            <a:off x="167613" y="4112254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3A0A5BA1-6D89-493F-AE84-830BDB9495B3}"/>
              </a:ext>
            </a:extLst>
          </p:cNvPr>
          <p:cNvGraphicFramePr>
            <a:graphicFrameLocks noGrp="1"/>
          </p:cNvGraphicFramePr>
          <p:nvPr/>
        </p:nvGraphicFramePr>
        <p:xfrm>
          <a:off x="736043" y="4030550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not nice to wear a uniform.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nice not to have a uniform.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 is nice not to wear a uniform.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5" name="CustomShape 23">
            <a:hlinkClick r:id="" action="ppaction://noaction">
              <a:snd r:embed="rId11" name="T3_W8F_4.6.wav"/>
            </a:hlinkClick>
            <a:extLst>
              <a:ext uri="{FF2B5EF4-FFF2-40B4-BE49-F238E27FC236}">
                <a16:creationId xmlns:a16="http://schemas.microsoft.com/office/drawing/2014/main" id="{2826DEC1-3D75-4686-85F6-05B84383D3FF}"/>
              </a:ext>
            </a:extLst>
          </p:cNvPr>
          <p:cNvSpPr/>
          <p:nvPr/>
        </p:nvSpPr>
        <p:spPr>
          <a:xfrm>
            <a:off x="193128" y="51990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46A70032-BFAB-4281-A71E-48075622F358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4962569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It is not good to sleep in the theatre.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it good to sleep in the theatre?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good not to sleep in the theatre.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7" name="CustomShape 23">
            <a:hlinkClick r:id="" action="ppaction://noaction">
              <a:snd r:embed="rId12" name="T3_W8F_4.7.wav"/>
            </a:hlinkClick>
            <a:extLst>
              <a:ext uri="{FF2B5EF4-FFF2-40B4-BE49-F238E27FC236}">
                <a16:creationId xmlns:a16="http://schemas.microsoft.com/office/drawing/2014/main" id="{0F170121-1BA1-4316-9DB1-0041951EB34A}"/>
              </a:ext>
            </a:extLst>
          </p:cNvPr>
          <p:cNvSpPr/>
          <p:nvPr/>
        </p:nvSpPr>
        <p:spPr>
          <a:xfrm>
            <a:off x="211975" y="608765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61360CE8-92D5-4AE2-B9FC-D9D8C208FE1E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5913708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can sell our car in the summer.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want to sell our car now.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can sell our car now.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2293668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5863203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9128553" y="78258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84282" y="1175272"/>
            <a:ext cx="3431179" cy="72142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36043" y="2209042"/>
            <a:ext cx="3451969" cy="66262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199355" y="3052005"/>
            <a:ext cx="3491207" cy="674195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671573" y="4030549"/>
            <a:ext cx="3443108" cy="674195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75236" y="5005513"/>
            <a:ext cx="3453863" cy="677216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671573" y="5890479"/>
            <a:ext cx="3491207" cy="72427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FE8599C0-7079-E106-9EA6-61D610F37FE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0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9633665" y="917289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97" y="78581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70983" y="7847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D54C4CF9-F897-47B1-95EF-9C3D668B1047}"/>
              </a:ext>
            </a:extLst>
          </p:cNvPr>
          <p:cNvSpPr txBox="1">
            <a:spLocks/>
          </p:cNvSpPr>
          <p:nvPr/>
        </p:nvSpPr>
        <p:spPr>
          <a:xfrm>
            <a:off x="10694846" y="1092034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B9DFDB-2C79-4E93-BDA5-3887162EC79F}"/>
              </a:ext>
            </a:extLst>
          </p:cNvPr>
          <p:cNvGrpSpPr/>
          <p:nvPr/>
        </p:nvGrpSpPr>
        <p:grpSpPr>
          <a:xfrm>
            <a:off x="10694846" y="114473"/>
            <a:ext cx="1316286" cy="754334"/>
            <a:chOff x="10714104" y="160499"/>
            <a:chExt cx="1316286" cy="754334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E4669179-32A1-4280-94AE-001D0D27CC59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BBAFFFA5-C5AA-437B-9C0F-57C09B47A869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8F7B80E3-A483-406E-8141-FD7DE9A07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B694E1-B48E-4C9A-A084-C6F655B89E97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FF7307C-2008-482C-8F7E-CE46678B592C}"/>
              </a:ext>
            </a:extLst>
          </p:cNvPr>
          <p:cNvSpPr txBox="1"/>
          <p:nvPr/>
        </p:nvSpPr>
        <p:spPr>
          <a:xfrm>
            <a:off x="1554459" y="1887959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hope, hoping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27D8FB-FE4A-4A65-B27E-9CBE0C0ABAB5}"/>
              </a:ext>
            </a:extLst>
          </p:cNvPr>
          <p:cNvSpPr txBox="1"/>
          <p:nvPr/>
        </p:nvSpPr>
        <p:spPr>
          <a:xfrm>
            <a:off x="4084720" y="2071977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try, trying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E13630-6E4F-4FD4-A4B6-BA6A36655E47}"/>
              </a:ext>
            </a:extLst>
          </p:cNvPr>
          <p:cNvSpPr/>
          <p:nvPr/>
        </p:nvSpPr>
        <p:spPr>
          <a:xfrm flipH="1">
            <a:off x="4127383" y="1888916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ABB040-A02A-4191-B4A3-D5771F6C1B70}"/>
              </a:ext>
            </a:extLst>
          </p:cNvPr>
          <p:cNvSpPr txBox="1"/>
          <p:nvPr/>
        </p:nvSpPr>
        <p:spPr>
          <a:xfrm>
            <a:off x="6632314" y="2058679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mportant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6FA119-2E03-46E0-B686-403230AC5A4F}"/>
              </a:ext>
            </a:extLst>
          </p:cNvPr>
          <p:cNvSpPr/>
          <p:nvPr/>
        </p:nvSpPr>
        <p:spPr>
          <a:xfrm flipH="1">
            <a:off x="6670018" y="1888916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5A529-01E5-470E-9CE3-3BD8D0BA2F1B}"/>
              </a:ext>
            </a:extLst>
          </p:cNvPr>
          <p:cNvSpPr txBox="1"/>
          <p:nvPr/>
        </p:nvSpPr>
        <p:spPr>
          <a:xfrm>
            <a:off x="9102334" y="1999875"/>
            <a:ext cx="2282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trip, excursion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7CA226-A336-4347-B86A-A57E837C8B67}"/>
              </a:ext>
            </a:extLst>
          </p:cNvPr>
          <p:cNvSpPr/>
          <p:nvPr/>
        </p:nvSpPr>
        <p:spPr>
          <a:xfrm flipH="1">
            <a:off x="9148194" y="1888916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8A6052-8E7D-4845-85F6-0B80850AD09A}"/>
              </a:ext>
            </a:extLst>
          </p:cNvPr>
          <p:cNvSpPr/>
          <p:nvPr/>
        </p:nvSpPr>
        <p:spPr>
          <a:xfrm flipH="1">
            <a:off x="1554460" y="187496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F5E8A5-43F9-4E74-A6C0-F98760EFDF50}"/>
              </a:ext>
            </a:extLst>
          </p:cNvPr>
          <p:cNvSpPr/>
          <p:nvPr/>
        </p:nvSpPr>
        <p:spPr>
          <a:xfrm flipH="1">
            <a:off x="384816" y="2905577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9A563B-1EAE-4822-AE3A-D3E062AF5070}"/>
              </a:ext>
            </a:extLst>
          </p:cNvPr>
          <p:cNvSpPr txBox="1"/>
          <p:nvPr/>
        </p:nvSpPr>
        <p:spPr>
          <a:xfrm>
            <a:off x="371650" y="3036446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this time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A0D135-B257-417F-90EA-4F6696673106}"/>
              </a:ext>
            </a:extLst>
          </p:cNvPr>
          <p:cNvSpPr txBox="1"/>
          <p:nvPr/>
        </p:nvSpPr>
        <p:spPr>
          <a:xfrm>
            <a:off x="2906407" y="2868860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to(wards), after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775135-90B9-487D-A446-5626FFCB1220}"/>
              </a:ext>
            </a:extLst>
          </p:cNvPr>
          <p:cNvSpPr/>
          <p:nvPr/>
        </p:nvSpPr>
        <p:spPr>
          <a:xfrm flipH="1">
            <a:off x="2870891" y="2912412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3D47FF-2702-44FD-868A-2B2627F002AF}"/>
              </a:ext>
            </a:extLst>
          </p:cNvPr>
          <p:cNvSpPr txBox="1"/>
          <p:nvPr/>
        </p:nvSpPr>
        <p:spPr>
          <a:xfrm>
            <a:off x="5455399" y="3084386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14C91C-6E83-4905-9479-B736B3BD3EB9}"/>
              </a:ext>
            </a:extLst>
          </p:cNvPr>
          <p:cNvSpPr/>
          <p:nvPr/>
        </p:nvSpPr>
        <p:spPr>
          <a:xfrm flipH="1">
            <a:off x="5455400" y="291219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8196AF-96A2-43AF-AF55-0501624EA00F}"/>
              </a:ext>
            </a:extLst>
          </p:cNvPr>
          <p:cNvSpPr txBox="1"/>
          <p:nvPr/>
        </p:nvSpPr>
        <p:spPr>
          <a:xfrm>
            <a:off x="7942228" y="2924451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wash, washing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6D2C7B9-8973-4EC4-ADAA-AB7F599F3EC3}"/>
              </a:ext>
            </a:extLst>
          </p:cNvPr>
          <p:cNvSpPr/>
          <p:nvPr/>
        </p:nvSpPr>
        <p:spPr>
          <a:xfrm flipH="1">
            <a:off x="7965859" y="2918379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C65F1DB-8B9C-450F-8B65-BD7B66622C1E}"/>
              </a:ext>
            </a:extLst>
          </p:cNvPr>
          <p:cNvSpPr/>
          <p:nvPr/>
        </p:nvSpPr>
        <p:spPr>
          <a:xfrm flipH="1">
            <a:off x="1554460" y="3896889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31A5C0-A8BE-481B-AC26-25C4570ADDD3}"/>
              </a:ext>
            </a:extLst>
          </p:cNvPr>
          <p:cNvSpPr txBox="1"/>
          <p:nvPr/>
        </p:nvSpPr>
        <p:spPr>
          <a:xfrm>
            <a:off x="1541663" y="4073535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work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010C5E-5A0D-4D5A-A08C-A0500F593E49}"/>
              </a:ext>
            </a:extLst>
          </p:cNvPr>
          <p:cNvSpPr txBox="1"/>
          <p:nvPr/>
        </p:nvSpPr>
        <p:spPr>
          <a:xfrm>
            <a:off x="4112238" y="4125155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(formal)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2E014A5-FAA7-4345-AF8C-401A4B460DF9}"/>
              </a:ext>
            </a:extLst>
          </p:cNvPr>
          <p:cNvSpPr/>
          <p:nvPr/>
        </p:nvSpPr>
        <p:spPr>
          <a:xfrm flipH="1">
            <a:off x="4112239" y="390372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4E996F-BCE5-45A8-839B-B1B783E12625}"/>
              </a:ext>
            </a:extLst>
          </p:cNvPr>
          <p:cNvSpPr txBox="1"/>
          <p:nvPr/>
        </p:nvSpPr>
        <p:spPr>
          <a:xfrm>
            <a:off x="6713510" y="4044529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where (to)?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347AD01-74CB-47AA-ACC9-7A9E1E4415D0}"/>
              </a:ext>
            </a:extLst>
          </p:cNvPr>
          <p:cNvSpPr/>
          <p:nvPr/>
        </p:nvSpPr>
        <p:spPr>
          <a:xfrm flipH="1">
            <a:off x="6670018" y="390372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84A9CB-4AC0-4521-A69C-35B3E528079C}"/>
              </a:ext>
            </a:extLst>
          </p:cNvPr>
          <p:cNvSpPr txBox="1"/>
          <p:nvPr/>
        </p:nvSpPr>
        <p:spPr>
          <a:xfrm>
            <a:off x="9199925" y="4089498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(to) home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F4E6903-1065-414D-B4B1-2251B731CBB4}"/>
              </a:ext>
            </a:extLst>
          </p:cNvPr>
          <p:cNvSpPr/>
          <p:nvPr/>
        </p:nvSpPr>
        <p:spPr>
          <a:xfrm flipH="1">
            <a:off x="9243418" y="3896889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96408E0-7332-43F7-9DF4-3BDA0B8A578B}"/>
              </a:ext>
            </a:extLst>
          </p:cNvPr>
          <p:cNvSpPr/>
          <p:nvPr/>
        </p:nvSpPr>
        <p:spPr>
          <a:xfrm flipH="1">
            <a:off x="384816" y="4888419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21A6FF-70A8-4AE5-A0BA-96A06C446D00}"/>
              </a:ext>
            </a:extLst>
          </p:cNvPr>
          <p:cNvSpPr txBox="1"/>
          <p:nvPr/>
        </p:nvSpPr>
        <p:spPr>
          <a:xfrm>
            <a:off x="413064" y="5067611"/>
            <a:ext cx="22827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north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26A1A0-FE65-47AD-8BD6-E5FB9698EE8C}"/>
              </a:ext>
            </a:extLst>
          </p:cNvPr>
          <p:cNvSpPr txBox="1"/>
          <p:nvPr/>
        </p:nvSpPr>
        <p:spPr>
          <a:xfrm>
            <a:off x="2886905" y="5052222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river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34BF588-D33A-4BA1-835B-A63E6B432958}"/>
              </a:ext>
            </a:extLst>
          </p:cNvPr>
          <p:cNvSpPr/>
          <p:nvPr/>
        </p:nvSpPr>
        <p:spPr>
          <a:xfrm flipH="1">
            <a:off x="2901317" y="4883081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F211B90-26CB-4864-94B2-2756F9C7D679}"/>
              </a:ext>
            </a:extLst>
          </p:cNvPr>
          <p:cNvSpPr txBox="1"/>
          <p:nvPr/>
        </p:nvSpPr>
        <p:spPr>
          <a:xfrm>
            <a:off x="5459274" y="4895587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sell, selling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FCF3FEA-9E77-444B-95B0-EC801CE12E18}"/>
              </a:ext>
            </a:extLst>
          </p:cNvPr>
          <p:cNvSpPr/>
          <p:nvPr/>
        </p:nvSpPr>
        <p:spPr>
          <a:xfrm flipH="1">
            <a:off x="5425989" y="489525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24FBA3F-537E-4A0E-8C04-EBE4024968A2}"/>
              </a:ext>
            </a:extLst>
          </p:cNvPr>
          <p:cNvSpPr txBox="1"/>
          <p:nvPr/>
        </p:nvSpPr>
        <p:spPr>
          <a:xfrm>
            <a:off x="7986841" y="4883081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the) forest, woods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195A529-25F0-4756-9BD9-227A15B63186}"/>
              </a:ext>
            </a:extLst>
          </p:cNvPr>
          <p:cNvSpPr/>
          <p:nvPr/>
        </p:nvSpPr>
        <p:spPr>
          <a:xfrm flipH="1">
            <a:off x="7994186" y="4888417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8C8384B-6E45-428A-B4E3-897891860DFA}"/>
              </a:ext>
            </a:extLst>
          </p:cNvPr>
          <p:cNvSpPr/>
          <p:nvPr/>
        </p:nvSpPr>
        <p:spPr>
          <a:xfrm flipH="1">
            <a:off x="1556636" y="5902968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7B623B-A78E-4D22-BEF4-D2F11F67D330}"/>
              </a:ext>
            </a:extLst>
          </p:cNvPr>
          <p:cNvSpPr txBox="1"/>
          <p:nvPr/>
        </p:nvSpPr>
        <p:spPr>
          <a:xfrm>
            <a:off x="1541663" y="5974965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at, around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57CDA3-6C14-4195-8F05-EFC90362A24B}"/>
              </a:ext>
            </a:extLst>
          </p:cNvPr>
          <p:cNvSpPr txBox="1"/>
          <p:nvPr/>
        </p:nvSpPr>
        <p:spPr>
          <a:xfrm>
            <a:off x="4036102" y="5912173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well-known, famous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25AB292-AA11-438F-9592-8615A986C740}"/>
              </a:ext>
            </a:extLst>
          </p:cNvPr>
          <p:cNvSpPr/>
          <p:nvPr/>
        </p:nvSpPr>
        <p:spPr>
          <a:xfrm flipH="1">
            <a:off x="4042711" y="5909803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6415882-2649-408B-AEA6-FF9D30F11C34}"/>
              </a:ext>
            </a:extLst>
          </p:cNvPr>
          <p:cNvSpPr txBox="1"/>
          <p:nvPr/>
        </p:nvSpPr>
        <p:spPr>
          <a:xfrm>
            <a:off x="6515475" y="5917664"/>
            <a:ext cx="2282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there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6E59087-5E43-4F3C-8BC5-451345D64AE8}"/>
              </a:ext>
            </a:extLst>
          </p:cNvPr>
          <p:cNvSpPr/>
          <p:nvPr/>
        </p:nvSpPr>
        <p:spPr>
          <a:xfrm flipH="1">
            <a:off x="6522085" y="5909803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C3B1075-F0CF-4375-A840-A03AFECE3C68}"/>
              </a:ext>
            </a:extLst>
          </p:cNvPr>
          <p:cNvSpPr txBox="1"/>
          <p:nvPr/>
        </p:nvSpPr>
        <p:spPr>
          <a:xfrm>
            <a:off x="8915103" y="5835359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sleep, sleeping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B678153-6191-41DF-B12C-5758CEF05C72}"/>
              </a:ext>
            </a:extLst>
          </p:cNvPr>
          <p:cNvSpPr/>
          <p:nvPr/>
        </p:nvSpPr>
        <p:spPr>
          <a:xfrm flipH="1">
            <a:off x="9022894" y="5902968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BF149BD-76B4-4F60-8D2A-6C2F94E0CC8C}"/>
              </a:ext>
            </a:extLst>
          </p:cNvPr>
          <p:cNvSpPr/>
          <p:nvPr/>
        </p:nvSpPr>
        <p:spPr>
          <a:xfrm flipH="1">
            <a:off x="1541352" y="1811757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hoffen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7114F59-78AF-4305-9CC0-0120B00CDD34}"/>
              </a:ext>
            </a:extLst>
          </p:cNvPr>
          <p:cNvSpPr/>
          <p:nvPr/>
        </p:nvSpPr>
        <p:spPr>
          <a:xfrm flipH="1">
            <a:off x="6561714" y="1838987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wichtig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7EDD9D4-7EB4-4FD4-A9C6-3030B33CE3DB}"/>
              </a:ext>
            </a:extLst>
          </p:cNvPr>
          <p:cNvSpPr/>
          <p:nvPr/>
        </p:nvSpPr>
        <p:spPr>
          <a:xfrm flipH="1">
            <a:off x="9025128" y="1802373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der </a:t>
            </a:r>
            <a:r>
              <a:rPr lang="en-US" sz="28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Ausflug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4B39F73-A0E8-4754-A0B0-88DEC45C1ACD}"/>
              </a:ext>
            </a:extLst>
          </p:cNvPr>
          <p:cNvSpPr/>
          <p:nvPr/>
        </p:nvSpPr>
        <p:spPr>
          <a:xfrm flipH="1">
            <a:off x="320259" y="2804780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diesmal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5E00801-3AB2-4D66-A3A6-E902D591AE94}"/>
              </a:ext>
            </a:extLst>
          </p:cNvPr>
          <p:cNvSpPr/>
          <p:nvPr/>
        </p:nvSpPr>
        <p:spPr>
          <a:xfrm flipH="1">
            <a:off x="5411196" y="2821978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zu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F694C1C-5F96-46AE-BF12-0A47AF4AABEA}"/>
              </a:ext>
            </a:extLst>
          </p:cNvPr>
          <p:cNvSpPr/>
          <p:nvPr/>
        </p:nvSpPr>
        <p:spPr>
          <a:xfrm flipH="1">
            <a:off x="332856" y="4823151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Norden, Nord-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58FE41B-1499-4319-9ABC-5B7E436E6FD8}"/>
              </a:ext>
            </a:extLst>
          </p:cNvPr>
          <p:cNvSpPr/>
          <p:nvPr/>
        </p:nvSpPr>
        <p:spPr>
          <a:xfrm flipH="1">
            <a:off x="6524015" y="5796166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dort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3B7B12-14BA-4D25-8D15-05C24E61069F}"/>
              </a:ext>
            </a:extLst>
          </p:cNvPr>
          <p:cNvSpPr/>
          <p:nvPr/>
        </p:nvSpPr>
        <p:spPr>
          <a:xfrm flipH="1">
            <a:off x="2851291" y="2804780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AB72D32-64C4-4E32-BFC1-0B556CAFA4F4}"/>
              </a:ext>
            </a:extLst>
          </p:cNvPr>
          <p:cNvSpPr/>
          <p:nvPr/>
        </p:nvSpPr>
        <p:spPr>
          <a:xfrm flipH="1">
            <a:off x="6610385" y="3818605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wohin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369A7DC-D686-4890-9D4E-BE8E9EFD3C5B}"/>
              </a:ext>
            </a:extLst>
          </p:cNvPr>
          <p:cNvSpPr/>
          <p:nvPr/>
        </p:nvSpPr>
        <p:spPr>
          <a:xfrm flipH="1">
            <a:off x="1436707" y="5811385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um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A417BC8-9195-434A-93BA-C5CB220DD3A4}"/>
              </a:ext>
            </a:extLst>
          </p:cNvPr>
          <p:cNvSpPr/>
          <p:nvPr/>
        </p:nvSpPr>
        <p:spPr>
          <a:xfrm flipH="1">
            <a:off x="5423807" y="4806912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verkaufen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152EB1B-DBA1-4B34-8276-8C76F9D9C0C2}"/>
              </a:ext>
            </a:extLst>
          </p:cNvPr>
          <p:cNvSpPr/>
          <p:nvPr/>
        </p:nvSpPr>
        <p:spPr>
          <a:xfrm flipH="1">
            <a:off x="4077044" y="1841470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versuchen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AF7DB54-8D8D-4257-9EB2-D153C9FB6E1A}"/>
              </a:ext>
            </a:extLst>
          </p:cNvPr>
          <p:cNvSpPr/>
          <p:nvPr/>
        </p:nvSpPr>
        <p:spPr>
          <a:xfrm flipH="1">
            <a:off x="1566770" y="3791436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die Arbeit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54C93B7-7CAA-4AA9-A6C3-C511CA15C9EC}"/>
              </a:ext>
            </a:extLst>
          </p:cNvPr>
          <p:cNvSpPr/>
          <p:nvPr/>
        </p:nvSpPr>
        <p:spPr>
          <a:xfrm flipH="1">
            <a:off x="4047464" y="3804969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7577003-1943-4F62-943E-7124F4794593}"/>
              </a:ext>
            </a:extLst>
          </p:cNvPr>
          <p:cNvSpPr/>
          <p:nvPr/>
        </p:nvSpPr>
        <p:spPr>
          <a:xfrm flipH="1">
            <a:off x="7926550" y="2829658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waschen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D1D0842-2A61-40FF-A92C-E33B1410F2F6}"/>
              </a:ext>
            </a:extLst>
          </p:cNvPr>
          <p:cNvSpPr/>
          <p:nvPr/>
        </p:nvSpPr>
        <p:spPr>
          <a:xfrm flipH="1">
            <a:off x="3982910" y="5811728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bekannt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5BCDDD3-971A-429E-90BD-455CB8A7C716}"/>
              </a:ext>
            </a:extLst>
          </p:cNvPr>
          <p:cNvSpPr/>
          <p:nvPr/>
        </p:nvSpPr>
        <p:spPr>
          <a:xfrm flipH="1">
            <a:off x="2819702" y="4800791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Fluss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5BB19EF-DA86-4467-BB20-CE838E98F65D}"/>
              </a:ext>
            </a:extLst>
          </p:cNvPr>
          <p:cNvSpPr/>
          <p:nvPr/>
        </p:nvSpPr>
        <p:spPr>
          <a:xfrm flipH="1">
            <a:off x="9216407" y="3834330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Hause</a:t>
            </a: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3BFE16-FA42-4BD9-B2DD-6D0AAF7F1FF2}"/>
              </a:ext>
            </a:extLst>
          </p:cNvPr>
          <p:cNvSpPr/>
          <p:nvPr/>
        </p:nvSpPr>
        <p:spPr>
          <a:xfrm flipH="1">
            <a:off x="7887017" y="4787831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der Wald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3F24F01-5225-45EE-9EA8-E1A6AF653891}"/>
              </a:ext>
            </a:extLst>
          </p:cNvPr>
          <p:cNvSpPr/>
          <p:nvPr/>
        </p:nvSpPr>
        <p:spPr>
          <a:xfrm flipH="1">
            <a:off x="9025128" y="5782297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schlafen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2" name="Graphic 81" descr="Teacher">
            <a:extLst>
              <a:ext uri="{FF2B5EF4-FFF2-40B4-BE49-F238E27FC236}">
                <a16:creationId xmlns:a16="http://schemas.microsoft.com/office/drawing/2014/main" id="{9BA289C4-FAC3-4891-AB84-6995806A3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3496" y="307381"/>
            <a:ext cx="1043752" cy="1043752"/>
          </a:xfrm>
          <a:prstGeom prst="rect">
            <a:avLst/>
          </a:prstGeom>
        </p:spPr>
      </p:pic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20BBC5AE-C579-432E-B315-5A487C76139F}"/>
              </a:ext>
            </a:extLst>
          </p:cNvPr>
          <p:cNvSpPr/>
          <p:nvPr/>
        </p:nvSpPr>
        <p:spPr>
          <a:xfrm>
            <a:off x="4135105" y="358714"/>
            <a:ext cx="5008150" cy="501889"/>
          </a:xfrm>
          <a:prstGeom prst="wedgeRoundRectCallout">
            <a:avLst>
              <a:gd name="adj1" fmla="val -55396"/>
              <a:gd name="adj2" fmla="val 4748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Wie </a:t>
            </a:r>
            <a:r>
              <a:rPr lang="en-GB" sz="24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sagt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 man das auf </a:t>
            </a:r>
            <a:r>
              <a:rPr lang="en-GB" sz="24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Englisch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Speech Bubble: Rectangle with Corners Rounded 83">
            <a:extLst>
              <a:ext uri="{FF2B5EF4-FFF2-40B4-BE49-F238E27FC236}">
                <a16:creationId xmlns:a16="http://schemas.microsoft.com/office/drawing/2014/main" id="{BBB7D5A2-EE1B-4F7C-91B5-0C196049B3DB}"/>
              </a:ext>
            </a:extLst>
          </p:cNvPr>
          <p:cNvSpPr/>
          <p:nvPr/>
        </p:nvSpPr>
        <p:spPr>
          <a:xfrm>
            <a:off x="4096658" y="967062"/>
            <a:ext cx="5046597" cy="501889"/>
          </a:xfrm>
          <a:prstGeom prst="wedgeRoundRectCallout">
            <a:avLst>
              <a:gd name="adj1" fmla="val -55050"/>
              <a:gd name="adj2" fmla="val -43616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 das auf Deutsch?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2AB85D58-9B09-4677-8A37-0AE09D37A2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1156" y="582661"/>
            <a:ext cx="204233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" dur="6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9" dur="6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28" dur="6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37" dur="6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46" dur="6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55" dur="6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64" dur="6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73" dur="6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82" dur="6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91" dur="6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0" dur="6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9" dur="6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18" dur="6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27" dur="6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36" dur="6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45" dur="6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54" dur="6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63" dur="6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72" dur="6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81" dur="6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515447"/>
              </p:ext>
            </p:extLst>
          </p:nvPr>
        </p:nvGraphicFramePr>
        <p:xfrm>
          <a:off x="511635" y="550278"/>
          <a:ext cx="11220858" cy="6029786"/>
        </p:xfrm>
        <a:graphic>
          <a:graphicData uri="http://schemas.openxmlformats.org/drawingml/2006/table">
            <a:tbl>
              <a:tblPr firstRow="1" bandRow="1"/>
              <a:tblGrid>
                <a:gridCol w="180496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0111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2621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88568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Osten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, Ost-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Dom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Kino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Straße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Nacht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kommen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Pause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Fest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</a:p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Platz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as Auto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ür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Ausflug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dort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iesmal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hoffen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wichtig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versuchen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9098" y="140246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210501" y="-33923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94" y="416213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1744953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52" y="5815121"/>
            <a:ext cx="821561" cy="77832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03816" y="485735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19552" y="243901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2711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hope, hoping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5523040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important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8330684" y="6173282"/>
            <a:ext cx="248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try, trying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523040" y="527995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(to) home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341455" y="529074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this time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13278" y="44572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to, at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523039" y="449713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to, towards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341455" y="4447285"/>
            <a:ext cx="2582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trip, excursion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3102636" y="3163032"/>
            <a:ext cx="2540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place, square, room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523038" y="359255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car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336299" y="3581802"/>
            <a:ext cx="262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71194" y="2718430"/>
            <a:ext cx="316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come, coming 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438384" y="2704994"/>
            <a:ext cx="3001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break, pause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9568960" y="2332035"/>
            <a:ext cx="2489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festival, celebration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71194" y="1837641"/>
            <a:ext cx="274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cinema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435261" y="18451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street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297418" y="18171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night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82374" y="9866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east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507387" y="986648"/>
            <a:ext cx="285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afternoon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284802" y="96871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cathedral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/>
        </p:nvGraphicFramePr>
        <p:xfrm>
          <a:off x="557160" y="596480"/>
          <a:ext cx="11220858" cy="6029786"/>
        </p:xfrm>
        <a:graphic>
          <a:graphicData uri="http://schemas.openxmlformats.org/drawingml/2006/table">
            <a:tbl>
              <a:tblPr firstRow="1" bandRow="1"/>
              <a:tblGrid>
                <a:gridCol w="180496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0111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2621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88568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come, coming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square, place, room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break, pause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festival, celebration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night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east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cathedral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afternoon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his time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to(wards), after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trip, excursion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try, trying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hope, hoping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9098" y="140246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210501" y="-33923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94" y="416213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1744953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52" y="5815121"/>
            <a:ext cx="821561" cy="77832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03816" y="485735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19552" y="243901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wichtig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5742834" y="61371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versuchen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8609201" y="61483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hoffen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523040" y="527995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341455" y="529074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Ausflug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60118" y="445576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diesmal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603186" y="443560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dort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472789" y="4435603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96639" y="3595356"/>
            <a:ext cx="254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Osten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Ost-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643600" y="359535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Dom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426555" y="3609326"/>
            <a:ext cx="262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Nachmittag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83218" y="27661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für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515161" y="27561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Nacht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426555" y="276612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Auto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Pause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523040" y="188188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Kino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10279983" y="187956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Fest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Straße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581887" y="101371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kommen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9348372" y="1036906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Platz 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643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[1/6]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1386159"/>
            <a:ext cx="4812449" cy="2161923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Wir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wollen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den Platz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besuchen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802585" y="400458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wollen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23171" y="1548064"/>
            <a:ext cx="5204434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We want to visit the square.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465596" y="3930509"/>
            <a:ext cx="2032287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besuchen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447140" y="5201070"/>
            <a:ext cx="2032287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Platz (m)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802585" y="5186648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hoffen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51926" y="5148026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33470" y="403471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01736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308987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cartoon, halloween, pumpkin&#10;&#10;Description automatically generated">
            <a:extLst>
              <a:ext uri="{FF2B5EF4-FFF2-40B4-BE49-F238E27FC236}">
                <a16:creationId xmlns:a16="http://schemas.microsoft.com/office/drawing/2014/main" id="{DB28D63C-E235-44C3-BA91-899C14CF0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25" y="2194689"/>
            <a:ext cx="1232561" cy="1616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5BC19-CCF2-4ABF-8B62-0D69607BB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1339" y="2038036"/>
            <a:ext cx="2032287" cy="193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[2/6]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1386159"/>
            <a:ext cx="4812449" cy="2161923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Wir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hoffen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, auf die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Insel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zu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fahren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802585" y="400458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23171" y="1548064"/>
            <a:ext cx="5204434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We hope to go to the island.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71700" y="393050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20107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802585" y="5186648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hoffen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59646" y="5186647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wollen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33470" y="403471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01736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300848" y="514683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Insel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(f)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6828C-F137-8CDD-ECFE-733EAD8D3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071" y="2457057"/>
            <a:ext cx="1040526" cy="929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2C947D-6235-7675-F5EA-C0140E1D9C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8766" y="2450672"/>
            <a:ext cx="1641646" cy="92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0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2286</TotalTime>
  <Words>2665</Words>
  <Application>Microsoft Macintosh PowerPoint</Application>
  <PresentationFormat>Widescreen</PresentationFormat>
  <Paragraphs>493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Century Gothic</vt:lpstr>
      <vt:lpstr>Modern Love</vt:lpstr>
      <vt:lpstr>Segoe Print</vt:lpstr>
      <vt:lpstr>Symbol</vt:lpstr>
      <vt:lpstr>Wingdings</vt:lpstr>
      <vt:lpstr>1_Office Theme</vt:lpstr>
      <vt:lpstr>2_Office Theme</vt:lpstr>
      <vt:lpstr>Describing me and others </vt:lpstr>
      <vt:lpstr>aussprechen</vt:lpstr>
      <vt:lpstr>hören</vt:lpstr>
      <vt:lpstr>Follow up 2</vt:lpstr>
      <vt:lpstr>Follow up 3</vt:lpstr>
      <vt:lpstr>Follow up 4: </vt:lpstr>
      <vt:lpstr>Follow up 4: </vt:lpstr>
      <vt:lpstr>Follow up 5  [1/6]</vt:lpstr>
      <vt:lpstr>Follow up 5  [2/6]</vt:lpstr>
      <vt:lpstr>Follow up 5  [3/6]</vt:lpstr>
      <vt:lpstr>Follow up 5  [4/6]</vt:lpstr>
      <vt:lpstr>Follow up 5  [5/6]</vt:lpstr>
      <vt:lpstr>Follow up 5  [6/6]</vt:lpstr>
      <vt:lpstr>Tschüss!</vt:lpstr>
      <vt:lpstr>Follow up 4: </vt:lpstr>
      <vt:lpstr>Follow up 4: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67</cp:revision>
  <dcterms:created xsi:type="dcterms:W3CDTF">2021-06-12T06:20:35Z</dcterms:created>
  <dcterms:modified xsi:type="dcterms:W3CDTF">2023-11-20T10:16:07Z</dcterms:modified>
</cp:coreProperties>
</file>