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926" r:id="rId3"/>
    <p:sldId id="927" r:id="rId4"/>
    <p:sldId id="965" r:id="rId5"/>
    <p:sldId id="281" r:id="rId6"/>
    <p:sldId id="968" r:id="rId7"/>
    <p:sldId id="969" r:id="rId8"/>
    <p:sldId id="296" r:id="rId9"/>
    <p:sldId id="970" r:id="rId10"/>
    <p:sldId id="300" r:id="rId11"/>
    <p:sldId id="9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EA5F00"/>
    <a:srgbClr val="FFFFFF"/>
    <a:srgbClr val="29C1FA"/>
    <a:srgbClr val="0070C0"/>
    <a:srgbClr val="FFFFCC"/>
    <a:srgbClr val="FFD10D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5" autoAdjust="0"/>
    <p:restoredTop sz="95255" autoAdjust="0"/>
  </p:normalViewPr>
  <p:slideViewPr>
    <p:cSldViewPr snapToGrid="0">
      <p:cViewPr varScale="1">
        <p:scale>
          <a:sx n="55" d="100"/>
          <a:sy n="55" d="100"/>
        </p:scale>
        <p:origin x="40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Theater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[2366]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US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 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hoffen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versuchen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fahren [215]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Ausflug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[4014]  Norden, Nord- [1516] Osten, Ost- [1208] Süden, Süd- [1771] Strand [1966] Wald [1028] Westen, West- [1010]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diesmal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[1384] dort [139]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 [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revisit Term 2 vocabulary</a:t>
            </a:r>
            <a:b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</a:br>
            <a:endParaRPr lang="de-DE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short, omit this and use as a follow up during the week.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link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Westfalentherme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(this is a real place):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https://www.westfalen-therme.de/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cultural information, combined with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practice.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or play the recording. Pupils read along and try to work out the meaning.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meaning and explain where appropriate. If time, Explore the Westfalen-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Therme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via the link to the website (see link above). NB this is a family place.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could read the text aloud, focusing on the bold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Vocabulary:</a:t>
            </a:r>
          </a:p>
          <a:p>
            <a:r>
              <a:rPr lang="en-US" dirty="0" err="1"/>
              <a:t>Athlet</a:t>
            </a:r>
            <a:r>
              <a:rPr lang="en-US" dirty="0"/>
              <a:t> [3317] </a:t>
            </a:r>
            <a:r>
              <a:rPr lang="en-US" dirty="0" err="1"/>
              <a:t>Methode</a:t>
            </a:r>
            <a:r>
              <a:rPr lang="en-US" dirty="0"/>
              <a:t> [797] </a:t>
            </a:r>
            <a:r>
              <a:rPr lang="en-US" dirty="0" err="1"/>
              <a:t>Rhythmus</a:t>
            </a:r>
            <a:r>
              <a:rPr lang="en-US" dirty="0"/>
              <a:t> [3824] </a:t>
            </a:r>
            <a:r>
              <a:rPr lang="en-US" dirty="0" err="1"/>
              <a:t>sympathisch</a:t>
            </a:r>
            <a:r>
              <a:rPr lang="en-US" dirty="0"/>
              <a:t> [3855]  </a:t>
            </a:r>
            <a:r>
              <a:rPr lang="en-US" dirty="0" err="1"/>
              <a:t>theoretisch</a:t>
            </a:r>
            <a:r>
              <a:rPr lang="en-US" dirty="0"/>
              <a:t> [1130] </a:t>
            </a:r>
            <a:r>
              <a:rPr lang="en-US" dirty="0" err="1"/>
              <a:t>Theorie</a:t>
            </a:r>
            <a:r>
              <a:rPr lang="en-US" dirty="0"/>
              <a:t> [1065] </a:t>
            </a:r>
            <a:r>
              <a:rPr lang="en-US" dirty="0" err="1"/>
              <a:t>Therapie</a:t>
            </a:r>
            <a:r>
              <a:rPr lang="en-US" dirty="0"/>
              <a:t> [N/A] </a:t>
            </a:r>
            <a:r>
              <a:rPr lang="en-US" dirty="0" err="1"/>
              <a:t>Therme</a:t>
            </a:r>
            <a:r>
              <a:rPr lang="en-US" dirty="0"/>
              <a:t> [N/A] </a:t>
            </a:r>
            <a:r>
              <a:rPr lang="en-US" dirty="0" err="1"/>
              <a:t>Thermo</a:t>
            </a:r>
            <a:r>
              <a:rPr lang="en-US" dirty="0"/>
              <a:t> [N/A] Thermometer [N/A]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bring up a callout abut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Mathematik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Mathematik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Bibliothek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[2366]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3 new vocabulary items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 number 1 and an image to illustrate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 the pronounciation (play recording or say the word).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for words 2 and 3.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Move to the next slide for more vocab practice (combined with phonics).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0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previously taught vocabulary that we will need this lesson; to listen and read several examples of the SSC [</a:t>
            </a:r>
            <a:r>
              <a:rPr lang="en-GB" b="0" dirty="0" err="1"/>
              <a:t>th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this text contains examples of the new sentence structure (</a:t>
            </a:r>
            <a:r>
              <a:rPr lang="en-GB" b="0" dirty="0" err="1"/>
              <a:t>zu</a:t>
            </a:r>
            <a:r>
              <a:rPr lang="en-GB" b="0" dirty="0"/>
              <a:t> + infinitive) but here the focus is on revisiting vocabulary.  The explicit explanation and practice of the new sentence structure follow.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Read the text or play each of the three sections of the recording. NB Audio is attached to the three sections of the text for the audio-version.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Clarify the meaning of any words in section 1, if necessary.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After playing section 2, click to highlight two of the three new words for this week.  Elicit their meaning and the meaning of the rest of the section.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Play section 3, and click to highlight ‘</a:t>
            </a:r>
            <a:r>
              <a:rPr lang="en-GB" b="0" dirty="0" err="1"/>
              <a:t>versuchen</a:t>
            </a:r>
            <a:r>
              <a:rPr lang="en-GB" b="0" dirty="0"/>
              <a:t>’ and elicit the meaning. In English we would most likely say ‘we’ll try’ here.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When you come to “</a:t>
            </a:r>
            <a:r>
              <a:rPr lang="en-GB" b="0" dirty="0" err="1"/>
              <a:t>Kein</a:t>
            </a:r>
            <a:r>
              <a:rPr lang="en-GB" b="0" dirty="0"/>
              <a:t> Thema” at the end, click to bring up a callout to explain the meaning. Click again to disappear the callout.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Elicit the meanings of each of the bold words – it will work best to do this with the class altogether, to maintain lesson pace.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Click in turn to reveal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Rhythmus</a:t>
            </a:r>
            <a:r>
              <a:rPr lang="en-US" dirty="0"/>
              <a:t> [3824] </a:t>
            </a:r>
            <a:endParaRPr lang="en-GB" baseline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how to use </a:t>
            </a:r>
            <a:r>
              <a:rPr lang="en-GB" sz="1200" b="1" strike="noStrike" spc="-1" dirty="0" err="1">
                <a:latin typeface="Arial"/>
              </a:rPr>
              <a:t>wollen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können</a:t>
            </a:r>
            <a:r>
              <a:rPr lang="en-GB" sz="1200" b="1" strike="noStrike" spc="-1" dirty="0">
                <a:latin typeface="Arial"/>
              </a:rPr>
              <a:t>; </a:t>
            </a:r>
            <a:r>
              <a:rPr lang="en-GB" sz="1200" b="0" strike="noStrike" spc="-1" dirty="0">
                <a:latin typeface="Arial"/>
              </a:rPr>
              <a:t>to present infinitive clauses with ‘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a few more previously taught words; to set the context for the next activity.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Pupils read the messages from Johanna.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Teacher elicits the meanings orally from the class.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Click on each message to hear it, if required.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Message meanings: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Hello! How’s it going? Where are you?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What are you doing on the train?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When are you arriving?  Not too late, right?  At 6 o’clock?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24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hoffen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versuchen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planen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verb choice A or B (depending on the presence or absence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anywhere to reveal answers in turn.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version, click numbers 1-6 to play the recording of the correct sentence.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the comprehension part of the task.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wollen,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hoffen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versuchen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+ adjective.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This is the correct version of the sentences form the previous slide. Pupils read the sentences again.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read the true/false statements on the right (they are not in order of the sentences). Pupils write 1-6 and 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F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 reveal answers.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66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audio" Target="../media/audio38.wav"/><Relationship Id="rId5" Type="http://schemas.openxmlformats.org/officeDocument/2006/relationships/audio" Target="../media/audio34.wav"/><Relationship Id="rId10" Type="http://schemas.openxmlformats.org/officeDocument/2006/relationships/audio" Target="../media/audio37.wav"/><Relationship Id="rId4" Type="http://schemas.openxmlformats.org/officeDocument/2006/relationships/audio" Target="../media/audio33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sv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image" Target="../media/image14.png"/><Relationship Id="rId5" Type="http://schemas.openxmlformats.org/officeDocument/2006/relationships/audio" Target="../media/audio8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9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image" Target="../media/image12.svg"/><Relationship Id="rId10" Type="http://schemas.openxmlformats.org/officeDocument/2006/relationships/audio" Target="../media/audio14.wav"/><Relationship Id="rId4" Type="http://schemas.openxmlformats.org/officeDocument/2006/relationships/image" Target="../media/image11.png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4.gif"/><Relationship Id="rId5" Type="http://schemas.openxmlformats.org/officeDocument/2006/relationships/image" Target="../media/image19.png"/><Relationship Id="rId15" Type="http://schemas.openxmlformats.org/officeDocument/2006/relationships/audio" Target="../media/audio22.wav"/><Relationship Id="rId10" Type="http://schemas.openxmlformats.org/officeDocument/2006/relationships/image" Target="../media/image3.png"/><Relationship Id="rId4" Type="http://schemas.openxmlformats.org/officeDocument/2006/relationships/audio" Target="../media/audio19.wav"/><Relationship Id="rId9" Type="http://schemas.openxmlformats.org/officeDocument/2006/relationships/image" Target="../media/image2.jpg"/><Relationship Id="rId14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audio" Target="../media/audio29.wav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audio" Target="../media/audio27.wav"/><Relationship Id="rId5" Type="http://schemas.openxmlformats.org/officeDocument/2006/relationships/audio" Target="../media/audio24.wav"/><Relationship Id="rId15" Type="http://schemas.openxmlformats.org/officeDocument/2006/relationships/audio" Target="../media/audio30.wav"/><Relationship Id="rId10" Type="http://schemas.openxmlformats.org/officeDocument/2006/relationships/audio" Target="../media/audio26.wav"/><Relationship Id="rId4" Type="http://schemas.openxmlformats.org/officeDocument/2006/relationships/image" Target="../media/image25.png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29.wav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27.wav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audio" Target="../media/audio26.wav"/><Relationship Id="rId4" Type="http://schemas.openxmlformats.org/officeDocument/2006/relationships/audio" Target="../media/audio30.wav"/><Relationship Id="rId9" Type="http://schemas.openxmlformats.org/officeDocument/2006/relationships/audio" Target="../media/audio31.wav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39403" y="508665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Making plans using infinitive clauses with ‘zu’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[th]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4402C-43E5-404C-8586-D4CA5888F547}"/>
              </a:ext>
            </a:extLst>
          </p:cNvPr>
          <p:cNvGrpSpPr/>
          <p:nvPr/>
        </p:nvGrpSpPr>
        <p:grpSpPr>
          <a:xfrm>
            <a:off x="158911" y="1584754"/>
            <a:ext cx="4032417" cy="3043127"/>
            <a:chOff x="4036038" y="1452481"/>
            <a:chExt cx="7162800" cy="5405520"/>
          </a:xfrm>
        </p:grpSpPr>
        <p:pic>
          <p:nvPicPr>
            <p:cNvPr id="12" name="Picture 11" descr="A picture containing outdoor, grass, plant, mountain&#10;&#10;Description automatically generated">
              <a:extLst>
                <a:ext uri="{FF2B5EF4-FFF2-40B4-BE49-F238E27FC236}">
                  <a16:creationId xmlns:a16="http://schemas.microsoft.com/office/drawing/2014/main" id="{C53987F5-74F5-430D-B5A9-BD8A9954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84" y="1643005"/>
              <a:ext cx="6499860" cy="4333240"/>
            </a:xfrm>
            <a:prstGeom prst="rect">
              <a:avLst/>
            </a:prstGeom>
          </p:spPr>
        </p:pic>
        <p:pic>
          <p:nvPicPr>
            <p:cNvPr id="13" name="Picture 12" descr="A cat sitting in a chair&#10;&#10;Description automatically generated with medium confidence">
              <a:extLst>
                <a:ext uri="{FF2B5EF4-FFF2-40B4-BE49-F238E27FC236}">
                  <a16:creationId xmlns:a16="http://schemas.microsoft.com/office/drawing/2014/main" id="{2046A139-F203-4FDB-BEA6-1CB4F6653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038" y="1452481"/>
              <a:ext cx="7162800" cy="5372099"/>
            </a:xfrm>
            <a:prstGeom prst="rect">
              <a:avLst/>
            </a:prstGeom>
          </p:spPr>
        </p:pic>
        <p:pic>
          <p:nvPicPr>
            <p:cNvPr id="14" name="Picture 13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C05262D2-90D4-4966-A727-135CFA44A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2"/>
            <a:stretch/>
          </p:blipFill>
          <p:spPr>
            <a:xfrm>
              <a:off x="8661526" y="2994809"/>
              <a:ext cx="2522219" cy="3863191"/>
            </a:xfrm>
            <a:prstGeom prst="rect">
              <a:avLst/>
            </a:prstGeom>
          </p:spPr>
        </p:pic>
        <p:pic>
          <p:nvPicPr>
            <p:cNvPr id="15" name="Picture 14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ACF0D8BD-DC76-45D2-A01B-D30EE7EA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328" y="3710595"/>
              <a:ext cx="2207476" cy="31474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8CC88-3607-3D55-BB8B-00CE2538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3_W8_10.1.wav"/>
            </a:hlinkClick>
          </p:cNvPr>
          <p:cNvSpPr/>
          <p:nvPr/>
        </p:nvSpPr>
        <p:spPr>
          <a:xfrm>
            <a:off x="114389" y="0"/>
            <a:ext cx="48894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Wellness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>
            <a:hlinkClick r:id="" action="ppaction://noaction">
              <a:snd r:embed="rId5" name="T3_W8_10.2.wav"/>
            </a:hlinkClick>
          </p:cNvPr>
          <p:cNvSpPr/>
          <p:nvPr/>
        </p:nvSpPr>
        <p:spPr>
          <a:xfrm>
            <a:off x="124327" y="610812"/>
            <a:ext cx="866931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 und Leonie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erme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gehen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42" y="356268"/>
            <a:ext cx="867314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426" y="120695"/>
            <a:ext cx="1695683" cy="1050586"/>
          </a:xfrm>
          <a:prstGeom prst="rect">
            <a:avLst/>
          </a:prstGeom>
        </p:spPr>
      </p:pic>
      <p:sp>
        <p:nvSpPr>
          <p:cNvPr id="10" name="CustomShape 8">
            <a:hlinkClick r:id="" action="ppaction://noaction">
              <a:snd r:embed="rId7" name="T3_W8_10.3.wav"/>
            </a:hlinkClick>
            <a:extLst>
              <a:ext uri="{FF2B5EF4-FFF2-40B4-BE49-F238E27FC236}">
                <a16:creationId xmlns:a16="http://schemas.microsoft.com/office/drawing/2014/main" id="{F633F630-0901-0408-663F-5424857CAF74}"/>
              </a:ext>
            </a:extLst>
          </p:cNvPr>
          <p:cNvSpPr/>
          <p:nvPr/>
        </p:nvSpPr>
        <p:spPr>
          <a:xfrm>
            <a:off x="125879" y="1348678"/>
            <a:ext cx="12066121" cy="789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 Deutschland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Orte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Wellness-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“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ermo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”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heißt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 warm! So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“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ermometer”.  Man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warmen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Wasser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CustomShape 8">
            <a:hlinkClick r:id="" action="ppaction://noaction">
              <a:snd r:embed="rId8" name="T3_W8_10.5.wav"/>
            </a:hlinkClick>
            <a:extLst>
              <a:ext uri="{FF2B5EF4-FFF2-40B4-BE49-F238E27FC236}">
                <a16:creationId xmlns:a16="http://schemas.microsoft.com/office/drawing/2014/main" id="{BE618B77-A351-21B0-6AF2-9AA6DA809355}"/>
              </a:ext>
            </a:extLst>
          </p:cNvPr>
          <p:cNvSpPr/>
          <p:nvPr/>
        </p:nvSpPr>
        <p:spPr>
          <a:xfrm>
            <a:off x="124327" y="3272997"/>
            <a:ext cx="11480475" cy="885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 und Leonie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langsamen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Rhy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Sie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in die Westfalen-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erme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Das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von Dortmund.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20253D-2CF5-A5A6-E0E1-75F4F345D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6694" y="4882635"/>
            <a:ext cx="4086795" cy="1924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895696-72C3-58A8-4A22-3AC6C1E4908D}"/>
              </a:ext>
            </a:extLst>
          </p:cNvPr>
          <p:cNvSpPr txBox="1"/>
          <p:nvPr/>
        </p:nvSpPr>
        <p:spPr>
          <a:xfrm>
            <a:off x="102899" y="6364253"/>
            <a:ext cx="571480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Theater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make a drama out of it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8">
            <a:hlinkClick r:id="" action="ppaction://noaction">
              <a:snd r:embed="rId10" name="T3_W8_10.7.wav"/>
            </a:hlinkClick>
            <a:extLst>
              <a:ext uri="{FF2B5EF4-FFF2-40B4-BE49-F238E27FC236}">
                <a16:creationId xmlns:a16="http://schemas.microsoft.com/office/drawing/2014/main" id="{C0019DB9-752B-EB32-DA47-322B71823612}"/>
              </a:ext>
            </a:extLst>
          </p:cNvPr>
          <p:cNvSpPr/>
          <p:nvPr/>
        </p:nvSpPr>
        <p:spPr>
          <a:xfrm>
            <a:off x="124327" y="5181444"/>
            <a:ext cx="7686693" cy="211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Ronja das?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ema! Sie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eater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*, 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wünschen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Lo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 und Leonie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11" name="T3_W8_10.4.wav"/>
            </a:hlinkClick>
            <a:extLst>
              <a:ext uri="{FF2B5EF4-FFF2-40B4-BE49-F238E27FC236}">
                <a16:creationId xmlns:a16="http://schemas.microsoft.com/office/drawing/2014/main" id="{7A896BAB-0807-41A8-A823-2E84683A15EF}"/>
              </a:ext>
            </a:extLst>
          </p:cNvPr>
          <p:cNvSpPr txBox="1"/>
          <p:nvPr/>
        </p:nvSpPr>
        <p:spPr>
          <a:xfrm>
            <a:off x="102899" y="2310837"/>
            <a:ext cx="11941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erapie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sympa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auch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Menschen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mögen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18" name="TextBox 17">
            <a:hlinkClick r:id="" action="ppaction://noaction">
              <a:snd r:embed="rId12" name="T3_W8_10.6.wav"/>
            </a:hlinkClick>
            <a:extLst>
              <a:ext uri="{FF2B5EF4-FFF2-40B4-BE49-F238E27FC236}">
                <a16:creationId xmlns:a16="http://schemas.microsoft.com/office/drawing/2014/main" id="{D3085441-EC3D-44EF-B086-B347D4F72240}"/>
              </a:ext>
            </a:extLst>
          </p:cNvPr>
          <p:cNvSpPr txBox="1"/>
          <p:nvPr/>
        </p:nvSpPr>
        <p:spPr>
          <a:xfrm>
            <a:off x="124327" y="4212387"/>
            <a:ext cx="12079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eorie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ermopool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relaxen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Buch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B16CB6-4A17-4B17-BDAE-A1E80320CF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1992" y="48541"/>
            <a:ext cx="1045434" cy="13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361797" y="2677397"/>
            <a:ext cx="3712349" cy="31681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356424" y="4813801"/>
            <a:ext cx="3762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ematik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608681" y="4813802"/>
            <a:ext cx="299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FBC98-276B-7270-92C1-0347EF28B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2" y="2771107"/>
            <a:ext cx="2643278" cy="2095746"/>
          </a:xfrm>
          <a:prstGeom prst="rect">
            <a:avLst/>
          </a:prstGeom>
        </p:spPr>
      </p:pic>
      <p:pic>
        <p:nvPicPr>
          <p:cNvPr id="26" name="Graphic 25" descr="Books on shelf with solid fill">
            <a:extLst>
              <a:ext uri="{FF2B5EF4-FFF2-40B4-BE49-F238E27FC236}">
                <a16:creationId xmlns:a16="http://schemas.microsoft.com/office/drawing/2014/main" id="{139EBCC4-87BE-FCF0-2ADB-7C2B54704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4292" y="3013622"/>
            <a:ext cx="1800180" cy="1800180"/>
          </a:xfrm>
          <a:prstGeom prst="rect">
            <a:avLst/>
          </a:prstGeom>
        </p:spPr>
      </p:pic>
      <p:pic>
        <p:nvPicPr>
          <p:cNvPr id="1026" name="Picture 2" descr="Free Math Mathematics vector and picture">
            <a:extLst>
              <a:ext uri="{FF2B5EF4-FFF2-40B4-BE49-F238E27FC236}">
                <a16:creationId xmlns:a16="http://schemas.microsoft.com/office/drawing/2014/main" id="{13DC15BB-A358-873E-34CF-228ECCCB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" y="2930060"/>
            <a:ext cx="1777839" cy="17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CA575D4-DBE2-8B91-5D05-177912A08132}"/>
              </a:ext>
            </a:extLst>
          </p:cNvPr>
          <p:cNvSpPr/>
          <p:nvPr/>
        </p:nvSpPr>
        <p:spPr>
          <a:xfrm>
            <a:off x="2285286" y="482575"/>
            <a:ext cx="2643278" cy="1937780"/>
          </a:xfrm>
          <a:prstGeom prst="wedgeRoundRectCallout">
            <a:avLst>
              <a:gd name="adj1" fmla="val -22994"/>
              <a:gd name="adj2" fmla="val 7528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Mathematik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often shortened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03A37-BA99-498B-A7A1-0006C0180FD9}"/>
              </a:ext>
            </a:extLst>
          </p:cNvPr>
          <p:cNvSpPr/>
          <p:nvPr/>
        </p:nvSpPr>
        <p:spPr>
          <a:xfrm>
            <a:off x="378534" y="5466355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4" grpId="0"/>
      <p:bldP spid="27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3_W8_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7" name="T3_W8_4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75309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7" name="T3_W8_4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1" y="669013"/>
            <a:ext cx="374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BBE37-0723-208F-AF85-38E96317B395}"/>
              </a:ext>
            </a:extLst>
          </p:cNvPr>
          <p:cNvSpPr txBox="1"/>
          <p:nvPr/>
        </p:nvSpPr>
        <p:spPr>
          <a:xfrm>
            <a:off x="4743226" y="2966622"/>
            <a:ext cx="2807146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versuchen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C5CCC-EE5D-171B-526E-45FD8B5217D3}"/>
              </a:ext>
            </a:extLst>
          </p:cNvPr>
          <p:cNvSpPr txBox="1"/>
          <p:nvPr/>
        </p:nvSpPr>
        <p:spPr>
          <a:xfrm>
            <a:off x="8633375" y="2983854"/>
            <a:ext cx="20619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8944-875D-81A4-9047-1B09A5189F0E}"/>
              </a:ext>
            </a:extLst>
          </p:cNvPr>
          <p:cNvSpPr txBox="1"/>
          <p:nvPr/>
        </p:nvSpPr>
        <p:spPr>
          <a:xfrm>
            <a:off x="1028456" y="2960103"/>
            <a:ext cx="263176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Century Gothic"/>
              </a:rPr>
              <a:t>hoffen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6" name="Picture 15" descr="Blu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59798AC-B871-6988-B35C-0C4F84A3D9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1" y="2253204"/>
            <a:ext cx="3420675" cy="664918"/>
          </a:xfrm>
          <a:prstGeom prst="rect">
            <a:avLst/>
          </a:prstGeom>
        </p:spPr>
      </p:pic>
      <p:pic>
        <p:nvPicPr>
          <p:cNvPr id="18" name="Picture 17" descr="Blu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F02EE4D-490A-43D0-77B7-180322045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35" y="2200814"/>
            <a:ext cx="2631767" cy="765808"/>
          </a:xfrm>
          <a:prstGeom prst="rect">
            <a:avLst/>
          </a:prstGeom>
        </p:spPr>
      </p:pic>
      <p:pic>
        <p:nvPicPr>
          <p:cNvPr id="22" name="Picture 21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68B8C4F-C2A1-9B89-F78D-1A39DEE3A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5" y="2228129"/>
            <a:ext cx="2667020" cy="563922"/>
          </a:xfrm>
          <a:prstGeom prst="rect">
            <a:avLst/>
          </a:prstGeom>
        </p:spPr>
      </p:pic>
      <p:pic>
        <p:nvPicPr>
          <p:cNvPr id="1026" name="Picture 2" descr="Free Try Now Try Now Button vector and picture">
            <a:extLst>
              <a:ext uri="{FF2B5EF4-FFF2-40B4-BE49-F238E27FC236}">
                <a16:creationId xmlns:a16="http://schemas.microsoft.com/office/drawing/2014/main" id="{B3CC79A8-1FC3-4EB0-AF6E-740891A3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08" y="4004323"/>
            <a:ext cx="2016584" cy="10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Praying Hands vector and picture">
            <a:extLst>
              <a:ext uri="{FF2B5EF4-FFF2-40B4-BE49-F238E27FC236}">
                <a16:creationId xmlns:a16="http://schemas.microsoft.com/office/drawing/2014/main" id="{BE023524-6C5C-0B71-78AD-1D155765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32" y="3814277"/>
            <a:ext cx="996642" cy="15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Important Attention vector and picture">
            <a:extLst>
              <a:ext uri="{FF2B5EF4-FFF2-40B4-BE49-F238E27FC236}">
                <a16:creationId xmlns:a16="http://schemas.microsoft.com/office/drawing/2014/main" id="{AF227910-460A-A26B-A421-424FE529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797" y="3783926"/>
            <a:ext cx="1823094" cy="12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413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8_5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1060503" y="166179"/>
            <a:ext cx="857879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8_5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1060503" y="176993"/>
            <a:ext cx="84136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Lies den Text.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1-8.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A cartoon of a person with arms crossed&#10;&#10;Description automatically generated with low confidence">
            <a:extLst>
              <a:ext uri="{FF2B5EF4-FFF2-40B4-BE49-F238E27FC236}">
                <a16:creationId xmlns:a16="http://schemas.microsoft.com/office/drawing/2014/main" id="{A5A0C29C-528F-4558-AB90-79B9136A7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38"/>
          <a:stretch/>
        </p:blipFill>
        <p:spPr>
          <a:xfrm>
            <a:off x="10400617" y="1650792"/>
            <a:ext cx="2026668" cy="1915188"/>
          </a:xfrm>
          <a:prstGeom prst="ellipse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60944712-E06D-4F95-B1B6-D4460021BA39}"/>
              </a:ext>
            </a:extLst>
          </p:cNvPr>
          <p:cNvSpPr/>
          <p:nvPr/>
        </p:nvSpPr>
        <p:spPr>
          <a:xfrm>
            <a:off x="180868" y="993205"/>
            <a:ext cx="10175140" cy="4183527"/>
          </a:xfrm>
          <a:prstGeom prst="wedgeRoundRectCallout">
            <a:avLst>
              <a:gd name="adj1" fmla="val 56638"/>
              <a:gd name="adj2" fmla="val -18846"/>
              <a:gd name="adj3" fmla="val 16667"/>
            </a:avLst>
          </a:prstGeom>
          <a:solidFill>
            <a:srgbClr val="FFFFFF"/>
          </a:solidFill>
          <a:ln w="57150"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hlinkClick r:id="" action="ppaction://noaction">
              <a:snd r:embed="rId8" name="T3_W8_5.2.wav"/>
            </a:hlinkClick>
            <a:extLst>
              <a:ext uri="{FF2B5EF4-FFF2-40B4-BE49-F238E27FC236}">
                <a16:creationId xmlns:a16="http://schemas.microsoft.com/office/drawing/2014/main" id="{A710AE9F-FA5B-71C3-2DE3-750A54091A5F}"/>
              </a:ext>
            </a:extLst>
          </p:cNvPr>
          <p:cNvSpPr txBox="1"/>
          <p:nvPr/>
        </p:nvSpPr>
        <p:spPr>
          <a:xfrm>
            <a:off x="589957" y="1024342"/>
            <a:ext cx="8520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heute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diesmal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Unterricht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Englisch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hurra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endParaRPr lang="en-GB" sz="2000" dirty="0"/>
          </a:p>
        </p:txBody>
      </p:sp>
      <p:sp>
        <p:nvSpPr>
          <p:cNvPr id="4" name="TextBox 3">
            <a:hlinkClick r:id="" action="ppaction://noaction">
              <a:snd r:embed="rId9" name="T3_W8_5.3.wav"/>
            </a:hlinkClick>
            <a:extLst>
              <a:ext uri="{FF2B5EF4-FFF2-40B4-BE49-F238E27FC236}">
                <a16:creationId xmlns:a16="http://schemas.microsoft.com/office/drawing/2014/main" id="{CE5BC6E3-0CDF-7C59-BF85-7D7EEEB27695}"/>
              </a:ext>
            </a:extLst>
          </p:cNvPr>
          <p:cNvSpPr txBox="1"/>
          <p:nvPr/>
        </p:nvSpPr>
        <p:spPr>
          <a:xfrm>
            <a:off x="589957" y="2418487"/>
            <a:ext cx="9582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gut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wollen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zusammen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ins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Theater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Zoo.  Dort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Pantherfamilie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hoffen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am Freitag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Strand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 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super sein. 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25B25-4745-998D-403B-CB45C4BB31F0}"/>
              </a:ext>
            </a:extLst>
          </p:cNvPr>
          <p:cNvSpPr txBox="1"/>
          <p:nvPr/>
        </p:nvSpPr>
        <p:spPr>
          <a:xfrm>
            <a:off x="2667000" y="1681268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B495B-678D-99E5-BCA8-4A0FAE980413}"/>
              </a:ext>
            </a:extLst>
          </p:cNvPr>
          <p:cNvSpPr txBox="1"/>
          <p:nvPr/>
        </p:nvSpPr>
        <p:spPr>
          <a:xfrm>
            <a:off x="6953250" y="2447103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3A1A1-FF32-353D-3B9A-EEBDF98B5488}"/>
              </a:ext>
            </a:extLst>
          </p:cNvPr>
          <p:cNvSpPr txBox="1"/>
          <p:nvPr/>
        </p:nvSpPr>
        <p:spPr>
          <a:xfrm>
            <a:off x="8920276" y="2422195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hlinkClick r:id="" action="ppaction://noaction">
              <a:snd r:embed="rId10" name="T3_W8_5.4.wav"/>
            </a:hlinkClick>
            <a:extLst>
              <a:ext uri="{FF2B5EF4-FFF2-40B4-BE49-F238E27FC236}">
                <a16:creationId xmlns:a16="http://schemas.microsoft.com/office/drawing/2014/main" id="{342C3221-E44C-968C-B400-86977D16CC83}"/>
              </a:ext>
            </a:extLst>
          </p:cNvPr>
          <p:cNvSpPr txBox="1"/>
          <p:nvPr/>
        </p:nvSpPr>
        <p:spPr>
          <a:xfrm>
            <a:off x="579322" y="3485952"/>
            <a:ext cx="9306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/>
              </a:rPr>
              <a:t>Es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toll,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keine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Schule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haben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morgens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einen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langsamen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Rhythmus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versuchen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jeden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Tag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etwas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Schönes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Ich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vergesse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auch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nicht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    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am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Wochenende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Ronja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einen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Ausflug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in die Stadt,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Therme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* und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zur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Bibliothek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machen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–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kein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Thema! 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22586-E001-D2FC-CCC0-C4FFE7005651}"/>
              </a:ext>
            </a:extLst>
          </p:cNvPr>
          <p:cNvSpPr txBox="1"/>
          <p:nvPr/>
        </p:nvSpPr>
        <p:spPr>
          <a:xfrm>
            <a:off x="6908641" y="274911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BCE62-07EE-288C-6BD7-5521EF30D2DD}"/>
              </a:ext>
            </a:extLst>
          </p:cNvPr>
          <p:cNvSpPr txBox="1"/>
          <p:nvPr/>
        </p:nvSpPr>
        <p:spPr>
          <a:xfrm>
            <a:off x="484072" y="3851280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3B00E-9FD4-4A87-CA67-9A5331E61815}"/>
              </a:ext>
            </a:extLst>
          </p:cNvPr>
          <p:cNvSpPr txBox="1"/>
          <p:nvPr/>
        </p:nvSpPr>
        <p:spPr>
          <a:xfrm>
            <a:off x="5404760" y="383186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EAA15-3B2B-E2AF-5754-101B0FC90911}"/>
              </a:ext>
            </a:extLst>
          </p:cNvPr>
          <p:cNvSpPr txBox="1"/>
          <p:nvPr/>
        </p:nvSpPr>
        <p:spPr>
          <a:xfrm>
            <a:off x="4962116" y="4118654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7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58C6A-076D-5B38-26FB-33723960A584}"/>
              </a:ext>
            </a:extLst>
          </p:cNvPr>
          <p:cNvSpPr txBox="1"/>
          <p:nvPr/>
        </p:nvSpPr>
        <p:spPr>
          <a:xfrm>
            <a:off x="1498287" y="4457208"/>
            <a:ext cx="190500" cy="338554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F0302020204030204"/>
              </a:rPr>
              <a:t>8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B51781-2F04-392A-D091-ABBFA0275A9C}"/>
              </a:ext>
            </a:extLst>
          </p:cNvPr>
          <p:cNvSpPr/>
          <p:nvPr/>
        </p:nvSpPr>
        <p:spPr>
          <a:xfrm>
            <a:off x="544911" y="549741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5EA46E-AF41-C355-C2F1-579647109B34}"/>
              </a:ext>
            </a:extLst>
          </p:cNvPr>
          <p:cNvSpPr/>
          <p:nvPr/>
        </p:nvSpPr>
        <p:spPr>
          <a:xfrm>
            <a:off x="3147897" y="551323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  <a:endParaRPr lang="en-GB" sz="16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D52E56-1817-E3D7-D72C-BEAABCCA23C5}"/>
              </a:ext>
            </a:extLst>
          </p:cNvPr>
          <p:cNvSpPr/>
          <p:nvPr/>
        </p:nvSpPr>
        <p:spPr>
          <a:xfrm>
            <a:off x="5322543" y="5498896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</a:t>
            </a:r>
            <a:endParaRPr lang="en-GB" sz="16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3D75BE0-52E1-0B22-6CEB-C532606DF830}"/>
              </a:ext>
            </a:extLst>
          </p:cNvPr>
          <p:cNvSpPr/>
          <p:nvPr/>
        </p:nvSpPr>
        <p:spPr>
          <a:xfrm>
            <a:off x="8251956" y="552286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</a:t>
            </a:r>
            <a:endParaRPr lang="en-GB" sz="16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68B432-FDF3-E0A5-0EAF-FB1CB087939A}"/>
              </a:ext>
            </a:extLst>
          </p:cNvPr>
          <p:cNvSpPr/>
          <p:nvPr/>
        </p:nvSpPr>
        <p:spPr>
          <a:xfrm>
            <a:off x="523684" y="6170307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</a:t>
            </a:r>
            <a:endParaRPr lang="en-GB" sz="16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0EDDD2-862D-7CCA-4A0A-86BF021530FC}"/>
              </a:ext>
            </a:extLst>
          </p:cNvPr>
          <p:cNvSpPr/>
          <p:nvPr/>
        </p:nvSpPr>
        <p:spPr>
          <a:xfrm>
            <a:off x="3147897" y="611860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</a:t>
            </a:r>
            <a:endParaRPr lang="en-GB" sz="16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7B940A-C60A-E2A3-7EEB-BD7102A044FD}"/>
              </a:ext>
            </a:extLst>
          </p:cNvPr>
          <p:cNvSpPr/>
          <p:nvPr/>
        </p:nvSpPr>
        <p:spPr>
          <a:xfrm>
            <a:off x="5318567" y="6162845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</a:t>
            </a:r>
            <a:endParaRPr lang="en-GB" sz="16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F15F3A4-C3E6-0586-DA7F-7440833FCCCD}"/>
              </a:ext>
            </a:extLst>
          </p:cNvPr>
          <p:cNvSpPr/>
          <p:nvPr/>
        </p:nvSpPr>
        <p:spPr>
          <a:xfrm>
            <a:off x="8255672" y="6096233"/>
            <a:ext cx="362887" cy="361932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</a:t>
            </a:r>
            <a:endParaRPr lang="en-GB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D0AB31-4A3B-742E-57A7-52253EC6B270}"/>
              </a:ext>
            </a:extLst>
          </p:cNvPr>
          <p:cNvSpPr txBox="1"/>
          <p:nvPr/>
        </p:nvSpPr>
        <p:spPr>
          <a:xfrm>
            <a:off x="1066174" y="5473370"/>
            <a:ext cx="105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002060"/>
                </a:solidFill>
              </a:rPr>
              <a:t>Maths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EA4B6F-E2A6-4A3C-FFE4-22832372A099}"/>
              </a:ext>
            </a:extLst>
          </p:cNvPr>
          <p:cNvSpPr txBox="1"/>
          <p:nvPr/>
        </p:nvSpPr>
        <p:spPr>
          <a:xfrm>
            <a:off x="3568211" y="5485718"/>
            <a:ext cx="160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together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75F5B0-BC17-F54F-9F17-158B31B615AF}"/>
              </a:ext>
            </a:extLst>
          </p:cNvPr>
          <p:cNvSpPr txBox="1"/>
          <p:nvPr/>
        </p:nvSpPr>
        <p:spPr>
          <a:xfrm>
            <a:off x="6186986" y="5446068"/>
            <a:ext cx="1306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Theatre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D1B55E-D7B4-6071-0A57-C7FE064BCDF0}"/>
              </a:ext>
            </a:extLst>
          </p:cNvPr>
          <p:cNvSpPr txBox="1"/>
          <p:nvPr/>
        </p:nvSpPr>
        <p:spPr>
          <a:xfrm>
            <a:off x="8846436" y="5465396"/>
            <a:ext cx="2217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Panther family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6B8933-04D8-5AB9-7CCE-6965CCC0B1A5}"/>
              </a:ext>
            </a:extLst>
          </p:cNvPr>
          <p:cNvSpPr txBox="1"/>
          <p:nvPr/>
        </p:nvSpPr>
        <p:spPr>
          <a:xfrm>
            <a:off x="1082033" y="6058055"/>
            <a:ext cx="105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slow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7306A4-7127-3296-C3D3-603BC102E5A8}"/>
              </a:ext>
            </a:extLst>
          </p:cNvPr>
          <p:cNvSpPr txBox="1"/>
          <p:nvPr/>
        </p:nvSpPr>
        <p:spPr>
          <a:xfrm>
            <a:off x="3583517" y="6077144"/>
            <a:ext cx="1662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every day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FC9EDD-2BFB-5758-08A1-BD2EC8C18D69}"/>
              </a:ext>
            </a:extLst>
          </p:cNvPr>
          <p:cNvSpPr txBox="1"/>
          <p:nvPr/>
        </p:nvSpPr>
        <p:spPr>
          <a:xfrm>
            <a:off x="5860502" y="6105873"/>
            <a:ext cx="239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at the weekend 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5CC8BB-86D7-BB73-E63F-DB7DCBC4D299}"/>
              </a:ext>
            </a:extLst>
          </p:cNvPr>
          <p:cNvSpPr txBox="1"/>
          <p:nvPr/>
        </p:nvSpPr>
        <p:spPr>
          <a:xfrm>
            <a:off x="8989267" y="6058055"/>
            <a:ext cx="221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trip, excursion</a:t>
            </a:r>
            <a:endParaRPr lang="en-GB" sz="2000" b="1" u="sng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CBF58A-D97D-7236-92E6-3200BEB5DD73}"/>
              </a:ext>
            </a:extLst>
          </p:cNvPr>
          <p:cNvSpPr txBox="1"/>
          <p:nvPr/>
        </p:nvSpPr>
        <p:spPr>
          <a:xfrm>
            <a:off x="1018450" y="5278250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5D733D-6396-B861-9A42-D11F0A49FA47}"/>
              </a:ext>
            </a:extLst>
          </p:cNvPr>
          <p:cNvSpPr txBox="1"/>
          <p:nvPr/>
        </p:nvSpPr>
        <p:spPr>
          <a:xfrm>
            <a:off x="3651618" y="5324725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47E439-435A-52C8-6916-7324E6A93D55}"/>
              </a:ext>
            </a:extLst>
          </p:cNvPr>
          <p:cNvSpPr txBox="1"/>
          <p:nvPr/>
        </p:nvSpPr>
        <p:spPr>
          <a:xfrm>
            <a:off x="6077310" y="5310023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122257-D2DD-A150-D0AE-0F8F5290FE6C}"/>
              </a:ext>
            </a:extLst>
          </p:cNvPr>
          <p:cNvSpPr txBox="1"/>
          <p:nvPr/>
        </p:nvSpPr>
        <p:spPr>
          <a:xfrm>
            <a:off x="8837010" y="5283400"/>
            <a:ext cx="233654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8C46B2-804D-4349-CE90-85A0B7DE80F7}"/>
              </a:ext>
            </a:extLst>
          </p:cNvPr>
          <p:cNvSpPr txBox="1"/>
          <p:nvPr/>
        </p:nvSpPr>
        <p:spPr>
          <a:xfrm>
            <a:off x="1018450" y="6134999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AEA9A8-AE36-92B9-11F8-45C0DD3A3F5E}"/>
              </a:ext>
            </a:extLst>
          </p:cNvPr>
          <p:cNvSpPr txBox="1"/>
          <p:nvPr/>
        </p:nvSpPr>
        <p:spPr>
          <a:xfrm>
            <a:off x="3597417" y="6186956"/>
            <a:ext cx="146789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A28103-5ACF-EDC4-8C2B-3373C43FC2EE}"/>
              </a:ext>
            </a:extLst>
          </p:cNvPr>
          <p:cNvSpPr txBox="1"/>
          <p:nvPr/>
        </p:nvSpPr>
        <p:spPr>
          <a:xfrm>
            <a:off x="5882844" y="6079613"/>
            <a:ext cx="200212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91E7CF-E77D-1A55-42DA-AA56D61555E3}"/>
              </a:ext>
            </a:extLst>
          </p:cNvPr>
          <p:cNvSpPr txBox="1"/>
          <p:nvPr/>
        </p:nvSpPr>
        <p:spPr>
          <a:xfrm>
            <a:off x="8924633" y="5920731"/>
            <a:ext cx="218533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____</a:t>
            </a:r>
            <a:endParaRPr lang="en-GB" sz="3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8C2737-648D-53B8-37CC-E55B9F4B6D69}"/>
              </a:ext>
            </a:extLst>
          </p:cNvPr>
          <p:cNvSpPr txBox="1"/>
          <p:nvPr/>
        </p:nvSpPr>
        <p:spPr>
          <a:xfrm>
            <a:off x="9604380" y="6468358"/>
            <a:ext cx="258325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Therme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spa pool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E5233A-7787-42A7-A117-71F80091FB8C}"/>
              </a:ext>
            </a:extLst>
          </p:cNvPr>
          <p:cNvSpPr/>
          <p:nvPr/>
        </p:nvSpPr>
        <p:spPr>
          <a:xfrm>
            <a:off x="1255923" y="2422195"/>
            <a:ext cx="96948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CBF97BD-5E61-4B52-AB90-A8A2A401CEF5}"/>
              </a:ext>
            </a:extLst>
          </p:cNvPr>
          <p:cNvSpPr/>
          <p:nvPr/>
        </p:nvSpPr>
        <p:spPr>
          <a:xfrm>
            <a:off x="582122" y="3069735"/>
            <a:ext cx="102727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215B93A-FB59-46AF-9BE4-8DFFE60027F1}"/>
              </a:ext>
            </a:extLst>
          </p:cNvPr>
          <p:cNvSpPr/>
          <p:nvPr/>
        </p:nvSpPr>
        <p:spPr>
          <a:xfrm>
            <a:off x="3947901" y="3819291"/>
            <a:ext cx="1325354" cy="338554"/>
          </a:xfrm>
          <a:prstGeom prst="round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A901A616-5793-892F-9261-83DF951D4ADA}"/>
              </a:ext>
            </a:extLst>
          </p:cNvPr>
          <p:cNvSpPr/>
          <p:nvPr/>
        </p:nvSpPr>
        <p:spPr>
          <a:xfrm>
            <a:off x="9861042" y="4351835"/>
            <a:ext cx="2251875" cy="1459999"/>
          </a:xfrm>
          <a:prstGeom prst="wedgeEllipseCallout">
            <a:avLst>
              <a:gd name="adj1" fmla="val -386553"/>
              <a:gd name="adj2" fmla="val -8825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C48EA5-B34A-AF27-5D03-4AD57BC27DE3}"/>
              </a:ext>
            </a:extLst>
          </p:cNvPr>
          <p:cNvSpPr txBox="1"/>
          <p:nvPr/>
        </p:nvSpPr>
        <p:spPr>
          <a:xfrm>
            <a:off x="10075950" y="4629377"/>
            <a:ext cx="241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US" b="1" dirty="0" err="1">
                <a:solidFill>
                  <a:schemeClr val="bg1"/>
                </a:solidFill>
              </a:rPr>
              <a:t>Kein</a:t>
            </a:r>
            <a:r>
              <a:rPr lang="en-US" b="1" dirty="0">
                <a:solidFill>
                  <a:schemeClr val="bg1"/>
                </a:solidFill>
              </a:rPr>
              <a:t> Thema” is used like “</a:t>
            </a:r>
            <a:r>
              <a:rPr lang="en-US" b="1" dirty="0" err="1">
                <a:solidFill>
                  <a:schemeClr val="bg1"/>
                </a:solidFill>
              </a:rPr>
              <a:t>kein</a:t>
            </a:r>
            <a:r>
              <a:rPr lang="en-US" b="1" dirty="0">
                <a:solidFill>
                  <a:schemeClr val="bg1"/>
                </a:solidFill>
              </a:rPr>
              <a:t> Problem!” 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17" grpId="0" animBg="1"/>
      <p:bldP spid="51" grpId="0" animBg="1"/>
      <p:bldP spid="52" grpId="0" animBg="1"/>
      <p:bldP spid="40" grpId="0" animBg="1"/>
      <p:bldP spid="40" grpId="1" animBg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94907" y="2497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8332" y="587739"/>
            <a:ext cx="111726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to use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wollen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(want) and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(can) with a 2</a:t>
            </a:r>
            <a:r>
              <a:rPr kumimoji="0" lang="en-GB" sz="28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in infinitive: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266645" y="2008830"/>
            <a:ext cx="582935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wollen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096000" y="2026017"/>
            <a:ext cx="69446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want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8"/>
          <a:stretch/>
        </p:blipFill>
        <p:spPr>
          <a:xfrm>
            <a:off x="5562676" y="2020615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5" y="-20067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Infinitive clauses with ‘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’</a:t>
            </a:r>
            <a:endParaRPr lang="en-GB" sz="3600" dirty="0"/>
          </a:p>
        </p:txBody>
      </p:sp>
      <p:sp>
        <p:nvSpPr>
          <p:cNvPr id="34" name="CustomShape 4">
            <a:extLst>
              <a:ext uri="{FF2B5EF4-FFF2-40B4-BE49-F238E27FC236}">
                <a16:creationId xmlns:a16="http://schemas.microsoft.com/office/drawing/2014/main" id="{69D85AD0-0013-4771-8946-BA524D31C720}"/>
              </a:ext>
            </a:extLst>
          </p:cNvPr>
          <p:cNvSpPr/>
          <p:nvPr/>
        </p:nvSpPr>
        <p:spPr>
          <a:xfrm>
            <a:off x="266644" y="2740303"/>
            <a:ext cx="69418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9">
            <a:extLst>
              <a:ext uri="{FF2B5EF4-FFF2-40B4-BE49-F238E27FC236}">
                <a16:creationId xmlns:a16="http://schemas.microsoft.com/office/drawing/2014/main" id="{79E85521-4BCD-4424-8F9E-2EAFB363AEB9}"/>
              </a:ext>
            </a:extLst>
          </p:cNvPr>
          <p:cNvSpPr/>
          <p:nvPr/>
        </p:nvSpPr>
        <p:spPr>
          <a:xfrm>
            <a:off x="6096000" y="2740048"/>
            <a:ext cx="7260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We can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play football.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2888F035-7CAB-4432-9315-E90062A92CA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562676" y="271150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43" name="CustomShape 3">
            <a:extLst>
              <a:ext uri="{FF2B5EF4-FFF2-40B4-BE49-F238E27FC236}">
                <a16:creationId xmlns:a16="http://schemas.microsoft.com/office/drawing/2014/main" id="{792E92A5-70FA-478F-832E-F29F01E0DEB9}"/>
              </a:ext>
            </a:extLst>
          </p:cNvPr>
          <p:cNvSpPr/>
          <p:nvPr/>
        </p:nvSpPr>
        <p:spPr>
          <a:xfrm>
            <a:off x="144785" y="353512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With other verbs, add ‘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2</a:t>
            </a:r>
            <a:r>
              <a:rPr lang="en-GB" sz="2800" spc="-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infinitive verb: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4">
            <a:extLst>
              <a:ext uri="{FF2B5EF4-FFF2-40B4-BE49-F238E27FC236}">
                <a16:creationId xmlns:a16="http://schemas.microsoft.com/office/drawing/2014/main" id="{713F81B9-EB88-4377-919B-1A8604477245}"/>
              </a:ext>
            </a:extLst>
          </p:cNvPr>
          <p:cNvSpPr/>
          <p:nvPr/>
        </p:nvSpPr>
        <p:spPr>
          <a:xfrm>
            <a:off x="266644" y="4201234"/>
            <a:ext cx="757254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hoffen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09DF509D-FE30-4F2E-A0E3-F15555D5E590}"/>
              </a:ext>
            </a:extLst>
          </p:cNvPr>
          <p:cNvSpPr/>
          <p:nvPr/>
        </p:nvSpPr>
        <p:spPr>
          <a:xfrm>
            <a:off x="6794025" y="4214163"/>
            <a:ext cx="57789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hope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skateboarding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A35EE90A-44FD-4B12-BE3D-1110B224053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71305" y="4248017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50" name="CustomShape 4">
            <a:extLst>
              <a:ext uri="{FF2B5EF4-FFF2-40B4-BE49-F238E27FC236}">
                <a16:creationId xmlns:a16="http://schemas.microsoft.com/office/drawing/2014/main" id="{77E399FD-A200-41D1-9BC4-58FB7366C94D}"/>
              </a:ext>
            </a:extLst>
          </p:cNvPr>
          <p:cNvSpPr/>
          <p:nvPr/>
        </p:nvSpPr>
        <p:spPr>
          <a:xfrm>
            <a:off x="266644" y="4849982"/>
            <a:ext cx="75496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versuchen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9">
            <a:extLst>
              <a:ext uri="{FF2B5EF4-FFF2-40B4-BE49-F238E27FC236}">
                <a16:creationId xmlns:a16="http://schemas.microsoft.com/office/drawing/2014/main" id="{DD34A0D4-9173-4A96-8B2D-DF80E5D36966}"/>
              </a:ext>
            </a:extLst>
          </p:cNvPr>
          <p:cNvSpPr/>
          <p:nvPr/>
        </p:nvSpPr>
        <p:spPr>
          <a:xfrm>
            <a:off x="6794024" y="4863590"/>
            <a:ext cx="64038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are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trying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football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E377668A-78B5-4859-B8CC-3DE3E56BDA8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71305" y="4849982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A5A21-BD65-4462-BA9B-7113D3B9A8A1}"/>
              </a:ext>
            </a:extLst>
          </p:cNvPr>
          <p:cNvSpPr/>
          <p:nvPr/>
        </p:nvSpPr>
        <p:spPr>
          <a:xfrm>
            <a:off x="4153924" y="6137577"/>
            <a:ext cx="6403815" cy="518040"/>
          </a:xfrm>
          <a:prstGeom prst="wedgeRoundRectCallout">
            <a:avLst>
              <a:gd name="adj1" fmla="val 54233"/>
              <a:gd name="adj2" fmla="val 31371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B9927F-FFA6-47EF-BA2A-E2893163F948}"/>
              </a:ext>
            </a:extLst>
          </p:cNvPr>
          <p:cNvSpPr txBox="1"/>
          <p:nvPr/>
        </p:nvSpPr>
        <p:spPr>
          <a:xfrm>
            <a:off x="4077597" y="6137577"/>
            <a:ext cx="626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order is different from English!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30E4B8-329E-4A82-B520-5715336D38E7}"/>
              </a:ext>
            </a:extLst>
          </p:cNvPr>
          <p:cNvCxnSpPr>
            <a:cxnSpLocks/>
          </p:cNvCxnSpPr>
          <p:nvPr/>
        </p:nvCxnSpPr>
        <p:spPr>
          <a:xfrm flipV="1">
            <a:off x="5320551" y="5332433"/>
            <a:ext cx="0" cy="731337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235EF2-A45E-4937-9EDC-7F65EC94FB89}"/>
              </a:ext>
            </a:extLst>
          </p:cNvPr>
          <p:cNvCxnSpPr>
            <a:cxnSpLocks/>
          </p:cNvCxnSpPr>
          <p:nvPr/>
        </p:nvCxnSpPr>
        <p:spPr>
          <a:xfrm flipV="1">
            <a:off x="10141351" y="5379840"/>
            <a:ext cx="18248" cy="750654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C7693A81-1E49-41DC-8EA2-5449EA2D8E3B}"/>
              </a:ext>
            </a:extLst>
          </p:cNvPr>
          <p:cNvSpPr/>
          <p:nvPr/>
        </p:nvSpPr>
        <p:spPr>
          <a:xfrm>
            <a:off x="2971800" y="1245537"/>
            <a:ext cx="9037320" cy="518040"/>
          </a:xfrm>
          <a:prstGeom prst="wedgeRoundRectCallout">
            <a:avLst>
              <a:gd name="adj1" fmla="val -35652"/>
              <a:gd name="adj2" fmla="val 113742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DD882B-2E7C-4E40-9379-8856F71D75CB}"/>
              </a:ext>
            </a:extLst>
          </p:cNvPr>
          <p:cNvSpPr txBox="1"/>
          <p:nvPr/>
        </p:nvSpPr>
        <p:spPr>
          <a:xfrm>
            <a:off x="2914281" y="1274630"/>
            <a:ext cx="9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/>
              </a:rPr>
              <a:t>Note: with </a:t>
            </a:r>
            <a:r>
              <a:rPr lang="en-GB" sz="2400" b="1" dirty="0" err="1">
                <a:solidFill>
                  <a:prstClr val="white"/>
                </a:solidFill>
                <a:latin typeface="Century Gothic"/>
              </a:rPr>
              <a:t>wollen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 and </a:t>
            </a:r>
            <a:r>
              <a:rPr lang="en-GB" sz="2400" b="1" dirty="0" err="1">
                <a:solidFill>
                  <a:prstClr val="white"/>
                </a:solidFill>
                <a:latin typeface="Century Gothic"/>
              </a:rPr>
              <a:t>können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 you don’t need ‘</a:t>
            </a:r>
            <a:r>
              <a:rPr lang="en-GB" sz="2400" dirty="0" err="1">
                <a:solidFill>
                  <a:prstClr val="white"/>
                </a:solidFill>
                <a:latin typeface="Century Gothic"/>
              </a:rPr>
              <a:t>zu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’. </a:t>
            </a:r>
            <a:r>
              <a:rPr lang="en-GB" sz="24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6" grpId="0"/>
      <p:bldP spid="34" grpId="0"/>
      <p:bldP spid="35" grpId="0"/>
      <p:bldP spid="43" grpId="0"/>
      <p:bldP spid="44" grpId="0"/>
      <p:bldP spid="45" grpId="0"/>
      <p:bldP spid="50" grpId="0"/>
      <p:bldP spid="51" grpId="0"/>
      <p:bldP spid="6" grpId="0" animBg="1"/>
      <p:bldP spid="65" grpId="0"/>
      <p:bldP spid="54" grpId="0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ree Iphone Android vector and picture">
            <a:extLst>
              <a:ext uri="{FF2B5EF4-FFF2-40B4-BE49-F238E27FC236}">
                <a16:creationId xmlns:a16="http://schemas.microsoft.com/office/drawing/2014/main" id="{A10382A2-45BA-4A5C-87B8-05B64A917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710389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4" name="T3_W8_7.1.wav"/>
            </a:hlinkClick>
          </p:cNvPr>
          <p:cNvSpPr/>
          <p:nvPr/>
        </p:nvSpPr>
        <p:spPr>
          <a:xfrm>
            <a:off x="101160" y="0"/>
            <a:ext cx="116488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sitzen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Zug.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Johanna.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89" y="317938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8" name="T3E_W8_7.1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923604" y="529329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8" name="T3E_W8_7.1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920771" y="529468"/>
            <a:ext cx="37184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277491-9D0D-4E3A-8A65-B5980ADD1661}"/>
              </a:ext>
            </a:extLst>
          </p:cNvPr>
          <p:cNvGrpSpPr/>
          <p:nvPr/>
        </p:nvGrpSpPr>
        <p:grpSpPr>
          <a:xfrm>
            <a:off x="5025516" y="1440179"/>
            <a:ext cx="7175618" cy="5372101"/>
            <a:chOff x="4103328" y="1485900"/>
            <a:chExt cx="7175618" cy="5372101"/>
          </a:xfrm>
        </p:grpSpPr>
        <p:pic>
          <p:nvPicPr>
            <p:cNvPr id="6" name="Picture 5" descr="A picture containing outdoor, grass, plant, mountain&#10;&#10;Description automatically generated">
              <a:extLst>
                <a:ext uri="{FF2B5EF4-FFF2-40B4-BE49-F238E27FC236}">
                  <a16:creationId xmlns:a16="http://schemas.microsoft.com/office/drawing/2014/main" id="{DC66F45F-07C2-4E2A-A247-725A7C36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84" y="1643005"/>
              <a:ext cx="6499860" cy="4333240"/>
            </a:xfrm>
            <a:prstGeom prst="rect">
              <a:avLst/>
            </a:prstGeom>
          </p:spPr>
        </p:pic>
        <p:pic>
          <p:nvPicPr>
            <p:cNvPr id="4" name="Picture 3" descr="A cat sitting in a chair&#10;&#10;Description automatically generated with medium confidence">
              <a:extLst>
                <a:ext uri="{FF2B5EF4-FFF2-40B4-BE49-F238E27FC236}">
                  <a16:creationId xmlns:a16="http://schemas.microsoft.com/office/drawing/2014/main" id="{D3139B18-FBFC-49F8-9909-FE213026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146" y="1485900"/>
              <a:ext cx="7162800" cy="5372100"/>
            </a:xfrm>
            <a:prstGeom prst="rect">
              <a:avLst/>
            </a:prstGeom>
          </p:spPr>
        </p:pic>
        <p:pic>
          <p:nvPicPr>
            <p:cNvPr id="8" name="Picture 7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ECBB4856-7CA2-4160-BBDE-DF2D19465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2"/>
            <a:stretch/>
          </p:blipFill>
          <p:spPr>
            <a:xfrm>
              <a:off x="8661526" y="2994809"/>
              <a:ext cx="2522219" cy="3863191"/>
            </a:xfrm>
            <a:prstGeom prst="rect">
              <a:avLst/>
            </a:prstGeom>
          </p:spPr>
        </p:pic>
        <p:pic>
          <p:nvPicPr>
            <p:cNvPr id="10" name="Picture 9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677655C0-2F1A-4122-8ACD-FC6CE714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328" y="3710595"/>
              <a:ext cx="2207476" cy="314740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49A651-B80C-4289-B00E-B079D58C5E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7787" y="1743953"/>
            <a:ext cx="676733" cy="584030"/>
          </a:xfrm>
          <a:prstGeom prst="rect">
            <a:avLst/>
          </a:prstGeom>
        </p:spPr>
      </p:pic>
      <p:sp>
        <p:nvSpPr>
          <p:cNvPr id="19" name="TextBox 18">
            <a:hlinkClick r:id="" action="ppaction://noaction">
              <a:snd r:embed="rId14" name="T3_W8_7.4.wav"/>
            </a:hlinkClick>
            <a:extLst>
              <a:ext uri="{FF2B5EF4-FFF2-40B4-BE49-F238E27FC236}">
                <a16:creationId xmlns:a16="http://schemas.microsoft.com/office/drawing/2014/main" id="{D693D61B-5833-4037-86ED-BE6DB96BE6AC}"/>
              </a:ext>
            </a:extLst>
          </p:cNvPr>
          <p:cNvSpPr txBox="1"/>
          <p:nvPr/>
        </p:nvSpPr>
        <p:spPr>
          <a:xfrm>
            <a:off x="1124846" y="4535715"/>
            <a:ext cx="3099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Wann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kommt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ihr</a:t>
            </a:r>
            <a:r>
              <a:rPr lang="en-GB" sz="2400" dirty="0">
                <a:solidFill>
                  <a:srgbClr val="002060"/>
                </a:solidFill>
              </a:rPr>
              <a:t> an*? 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so </a:t>
            </a:r>
            <a:r>
              <a:rPr lang="en-GB" sz="2400" dirty="0" err="1">
                <a:solidFill>
                  <a:srgbClr val="002060"/>
                </a:solidFill>
              </a:rPr>
              <a:t>spät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oder</a:t>
            </a:r>
            <a:r>
              <a:rPr lang="en-GB" sz="2400" dirty="0">
                <a:solidFill>
                  <a:srgbClr val="002060"/>
                </a:solidFill>
              </a:rPr>
              <a:t>? Um </a:t>
            </a:r>
            <a:r>
              <a:rPr lang="en-GB" sz="2400" dirty="0" err="1">
                <a:solidFill>
                  <a:srgbClr val="002060"/>
                </a:solidFill>
              </a:rPr>
              <a:t>sechs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Uhr</a:t>
            </a:r>
            <a:r>
              <a:rPr lang="en-GB" sz="2400" dirty="0">
                <a:solidFill>
                  <a:srgbClr val="002060"/>
                </a:solidFill>
              </a:rPr>
              <a:t>?...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2A647-4518-9EA0-2C2C-81439A54200B}"/>
              </a:ext>
            </a:extLst>
          </p:cNvPr>
          <p:cNvSpPr txBox="1"/>
          <p:nvPr/>
        </p:nvSpPr>
        <p:spPr>
          <a:xfrm>
            <a:off x="7484863" y="677543"/>
            <a:ext cx="30788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arrive </a:t>
            </a:r>
          </a:p>
        </p:txBody>
      </p:sp>
      <p:sp>
        <p:nvSpPr>
          <p:cNvPr id="20" name="TextBox 19">
            <a:hlinkClick r:id="" action="ppaction://noaction">
              <a:snd r:embed="rId15" name="T3_W8_7.2.wav"/>
            </a:hlinkClick>
            <a:extLst>
              <a:ext uri="{FF2B5EF4-FFF2-40B4-BE49-F238E27FC236}">
                <a16:creationId xmlns:a16="http://schemas.microsoft.com/office/drawing/2014/main" id="{D7B97618-40ED-46CC-B5AF-5232A0AD86FB}"/>
              </a:ext>
            </a:extLst>
          </p:cNvPr>
          <p:cNvSpPr txBox="1"/>
          <p:nvPr/>
        </p:nvSpPr>
        <p:spPr>
          <a:xfrm>
            <a:off x="1124846" y="2395090"/>
            <a:ext cx="3135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 Wo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 …</a:t>
            </a:r>
            <a:endParaRPr lang="en-GB" dirty="0"/>
          </a:p>
        </p:txBody>
      </p:sp>
      <p:sp>
        <p:nvSpPr>
          <p:cNvPr id="21" name="TextBox 20">
            <a:hlinkClick r:id="" action="ppaction://noaction">
              <a:snd r:embed="rId16" name="T3E_W8_7.2.wav"/>
            </a:hlinkClick>
            <a:extLst>
              <a:ext uri="{FF2B5EF4-FFF2-40B4-BE49-F238E27FC236}">
                <a16:creationId xmlns:a16="http://schemas.microsoft.com/office/drawing/2014/main" id="{54D14EAC-95C5-41D1-BF82-F7306A498327}"/>
              </a:ext>
            </a:extLst>
          </p:cNvPr>
          <p:cNvSpPr txBox="1"/>
          <p:nvPr/>
        </p:nvSpPr>
        <p:spPr>
          <a:xfrm>
            <a:off x="1197787" y="3553050"/>
            <a:ext cx="3109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Zug?...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3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Free Iphone Android vector and picture">
            <a:extLst>
              <a:ext uri="{FF2B5EF4-FFF2-40B4-BE49-F238E27FC236}">
                <a16:creationId xmlns:a16="http://schemas.microsoft.com/office/drawing/2014/main" id="{01ED0223-4319-4F7F-8C21-C40041B56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310081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ree Iphone Android vector and picture">
            <a:extLst>
              <a:ext uri="{FF2B5EF4-FFF2-40B4-BE49-F238E27FC236}">
                <a16:creationId xmlns:a16="http://schemas.microsoft.com/office/drawing/2014/main" id="{5B5C55EF-C968-433E-8D6B-33DF4F3B6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8034965" y="82910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81CCEF-C496-7B26-EED4-EF325145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751" y="4352329"/>
            <a:ext cx="1216136" cy="731582"/>
          </a:xfrm>
          <a:prstGeom prst="rect">
            <a:avLst/>
          </a:prstGeom>
        </p:spPr>
      </p:pic>
      <p:pic>
        <p:nvPicPr>
          <p:cNvPr id="72" name="Picture 2" descr="Free Iphone Android vector and picture">
            <a:extLst>
              <a:ext uri="{FF2B5EF4-FFF2-40B4-BE49-F238E27FC236}">
                <a16:creationId xmlns:a16="http://schemas.microsoft.com/office/drawing/2014/main" id="{4D9649C8-A64E-4DB4-934D-E7E77E815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4158156" y="78834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5" name="T3_W8_8.1.wav"/>
            </a:hlinkClick>
          </p:cNvPr>
          <p:cNvSpPr/>
          <p:nvPr/>
        </p:nvSpPr>
        <p:spPr>
          <a:xfrm>
            <a:off x="101160" y="0"/>
            <a:ext cx="116488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sitzen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Zug.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Johanna.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794477" y="1718100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diesmal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Unterricht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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89" y="317938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9" name="T3_W8_8.2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923604" y="529329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9" name="T3_W8_8.2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920770" y="513552"/>
            <a:ext cx="39435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A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794477" y="4110831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versuchen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Ausflug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Fluss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FDE4A-BFC6-46F3-BA13-408941A7B8A1}"/>
              </a:ext>
            </a:extLst>
          </p:cNvPr>
          <p:cNvSpPr/>
          <p:nvPr/>
        </p:nvSpPr>
        <p:spPr>
          <a:xfrm>
            <a:off x="1400477" y="1762565"/>
            <a:ext cx="1717549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A79AC90E-26DE-1A21-E796-2106EEBB30DB}"/>
              </a:ext>
            </a:extLst>
          </p:cNvPr>
          <p:cNvSpPr/>
          <p:nvPr/>
        </p:nvSpPr>
        <p:spPr>
          <a:xfrm>
            <a:off x="4834446" y="1694991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ins Kino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EF6AF2E1-636F-049E-E114-009423A25BDB}"/>
              </a:ext>
            </a:extLst>
          </p:cNvPr>
          <p:cNvSpPr/>
          <p:nvPr/>
        </p:nvSpPr>
        <p:spPr>
          <a:xfrm>
            <a:off x="4708352" y="3794268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Süden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von Dortmund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Da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schön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8053C597-DE35-6923-2A74-DF2DCE29AC6E}"/>
              </a:ext>
            </a:extLst>
          </p:cNvPr>
          <p:cNvSpPr/>
          <p:nvPr/>
        </p:nvSpPr>
        <p:spPr>
          <a:xfrm>
            <a:off x="8588214" y="1604266"/>
            <a:ext cx="3022480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wollen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Hausauf-gaben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jetzt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Schule!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34B684A5-0540-6DB3-F4E7-0758D3DE586A}"/>
              </a:ext>
            </a:extLst>
          </p:cNvPr>
          <p:cNvSpPr/>
          <p:nvPr/>
        </p:nvSpPr>
        <p:spPr>
          <a:xfrm>
            <a:off x="8666084" y="3867817"/>
            <a:ext cx="3000283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möchten</a:t>
            </a:r>
            <a:b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   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hoffen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Borussia Dortmund*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0" name="3.wav"/>
            </a:hlinkClick>
            <a:extLst>
              <a:ext uri="{FF2B5EF4-FFF2-40B4-BE49-F238E27FC236}">
                <a16:creationId xmlns:a16="http://schemas.microsoft.com/office/drawing/2014/main" id="{2088CC52-A4F9-2064-376C-6B0451FCDA27}"/>
              </a:ext>
            </a:extLst>
          </p:cNvPr>
          <p:cNvSpPr txBox="1"/>
          <p:nvPr/>
        </p:nvSpPr>
        <p:spPr>
          <a:xfrm>
            <a:off x="4352706" y="126691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11" name="4.wav"/>
            </a:hlinkClick>
            <a:extLst>
              <a:ext uri="{FF2B5EF4-FFF2-40B4-BE49-F238E27FC236}">
                <a16:creationId xmlns:a16="http://schemas.microsoft.com/office/drawing/2014/main" id="{DCF231DB-B9F7-1F77-7D0A-29D8AA0AA816}"/>
              </a:ext>
            </a:extLst>
          </p:cNvPr>
          <p:cNvSpPr txBox="1"/>
          <p:nvPr/>
        </p:nvSpPr>
        <p:spPr>
          <a:xfrm>
            <a:off x="4307847" y="4004116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hlinkClick r:id="" action="ppaction://noaction">
              <a:snd r:embed="rId12" name="5.wav"/>
            </a:hlinkClick>
            <a:extLst>
              <a:ext uri="{FF2B5EF4-FFF2-40B4-BE49-F238E27FC236}">
                <a16:creationId xmlns:a16="http://schemas.microsoft.com/office/drawing/2014/main" id="{E5F7BF17-C144-0DAE-020E-D99B1CF138FB}"/>
              </a:ext>
            </a:extLst>
          </p:cNvPr>
          <p:cNvSpPr txBox="1"/>
          <p:nvPr/>
        </p:nvSpPr>
        <p:spPr>
          <a:xfrm>
            <a:off x="8176155" y="1327114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13" name="6.wav"/>
            </a:hlinkClick>
            <a:extLst>
              <a:ext uri="{FF2B5EF4-FFF2-40B4-BE49-F238E27FC236}">
                <a16:creationId xmlns:a16="http://schemas.microsoft.com/office/drawing/2014/main" id="{EFE8C481-EAF8-83F7-F974-ECB832FAD7F8}"/>
              </a:ext>
            </a:extLst>
          </p:cNvPr>
          <p:cNvSpPr txBox="1"/>
          <p:nvPr/>
        </p:nvSpPr>
        <p:spPr>
          <a:xfrm>
            <a:off x="8244332" y="3960300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56F98-9574-F8F5-E12C-50CD6E248C01}"/>
              </a:ext>
            </a:extLst>
          </p:cNvPr>
          <p:cNvSpPr txBox="1"/>
          <p:nvPr/>
        </p:nvSpPr>
        <p:spPr>
          <a:xfrm>
            <a:off x="6032308" y="6228531"/>
            <a:ext cx="60649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*Borussia Dortmund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Dortmund football team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8942BE-3261-6A77-E2C2-60D167E9E9DC}"/>
              </a:ext>
            </a:extLst>
          </p:cNvPr>
          <p:cNvSpPr/>
          <p:nvPr/>
        </p:nvSpPr>
        <p:spPr>
          <a:xfrm>
            <a:off x="1375263" y="4121770"/>
            <a:ext cx="1512627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675290-B52C-6A52-8F63-A82FC490E321}"/>
              </a:ext>
            </a:extLst>
          </p:cNvPr>
          <p:cNvSpPr/>
          <p:nvPr/>
        </p:nvSpPr>
        <p:spPr>
          <a:xfrm>
            <a:off x="5439247" y="1743324"/>
            <a:ext cx="1848660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8106C-0D09-BDC0-28F8-E115D5B1A2E2}"/>
              </a:ext>
            </a:extLst>
          </p:cNvPr>
          <p:cNvSpPr/>
          <p:nvPr/>
        </p:nvSpPr>
        <p:spPr>
          <a:xfrm>
            <a:off x="5189367" y="4266149"/>
            <a:ext cx="1630099" cy="315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F55659-D1A6-A98A-77F3-DA241CAAA21A}"/>
              </a:ext>
            </a:extLst>
          </p:cNvPr>
          <p:cNvSpPr/>
          <p:nvPr/>
        </p:nvSpPr>
        <p:spPr>
          <a:xfrm>
            <a:off x="9089758" y="2048222"/>
            <a:ext cx="1999727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7CBDB2-F1D4-72FB-8926-099C6D603CEE}"/>
              </a:ext>
            </a:extLst>
          </p:cNvPr>
          <p:cNvSpPr/>
          <p:nvPr/>
        </p:nvSpPr>
        <p:spPr>
          <a:xfrm>
            <a:off x="9310270" y="3921640"/>
            <a:ext cx="1753872" cy="40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486DFA-7370-41F0-965C-BCDE34E7CD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8027" y="1661132"/>
            <a:ext cx="676733" cy="5840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E468A6-CAB0-4738-8FE9-4017D6B5B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1737" y="1604266"/>
            <a:ext cx="676733" cy="5840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3B0F4C-FCA7-4BEC-987D-7CC2943F75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1751" y="1637690"/>
            <a:ext cx="676733" cy="584030"/>
          </a:xfrm>
          <a:prstGeom prst="rect">
            <a:avLst/>
          </a:prstGeom>
        </p:spPr>
      </p:pic>
      <p:sp>
        <p:nvSpPr>
          <p:cNvPr id="20" name="TextBox 19">
            <a:hlinkClick r:id="" action="ppaction://noaction">
              <a:snd r:embed="rId15" name="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02193" y="1261022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74" name="TextBox 73">
            <a:hlinkClick r:id="" action="ppaction://noaction">
              <a:snd r:embed="rId16" name="2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56488" y="418143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ree Iphone Android vector and picture">
            <a:extLst>
              <a:ext uri="{FF2B5EF4-FFF2-40B4-BE49-F238E27FC236}">
                <a16:creationId xmlns:a16="http://schemas.microsoft.com/office/drawing/2014/main" id="{237D87CA-F36A-452A-970B-325EA1E21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8153" y="1434546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0E8C01-A20E-755E-B265-2BFE4F23143A}"/>
              </a:ext>
            </a:extLst>
          </p:cNvPr>
          <p:cNvSpPr/>
          <p:nvPr/>
        </p:nvSpPr>
        <p:spPr>
          <a:xfrm>
            <a:off x="11286645" y="3229475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9" name="Picture 2" descr="Free Iphone Android vector and picture">
            <a:extLst>
              <a:ext uri="{FF2B5EF4-FFF2-40B4-BE49-F238E27FC236}">
                <a16:creationId xmlns:a16="http://schemas.microsoft.com/office/drawing/2014/main" id="{60D042F4-8098-4BF4-B459-6549CA3D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851226" y="144941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Iphone Android vector and picture">
            <a:extLst>
              <a:ext uri="{FF2B5EF4-FFF2-40B4-BE49-F238E27FC236}">
                <a16:creationId xmlns:a16="http://schemas.microsoft.com/office/drawing/2014/main" id="{51BBDF41-67B3-4993-8993-E81785FA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7120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Iphone Android vector and picture">
            <a:extLst>
              <a:ext uri="{FF2B5EF4-FFF2-40B4-BE49-F238E27FC236}">
                <a16:creationId xmlns:a16="http://schemas.microsoft.com/office/drawing/2014/main" id="{8A9FD4D5-2E6A-4DA7-886E-32E096090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974299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617283" y="909745"/>
            <a:ext cx="327349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viel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diesmal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Unterricht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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14509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137644"/>
            <a:ext cx="894981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hlinkClick r:id="" action="ppaction://noaction">
              <a:snd r:embed="rId8" name="T3_W8_9.1.wav"/>
            </a:hlinkClick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897815" y="73747"/>
            <a:ext cx="685257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hlinkClick r:id="" action="ppaction://noaction">
              <a:snd r:embed="rId8" name="T3_W8_9.1.wav"/>
            </a:hlinkClick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894981" y="119606"/>
            <a:ext cx="64329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R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 (F)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hlinkClick r:id="" action="ppaction://noaction">
              <a:snd r:embed="rId9" name="2.wav"/>
            </a:hlinkClick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114509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617283" y="2764457"/>
            <a:ext cx="3401841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versuchen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Ausflug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Fluss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dort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auch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schwimmen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0" name="3.wav"/>
            </a:hlinkClick>
            <a:extLst>
              <a:ext uri="{FF2B5EF4-FFF2-40B4-BE49-F238E27FC236}">
                <a16:creationId xmlns:a16="http://schemas.microsoft.com/office/drawing/2014/main" id="{27EF94CD-A3DD-467F-B0F8-64A39A0545C0}"/>
              </a:ext>
            </a:extLst>
          </p:cNvPr>
          <p:cNvSpPr txBox="1"/>
          <p:nvPr/>
        </p:nvSpPr>
        <p:spPr>
          <a:xfrm>
            <a:off x="113476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976DF7EB-E3BA-43E8-A313-75C4C88B4AFD}"/>
              </a:ext>
            </a:extLst>
          </p:cNvPr>
          <p:cNvSpPr/>
          <p:nvPr/>
        </p:nvSpPr>
        <p:spPr>
          <a:xfrm>
            <a:off x="578513" y="5212792"/>
            <a:ext cx="3057052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wollen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ins Kino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Spaß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2" descr="Free Iphone Android vector and picture">
            <a:extLst>
              <a:ext uri="{FF2B5EF4-FFF2-40B4-BE49-F238E27FC236}">
                <a16:creationId xmlns:a16="http://schemas.microsoft.com/office/drawing/2014/main" id="{A5E1ED1E-0E1C-441F-8841-2D18BC1C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904205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Iphone Android vector and picture">
            <a:extLst>
              <a:ext uri="{FF2B5EF4-FFF2-40B4-BE49-F238E27FC236}">
                <a16:creationId xmlns:a16="http://schemas.microsoft.com/office/drawing/2014/main" id="{E22ABDBA-C00D-4757-824C-02D9871CC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5051384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6E2FFCE3-1285-43B3-B22E-C828D0ACD689}"/>
              </a:ext>
            </a:extLst>
          </p:cNvPr>
          <p:cNvSpPr/>
          <p:nvPr/>
        </p:nvSpPr>
        <p:spPr>
          <a:xfrm>
            <a:off x="4693336" y="810981"/>
            <a:ext cx="344046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den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Süden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von Dortmund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Da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es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schön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1" name="4.wav"/>
            </a:hlinkClick>
            <a:extLst>
              <a:ext uri="{FF2B5EF4-FFF2-40B4-BE49-F238E27FC236}">
                <a16:creationId xmlns:a16="http://schemas.microsoft.com/office/drawing/2014/main" id="{76A1043E-EDE3-4ED8-B5B3-654BD3DAAEC9}"/>
              </a:ext>
            </a:extLst>
          </p:cNvPr>
          <p:cNvSpPr txBox="1"/>
          <p:nvPr/>
        </p:nvSpPr>
        <p:spPr>
          <a:xfrm>
            <a:off x="4191594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hlinkClick r:id="" action="ppaction://noaction">
              <a:snd r:embed="rId12" name="5.wav"/>
            </a:hlinkClick>
            <a:extLst>
              <a:ext uri="{FF2B5EF4-FFF2-40B4-BE49-F238E27FC236}">
                <a16:creationId xmlns:a16="http://schemas.microsoft.com/office/drawing/2014/main" id="{00C88E2F-C0C9-4B02-A04C-FEA7E33A8FBC}"/>
              </a:ext>
            </a:extLst>
          </p:cNvPr>
          <p:cNvSpPr txBox="1"/>
          <p:nvPr/>
        </p:nvSpPr>
        <p:spPr>
          <a:xfrm>
            <a:off x="4191594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A8359115-23C6-4025-8F8D-F5454DD93849}"/>
              </a:ext>
            </a:extLst>
          </p:cNvPr>
          <p:cNvSpPr/>
          <p:nvPr/>
        </p:nvSpPr>
        <p:spPr>
          <a:xfrm>
            <a:off x="4694368" y="2764457"/>
            <a:ext cx="3714883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13" name="6.wav"/>
            </a:hlinkClick>
            <a:extLst>
              <a:ext uri="{FF2B5EF4-FFF2-40B4-BE49-F238E27FC236}">
                <a16:creationId xmlns:a16="http://schemas.microsoft.com/office/drawing/2014/main" id="{07DEBB53-27DE-40B7-8AE1-310B092AE4E4}"/>
              </a:ext>
            </a:extLst>
          </p:cNvPr>
          <p:cNvSpPr txBox="1"/>
          <p:nvPr/>
        </p:nvSpPr>
        <p:spPr>
          <a:xfrm>
            <a:off x="4190561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42075E57-95D4-4D6D-9CC2-FD96BFE68BFB}"/>
              </a:ext>
            </a:extLst>
          </p:cNvPr>
          <p:cNvSpPr/>
          <p:nvPr/>
        </p:nvSpPr>
        <p:spPr>
          <a:xfrm>
            <a:off x="4693336" y="4856991"/>
            <a:ext cx="3057052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hoffen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Borussia Dortmund*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84E98454-D884-2D8F-C65A-C7FF597F462E}"/>
              </a:ext>
            </a:extLst>
          </p:cNvPr>
          <p:cNvSpPr/>
          <p:nvPr/>
        </p:nvSpPr>
        <p:spPr>
          <a:xfrm>
            <a:off x="4655598" y="2802222"/>
            <a:ext cx="3273490" cy="1739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planen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Hausauf-gaben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jetzt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keine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Schule!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1102D7CD-BF11-2D46-6502-DA2B7EEA983E}"/>
              </a:ext>
            </a:extLst>
          </p:cNvPr>
          <p:cNvSpPr/>
          <p:nvPr/>
        </p:nvSpPr>
        <p:spPr>
          <a:xfrm>
            <a:off x="8340291" y="1768387"/>
            <a:ext cx="3237819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 week the cousins plan to: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 do a lot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river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play football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swim in the river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travel to the West of Dortmund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cinema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see a match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 homework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A63AD-3111-9471-0EA4-BF8F8DE186E2}"/>
              </a:ext>
            </a:extLst>
          </p:cNvPr>
          <p:cNvSpPr/>
          <p:nvPr/>
        </p:nvSpPr>
        <p:spPr>
          <a:xfrm>
            <a:off x="11445047" y="2868907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B4FC9-AA5F-C743-718A-90133124578D}"/>
              </a:ext>
            </a:extLst>
          </p:cNvPr>
          <p:cNvSpPr/>
          <p:nvPr/>
        </p:nvSpPr>
        <p:spPr>
          <a:xfrm flipH="1">
            <a:off x="11590920" y="3566925"/>
            <a:ext cx="4571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1F121-20F5-948B-1F34-F401637E2C92}"/>
              </a:ext>
            </a:extLst>
          </p:cNvPr>
          <p:cNvSpPr/>
          <p:nvPr/>
        </p:nvSpPr>
        <p:spPr>
          <a:xfrm>
            <a:off x="11467904" y="5088974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7FB19-735C-4EA7-CD97-8BA3548382C9}"/>
              </a:ext>
            </a:extLst>
          </p:cNvPr>
          <p:cNvSpPr/>
          <p:nvPr/>
        </p:nvSpPr>
        <p:spPr>
          <a:xfrm>
            <a:off x="11482732" y="4716105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BE60EC-45F1-AB6C-E153-D0A68E04C61C}"/>
              </a:ext>
            </a:extLst>
          </p:cNvPr>
          <p:cNvSpPr/>
          <p:nvPr/>
        </p:nvSpPr>
        <p:spPr>
          <a:xfrm>
            <a:off x="11309503" y="5461842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F440B-0907-C7CD-21A6-DFF424FAF5C5}"/>
              </a:ext>
            </a:extLst>
          </p:cNvPr>
          <p:cNvSpPr/>
          <p:nvPr/>
        </p:nvSpPr>
        <p:spPr>
          <a:xfrm>
            <a:off x="11276028" y="2468311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 descr="A cartoon of a person with arms crossed&#10;&#10;Description automatically generated with low confidence">
            <a:extLst>
              <a:ext uri="{FF2B5EF4-FFF2-40B4-BE49-F238E27FC236}">
                <a16:creationId xmlns:a16="http://schemas.microsoft.com/office/drawing/2014/main" id="{BCCBBC3B-D67C-4E0A-8A8E-34C7210C8DB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5"/>
          <a:stretch/>
        </p:blipFill>
        <p:spPr>
          <a:xfrm>
            <a:off x="9984827" y="159663"/>
            <a:ext cx="1111337" cy="1630782"/>
          </a:xfrm>
          <a:prstGeom prst="rect">
            <a:avLst/>
          </a:prstGeom>
        </p:spPr>
      </p:pic>
      <p:pic>
        <p:nvPicPr>
          <p:cNvPr id="4" name="Picture 3" descr="A child and child hugging&#10;&#10;Description automatically generated with low confidence">
            <a:extLst>
              <a:ext uri="{FF2B5EF4-FFF2-40B4-BE49-F238E27FC236}">
                <a16:creationId xmlns:a16="http://schemas.microsoft.com/office/drawing/2014/main" id="{3F34396D-E74B-4695-9594-94D3383D69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26" y="73747"/>
            <a:ext cx="1420400" cy="1722075"/>
          </a:xfrm>
          <a:prstGeom prst="rect">
            <a:avLst/>
          </a:prstGeom>
        </p:spPr>
      </p:pic>
      <p:pic>
        <p:nvPicPr>
          <p:cNvPr id="17" name="Picture 16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57C352B-AEDD-4EB7-A772-1D44D13838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6"/>
          <a:stretch/>
        </p:blipFill>
        <p:spPr>
          <a:xfrm>
            <a:off x="8295245" y="198839"/>
            <a:ext cx="1150800" cy="15889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4045D4E-0C86-4269-9E39-6B464159D1D0}"/>
              </a:ext>
            </a:extLst>
          </p:cNvPr>
          <p:cNvSpPr/>
          <p:nvPr/>
        </p:nvSpPr>
        <p:spPr>
          <a:xfrm>
            <a:off x="11315230" y="4079880"/>
            <a:ext cx="65427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23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23" grpId="0" animBg="1"/>
      <p:bldP spid="24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6718</TotalTime>
  <Words>2387</Words>
  <Application>Microsoft Office PowerPoint</Application>
  <PresentationFormat>Widescreen</PresentationFormat>
  <Paragraphs>272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Vokabeln</vt:lpstr>
      <vt:lpstr>lesen</vt:lpstr>
      <vt:lpstr>Infinitive clauses with ‘zu’</vt:lpstr>
      <vt:lpstr>lesen</vt:lpstr>
      <vt:lpstr>lesen</vt:lpstr>
      <vt:lpstr>lesen</vt:lpstr>
      <vt:lpstr>Kultur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83</cp:revision>
  <dcterms:created xsi:type="dcterms:W3CDTF">2021-07-02T19:27:01Z</dcterms:created>
  <dcterms:modified xsi:type="dcterms:W3CDTF">2024-04-28T19:45:39Z</dcterms:modified>
</cp:coreProperties>
</file>