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61" r:id="rId3"/>
    <p:sldId id="926" r:id="rId4"/>
    <p:sldId id="927" r:id="rId5"/>
    <p:sldId id="929" r:id="rId6"/>
    <p:sldId id="930" r:id="rId7"/>
    <p:sldId id="931" r:id="rId8"/>
    <p:sldId id="932" r:id="rId9"/>
    <p:sldId id="933" r:id="rId10"/>
    <p:sldId id="934" r:id="rId11"/>
    <p:sldId id="935" r:id="rId12"/>
    <p:sldId id="936" r:id="rId13"/>
    <p:sldId id="290" r:id="rId14"/>
    <p:sldId id="982" r:id="rId15"/>
    <p:sldId id="983" r:id="rId16"/>
    <p:sldId id="984" r:id="rId17"/>
    <p:sldId id="985" r:id="rId18"/>
    <p:sldId id="986" r:id="rId19"/>
    <p:sldId id="987" r:id="rId20"/>
    <p:sldId id="988" r:id="rId21"/>
    <p:sldId id="989" r:id="rId22"/>
    <p:sldId id="990" r:id="rId23"/>
    <p:sldId id="991" r:id="rId24"/>
    <p:sldId id="9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CC"/>
    <a:srgbClr val="FFD10D"/>
    <a:srgbClr val="2E94AF"/>
    <a:srgbClr val="EFF9FB"/>
    <a:srgbClr val="29C1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9" autoAdjust="0"/>
    <p:restoredTop sz="80952" autoAdjust="0"/>
  </p:normalViewPr>
  <p:slideViewPr>
    <p:cSldViewPr snapToGrid="0">
      <p:cViewPr varScale="1">
        <p:scale>
          <a:sx n="90" d="100"/>
          <a:sy n="90" d="100"/>
        </p:scale>
        <p:origin x="240" y="3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latin typeface="Arial"/>
              </a:rPr>
              <a:t>This lesson contains vocabulary and grammar assessments to check progress in the words and structures introduced and practised in the first 12 weeks of this year’s</a:t>
            </a:r>
          </a:p>
          <a:p>
            <a:pPr marL="216000" indent="-216000">
              <a:lnSpc>
                <a:spcPct val="100000"/>
              </a:lnSpc>
            </a:pPr>
            <a:r>
              <a:rPr lang="en-GB" sz="1200" b="0" strike="noStrike" spc="-1" dirty="0">
                <a:latin typeface="Arial"/>
              </a:rPr>
              <a:t>course, as well as those from the previous two years. </a:t>
            </a:r>
          </a:p>
          <a:p>
            <a:pPr marL="216000" indent="-216000">
              <a:lnSpc>
                <a:spcPct val="100000"/>
              </a:lnSpc>
            </a:pPr>
            <a:r>
              <a:rPr lang="en-GB" sz="1200" b="0" strike="noStrike" spc="-1" dirty="0">
                <a:latin typeface="Arial"/>
              </a:rPr>
              <a:t>The ratio of old to new language in the quiz is very approximately 50:50.</a:t>
            </a: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3867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00440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79025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ANSWERS</a:t>
            </a:r>
            <a:endParaRPr lang="en-GB" sz="1200" b="0" strike="noStrike" spc="-1" dirty="0">
              <a:latin typeface="Arial"/>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Laden</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laufen</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Geschichte</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wiederholen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45448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Berg</a:t>
            </a: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6.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dort</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7.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alles</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8.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fünfzehn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83281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ANSWERS</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Rad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fahren</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Museum</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Bus</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Spielerin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70052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000" b="1" strike="noStrike" spc="-1" dirty="0">
                <a:solidFill>
                  <a:srgbClr val="000000"/>
                </a:solidFill>
                <a:latin typeface="Calibri"/>
                <a:ea typeface="Calibri"/>
              </a:rPr>
              <a:t>[2/2]</a:t>
            </a:r>
            <a:endParaRPr lang="en-GB" sz="1000" b="0" strike="noStrike" spc="-1" dirty="0">
              <a:solidFill>
                <a:srgbClr val="000000"/>
              </a:solidFill>
              <a:latin typeface="Calibri"/>
            </a:endParaRPr>
          </a:p>
          <a:p>
            <a:pPr marL="216000" indent="-216000">
              <a:lnSpc>
                <a:spcPct val="100000"/>
              </a:lnSpc>
            </a:pPr>
            <a:endParaRPr lang="en-GB" sz="1000" b="1" strike="noStrike" spc="-1" dirty="0">
              <a:solidFill>
                <a:srgbClr val="000000"/>
              </a:solidFill>
              <a:latin typeface="Calibri"/>
            </a:endParaRPr>
          </a:p>
          <a:p>
            <a:pPr marL="216000" indent="-216000">
              <a:lnSpc>
                <a:spcPct val="100000"/>
              </a:lnSpc>
            </a:pPr>
            <a:r>
              <a:rPr lang="en-GB" sz="1000" b="1" strike="noStrike" spc="-1" dirty="0">
                <a:solidFill>
                  <a:srgbClr val="000000"/>
                </a:solidFill>
                <a:latin typeface="Calibri"/>
              </a:rPr>
              <a:t>Transcript:</a:t>
            </a: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Karte</a:t>
            </a: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Straße</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siebzehn</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Kuchen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493267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051143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065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20-25 minutes (all assessment slides)</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aural comprehension of vocabulary taught in weeks 1-12 of the course.</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Calibri"/>
              </a:rPr>
              <a:t>2. Pupils can either write 1C, etc.. or if they have the assessment on a print out they can put a X in the correct box. </a:t>
            </a:r>
            <a:endParaRPr lang="en-GB" sz="1200" b="1"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3. After items 1-4, continue to the next slide to complete the remainder of the task.</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Laden</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laufen</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Geschichte</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wiederholen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711568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004616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867658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509121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21136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Berg</a:t>
            </a: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6.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dort</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7.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alles</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8.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fünfzehn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25352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Calibri"/>
              </a:rPr>
              <a:t>2. Pupils can either write 1C, etc.. or if they have the assessment on a print out they can put a X in the correct box. </a:t>
            </a:r>
            <a:endParaRPr lang="en-GB" sz="1200" b="1"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3. After items 1-4, continue to the next slide to complete the remainder of the task.</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Rad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fahren</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Museum</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Bus</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Spielerin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99463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000" b="1" strike="noStrike" spc="-1" dirty="0">
                <a:solidFill>
                  <a:srgbClr val="000000"/>
                </a:solidFill>
                <a:latin typeface="Calibri"/>
                <a:ea typeface="Calibri"/>
              </a:rPr>
              <a:t>[2/2]</a:t>
            </a:r>
            <a:endParaRPr lang="en-GB" sz="1000" b="0" strike="noStrike" spc="-1" dirty="0">
              <a:solidFill>
                <a:srgbClr val="000000"/>
              </a:solidFill>
              <a:latin typeface="Calibri"/>
            </a:endParaRPr>
          </a:p>
          <a:p>
            <a:pPr marL="216000" indent="-216000">
              <a:lnSpc>
                <a:spcPct val="100000"/>
              </a:lnSpc>
            </a:pPr>
            <a:endParaRPr lang="en-GB" sz="1000" b="1" strike="noStrike" spc="-1" dirty="0">
              <a:solidFill>
                <a:srgbClr val="000000"/>
              </a:solidFill>
              <a:latin typeface="Calibri"/>
            </a:endParaRPr>
          </a:p>
          <a:p>
            <a:pPr marL="216000" indent="-216000">
              <a:lnSpc>
                <a:spcPct val="100000"/>
              </a:lnSpc>
            </a:pPr>
            <a:r>
              <a:rPr lang="en-GB" sz="1000" b="1" strike="noStrike" spc="-1" dirty="0">
                <a:solidFill>
                  <a:srgbClr val="000000"/>
                </a:solidFill>
                <a:latin typeface="Calibri"/>
              </a:rPr>
              <a:t>Transcript:</a:t>
            </a: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Karte</a:t>
            </a: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Straße</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siebzehn</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Kuchen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55119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recall of previously taught vocabulary.</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1 – 10 and the individual English word meanings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74960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vocabulary.</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1 – 10 and the individual German word meanings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38959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1 – 6 and the correct English pronoun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2504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15448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3.png"/><Relationship Id="rId7"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3.png"/><Relationship Id="rId7" Type="http://schemas.openxmlformats.org/officeDocument/2006/relationships/audio" Target="../media/audio7.wav"/><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4.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3.png"/><Relationship Id="rId7" Type="http://schemas.openxmlformats.org/officeDocument/2006/relationships/audio" Target="../media/audio15.wav"/><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image" Target="../media/image4.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3.png"/><Relationship Id="rId7"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3.png"/><Relationship Id="rId7"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3.png"/><Relationship Id="rId7" Type="http://schemas.openxmlformats.org/officeDocument/2006/relationships/audio" Target="../media/audio15.wav"/><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100DF08E-F49B-4B01-82DC-A9BE96DF7F26}"/>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sp>
        <p:nvSpPr>
          <p:cNvPr id="47" name="CustomShape 3"/>
          <p:cNvSpPr/>
          <p:nvPr/>
        </p:nvSpPr>
        <p:spPr>
          <a:xfrm>
            <a:off x="43047" y="5329800"/>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rPr>
              <a:t>Vocabulary</a:t>
            </a: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 &amp; Grammar Quiz</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Interacting</a:t>
            </a:r>
            <a:endParaRPr lang="en-GB" sz="4000" dirty="0"/>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61501" y="6457890"/>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2 Week 13</a:t>
            </a:r>
          </a:p>
        </p:txBody>
      </p:sp>
      <p:pic>
        <p:nvPicPr>
          <p:cNvPr id="3" name="Picture 2" descr="Free quiz mystery letters illustration">
            <a:extLst>
              <a:ext uri="{FF2B5EF4-FFF2-40B4-BE49-F238E27FC236}">
                <a16:creationId xmlns:a16="http://schemas.microsoft.com/office/drawing/2014/main" id="{48455CFC-F8D0-C897-9C87-660A7C040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92" y="1572594"/>
            <a:ext cx="34290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subject or object that is being described.</a:t>
            </a:r>
            <a:r>
              <a:rPr lang="en-GB" sz="2000"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4" name="TextBox 3">
            <a:extLst>
              <a:ext uri="{FF2B5EF4-FFF2-40B4-BE49-F238E27FC236}">
                <a16:creationId xmlns:a16="http://schemas.microsoft.com/office/drawing/2014/main" id="{9E2D166B-CF0B-A134-C52B-A7172476BB0F}"/>
              </a:ext>
            </a:extLst>
          </p:cNvPr>
          <p:cNvSpPr txBox="1"/>
          <p:nvPr/>
        </p:nvSpPr>
        <p:spPr>
          <a:xfrm>
            <a:off x="1378669" y="3445720"/>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E85DA084-7AB6-A65C-2F1C-AF7C663B0294}"/>
              </a:ext>
            </a:extLst>
          </p:cNvPr>
          <p:cNvGraphicFramePr>
            <a:graphicFrameLocks noGrp="1"/>
          </p:cNvGraphicFramePr>
          <p:nvPr>
            <p:extLst>
              <p:ext uri="{D42A27DB-BD31-4B8C-83A1-F6EECF244321}">
                <p14:modId xmlns:p14="http://schemas.microsoft.com/office/powerpoint/2010/main" val="2146933665"/>
              </p:ext>
            </p:extLst>
          </p:nvPr>
        </p:nvGraphicFramePr>
        <p:xfrm>
          <a:off x="1453172" y="1274816"/>
          <a:ext cx="7526664" cy="1739048"/>
        </p:xfrm>
        <a:graphic>
          <a:graphicData uri="http://schemas.openxmlformats.org/drawingml/2006/table">
            <a:tbl>
              <a:tblPr firstRow="1" firstCol="1" bandRow="1"/>
              <a:tblGrid>
                <a:gridCol w="854285">
                  <a:extLst>
                    <a:ext uri="{9D8B030D-6E8A-4147-A177-3AD203B41FA5}">
                      <a16:colId xmlns:a16="http://schemas.microsoft.com/office/drawing/2014/main" val="2086968732"/>
                    </a:ext>
                  </a:extLst>
                </a:gridCol>
                <a:gridCol w="2111428">
                  <a:extLst>
                    <a:ext uri="{9D8B030D-6E8A-4147-A177-3AD203B41FA5}">
                      <a16:colId xmlns:a16="http://schemas.microsoft.com/office/drawing/2014/main" val="2532517465"/>
                    </a:ext>
                  </a:extLst>
                </a:gridCol>
                <a:gridCol w="4560951">
                  <a:extLst>
                    <a:ext uri="{9D8B030D-6E8A-4147-A177-3AD203B41FA5}">
                      <a16:colId xmlns:a16="http://schemas.microsoft.com/office/drawing/2014/main" val="3889884697"/>
                    </a:ext>
                  </a:extLst>
                </a:gridCol>
              </a:tblGrid>
              <a:tr h="869524">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Sie sind da!</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das Heft              </a:t>
                      </a:r>
                      <a:r>
                        <a:rPr lang="en-GB" sz="180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die Leute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644584"/>
                  </a:ext>
                </a:extLst>
              </a:tr>
              <a:tr h="869524">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Ich liebe es!</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18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das Meer            </a:t>
                      </a:r>
                      <a:r>
                        <a:rPr lang="en-GB" sz="18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18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der See</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19480"/>
                  </a:ext>
                </a:extLst>
              </a:tr>
            </a:tbl>
          </a:graphicData>
        </a:graphic>
      </p:graphicFrame>
      <p:graphicFrame>
        <p:nvGraphicFramePr>
          <p:cNvPr id="17" name="Table 16">
            <a:extLst>
              <a:ext uri="{FF2B5EF4-FFF2-40B4-BE49-F238E27FC236}">
                <a16:creationId xmlns:a16="http://schemas.microsoft.com/office/drawing/2014/main" id="{742D7735-209A-202D-FF41-5FB9D47BE6A0}"/>
              </a:ext>
            </a:extLst>
          </p:cNvPr>
          <p:cNvGraphicFramePr>
            <a:graphicFrameLocks noGrp="1"/>
          </p:cNvGraphicFramePr>
          <p:nvPr>
            <p:extLst>
              <p:ext uri="{D42A27DB-BD31-4B8C-83A1-F6EECF244321}">
                <p14:modId xmlns:p14="http://schemas.microsoft.com/office/powerpoint/2010/main" val="3219143387"/>
              </p:ext>
            </p:extLst>
          </p:nvPr>
        </p:nvGraphicFramePr>
        <p:xfrm>
          <a:off x="1453172" y="4139001"/>
          <a:ext cx="7491563" cy="2405490"/>
        </p:xfrm>
        <a:graphic>
          <a:graphicData uri="http://schemas.openxmlformats.org/drawingml/2006/table">
            <a:tbl>
              <a:tblPr firstRow="1" firstCol="1" bandRow="1"/>
              <a:tblGrid>
                <a:gridCol w="1208931">
                  <a:extLst>
                    <a:ext uri="{9D8B030D-6E8A-4147-A177-3AD203B41FA5}">
                      <a16:colId xmlns:a16="http://schemas.microsoft.com/office/drawing/2014/main" val="3947845460"/>
                    </a:ext>
                  </a:extLst>
                </a:gridCol>
                <a:gridCol w="3434294">
                  <a:extLst>
                    <a:ext uri="{9D8B030D-6E8A-4147-A177-3AD203B41FA5}">
                      <a16:colId xmlns:a16="http://schemas.microsoft.com/office/drawing/2014/main" val="2450423299"/>
                    </a:ext>
                  </a:extLst>
                </a:gridCol>
                <a:gridCol w="2848338">
                  <a:extLst>
                    <a:ext uri="{9D8B030D-6E8A-4147-A177-3AD203B41FA5}">
                      <a16:colId xmlns:a16="http://schemas.microsoft.com/office/drawing/2014/main" val="2595243041"/>
                    </a:ext>
                  </a:extLst>
                </a:gridCol>
              </a:tblGrid>
              <a:tr h="801830">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Ich bin in der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Laden (m).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Stadt (f).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705840"/>
                  </a:ext>
                </a:extLst>
              </a:tr>
              <a:tr h="801830">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Sie geht ins</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Schwimmbad (nt).</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Park (m).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16705"/>
                  </a:ext>
                </a:extLst>
              </a:tr>
              <a:tr h="801830">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Wir sitzen auf dem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a:t>
                      </a:r>
                      <a:r>
                        <a:rPr lang="en-GB" sz="2000" dirty="0" err="1">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Kleidung</a:t>
                      </a:r>
                      <a:r>
                        <a:rPr lang="en-GB" sz="20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(f).</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Tisch (m).</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414413"/>
                  </a:ext>
                </a:extLst>
              </a:tr>
            </a:tbl>
          </a:graphicData>
        </a:graphic>
      </p:graphicFrame>
    </p:spTree>
    <p:extLst>
      <p:ext uri="{BB962C8B-B14F-4D97-AF65-F5344CB8AC3E}">
        <p14:creationId xmlns:p14="http://schemas.microsoft.com/office/powerpoint/2010/main" val="325909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78669" y="172847"/>
            <a:ext cx="9646382"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E</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correct ending for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8" y="2671354"/>
            <a:ext cx="9986017" cy="656462"/>
          </a:xfrm>
          <a:prstGeom prst="rect">
            <a:avLst/>
          </a:prstGeom>
          <a:noFill/>
        </p:spPr>
        <p:txBody>
          <a:bodyPr wrap="square">
            <a:spAutoFit/>
          </a:bodyPr>
          <a:lstStyle/>
          <a:p>
            <a:pPr>
              <a:lnSpc>
                <a:spcPct val="150000"/>
              </a:lnSpc>
              <a:spcAft>
                <a:spcPts val="800"/>
              </a:spcAft>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F</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Complete sentence 2 with the </a:t>
            </a:r>
            <a:r>
              <a:rPr lang="en-GB" sz="18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form of the </a:t>
            </a:r>
            <a:r>
              <a:rPr lang="en-GB" sz="18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underlined noun</a:t>
            </a:r>
            <a:r>
              <a:rPr lang="en-GB" sz="18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in sentence 1.</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6" name="Table 15">
            <a:extLst>
              <a:ext uri="{FF2B5EF4-FFF2-40B4-BE49-F238E27FC236}">
                <a16:creationId xmlns:a16="http://schemas.microsoft.com/office/drawing/2014/main" id="{CF721563-C41D-4F80-BF85-7548D39B5080}"/>
              </a:ext>
            </a:extLst>
          </p:cNvPr>
          <p:cNvGraphicFramePr>
            <a:graphicFrameLocks noGrp="1"/>
          </p:cNvGraphicFramePr>
          <p:nvPr>
            <p:extLst>
              <p:ext uri="{D42A27DB-BD31-4B8C-83A1-F6EECF244321}">
                <p14:modId xmlns:p14="http://schemas.microsoft.com/office/powerpoint/2010/main" val="956625830"/>
              </p:ext>
            </p:extLst>
          </p:nvPr>
        </p:nvGraphicFramePr>
        <p:xfrm>
          <a:off x="1495922" y="1002156"/>
          <a:ext cx="7674126" cy="1466724"/>
        </p:xfrm>
        <a:graphic>
          <a:graphicData uri="http://schemas.openxmlformats.org/drawingml/2006/table">
            <a:tbl>
              <a:tblPr firstRow="1" firstCol="1" bandRow="1"/>
              <a:tblGrid>
                <a:gridCol w="1105701">
                  <a:extLst>
                    <a:ext uri="{9D8B030D-6E8A-4147-A177-3AD203B41FA5}">
                      <a16:colId xmlns:a16="http://schemas.microsoft.com/office/drawing/2014/main" val="3771806457"/>
                    </a:ext>
                  </a:extLst>
                </a:gridCol>
                <a:gridCol w="2455179">
                  <a:extLst>
                    <a:ext uri="{9D8B030D-6E8A-4147-A177-3AD203B41FA5}">
                      <a16:colId xmlns:a16="http://schemas.microsoft.com/office/drawing/2014/main" val="2403438706"/>
                    </a:ext>
                  </a:extLst>
                </a:gridCol>
                <a:gridCol w="4113246">
                  <a:extLst>
                    <a:ext uri="{9D8B030D-6E8A-4147-A177-3AD203B41FA5}">
                      <a16:colId xmlns:a16="http://schemas.microsoft.com/office/drawing/2014/main" val="3219363173"/>
                    </a:ext>
                  </a:extLst>
                </a:gridCol>
              </a:tblGrid>
              <a:tr h="733362">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Am Wochenende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18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wir fahren nach London.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18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fahren wir nach London.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828194"/>
                  </a:ext>
                </a:extLst>
              </a:tr>
              <a:tr h="733362">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Links</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18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du findest den Ball.</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18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findest du den Ball.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229564"/>
                  </a:ext>
                </a:extLst>
              </a:tr>
            </a:tbl>
          </a:graphicData>
        </a:graphic>
      </p:graphicFrame>
      <p:graphicFrame>
        <p:nvGraphicFramePr>
          <p:cNvPr id="17" name="Table 16">
            <a:extLst>
              <a:ext uri="{FF2B5EF4-FFF2-40B4-BE49-F238E27FC236}">
                <a16:creationId xmlns:a16="http://schemas.microsoft.com/office/drawing/2014/main" id="{E7D93A27-8233-B7F8-9EB1-1DC079720EFA}"/>
              </a:ext>
            </a:extLst>
          </p:cNvPr>
          <p:cNvGraphicFramePr>
            <a:graphicFrameLocks noGrp="1"/>
          </p:cNvGraphicFramePr>
          <p:nvPr>
            <p:extLst>
              <p:ext uri="{D42A27DB-BD31-4B8C-83A1-F6EECF244321}">
                <p14:modId xmlns:p14="http://schemas.microsoft.com/office/powerpoint/2010/main" val="2898192934"/>
              </p:ext>
            </p:extLst>
          </p:nvPr>
        </p:nvGraphicFramePr>
        <p:xfrm>
          <a:off x="1495922" y="3530183"/>
          <a:ext cx="8966758" cy="1639676"/>
        </p:xfrm>
        <a:graphic>
          <a:graphicData uri="http://schemas.openxmlformats.org/drawingml/2006/table">
            <a:tbl>
              <a:tblPr firstRow="1" firstCol="1" bandRow="1"/>
              <a:tblGrid>
                <a:gridCol w="396776">
                  <a:extLst>
                    <a:ext uri="{9D8B030D-6E8A-4147-A177-3AD203B41FA5}">
                      <a16:colId xmlns:a16="http://schemas.microsoft.com/office/drawing/2014/main" val="3116184522"/>
                    </a:ext>
                  </a:extLst>
                </a:gridCol>
                <a:gridCol w="4284991">
                  <a:extLst>
                    <a:ext uri="{9D8B030D-6E8A-4147-A177-3AD203B41FA5}">
                      <a16:colId xmlns:a16="http://schemas.microsoft.com/office/drawing/2014/main" val="1160991691"/>
                    </a:ext>
                  </a:extLst>
                </a:gridCol>
                <a:gridCol w="4284991">
                  <a:extLst>
                    <a:ext uri="{9D8B030D-6E8A-4147-A177-3AD203B41FA5}">
                      <a16:colId xmlns:a16="http://schemas.microsoft.com/office/drawing/2014/main" val="2703139692"/>
                    </a:ext>
                  </a:extLst>
                </a:gridCol>
              </a:tblGrid>
              <a:tr h="469692">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Sentence 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Sentence 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70593"/>
                  </a:ext>
                </a:extLst>
              </a:tr>
              <a:tr h="584992">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2F5496"/>
                          </a:solidFill>
                          <a:effectLst/>
                          <a:latin typeface="Century Gothic" panose="020B0502020202020204" pitchFamily="34" charset="0"/>
                          <a:ea typeface="Times New Roman" panose="02020603050405020304" pitchFamily="18" charset="0"/>
                          <a:cs typeface="Helvetica" pitchFamily="2" charset="0"/>
                        </a:rPr>
                        <a:t>Hier ist eine </a:t>
                      </a:r>
                      <a:r>
                        <a:rPr lang="de-DE" sz="1800" b="1" u="sng">
                          <a:solidFill>
                            <a:srgbClr val="2F5496"/>
                          </a:solidFill>
                          <a:effectLst/>
                          <a:latin typeface="Century Gothic" panose="020B0502020202020204" pitchFamily="34" charset="0"/>
                          <a:ea typeface="Times New Roman" panose="02020603050405020304" pitchFamily="18" charset="0"/>
                          <a:cs typeface="Helvetica" pitchFamily="2" charset="0"/>
                        </a:rPr>
                        <a:t>Liste</a:t>
                      </a:r>
                      <a:r>
                        <a:rPr lang="de-DE" sz="1800">
                          <a:solidFill>
                            <a:srgbClr val="2F5496"/>
                          </a:solidFill>
                          <a:effectLst/>
                          <a:latin typeface="Century Gothic" panose="020B0502020202020204" pitchFamily="34" charset="0"/>
                          <a:ea typeface="Times New Roman" panose="02020603050405020304" pitchFamily="18" charset="0"/>
                          <a:cs typeface="Helvetica" pitchFamily="2" charset="0"/>
                        </a:rPr>
                        <a:t>.</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2F5496"/>
                          </a:solidFill>
                          <a:effectLst/>
                          <a:latin typeface="Century Gothic" panose="020B0502020202020204" pitchFamily="34" charset="0"/>
                          <a:ea typeface="Malgun Gothic" panose="020B0503020000020004" pitchFamily="34" charset="-127"/>
                          <a:cs typeface="Helvetica" pitchFamily="2" charset="0"/>
                        </a:rPr>
                        <a:t>Hier sind zwei </a:t>
                      </a:r>
                      <a:r>
                        <a:rPr lang="en-GB"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a:t>
                      </a:r>
                      <a:r>
                        <a:rPr lang="de-DE" sz="1800">
                          <a:solidFill>
                            <a:srgbClr val="2F5496"/>
                          </a:solidFill>
                          <a:effectLst/>
                          <a:latin typeface="Century Gothic" panose="020B0502020202020204" pitchFamily="34" charset="0"/>
                          <a:ea typeface="Malgun Gothic" panose="020B0503020000020004" pitchFamily="34" charset="-127"/>
                          <a:cs typeface="Helvetica" pitchFamily="2" charset="0"/>
                        </a:rPr>
                        <a:t>.</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194827"/>
                  </a:ext>
                </a:extLst>
              </a:tr>
              <a:tr h="584992">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2F5496"/>
                          </a:solidFill>
                          <a:effectLst/>
                          <a:latin typeface="Century Gothic" panose="020B0502020202020204" pitchFamily="34" charset="0"/>
                          <a:ea typeface="Malgun Gothic" panose="020B0503020000020004" pitchFamily="34" charset="-127"/>
                          <a:cs typeface="Helvetica" pitchFamily="2" charset="0"/>
                        </a:rPr>
                        <a:t>Hier ist ein </a:t>
                      </a:r>
                      <a:r>
                        <a:rPr lang="de-DE" sz="1800" b="1" u="sng">
                          <a:solidFill>
                            <a:srgbClr val="2F5496"/>
                          </a:solidFill>
                          <a:effectLst/>
                          <a:latin typeface="Century Gothic" panose="020B0502020202020204" pitchFamily="34" charset="0"/>
                          <a:ea typeface="Malgun Gothic" panose="020B0503020000020004" pitchFamily="34" charset="-127"/>
                          <a:cs typeface="Helvetica" pitchFamily="2" charset="0"/>
                        </a:rPr>
                        <a:t>Mann</a:t>
                      </a:r>
                      <a:r>
                        <a:rPr lang="de-DE" sz="1800">
                          <a:solidFill>
                            <a:srgbClr val="2F5496"/>
                          </a:solidFill>
                          <a:effectLst/>
                          <a:latin typeface="Century Gothic" panose="020B0502020202020204" pitchFamily="34" charset="0"/>
                          <a:ea typeface="Malgun Gothic" panose="020B0503020000020004" pitchFamily="34" charset="-127"/>
                          <a:cs typeface="Helvetica" pitchFamily="2" charset="0"/>
                        </a:rPr>
                        <a:t>.</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2F5496"/>
                          </a:solidFill>
                          <a:effectLst/>
                          <a:latin typeface="Century Gothic" panose="020B0502020202020204" pitchFamily="34" charset="0"/>
                          <a:ea typeface="Malgun Gothic" panose="020B0503020000020004" pitchFamily="34" charset="-127"/>
                          <a:cs typeface="Helvetica" pitchFamily="2" charset="0"/>
                        </a:rPr>
                        <a:t>Hier sind zwei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a:t>
                      </a:r>
                      <a:r>
                        <a:rPr lang="de-DE" sz="1800" dirty="0">
                          <a:solidFill>
                            <a:srgbClr val="2F5496"/>
                          </a:solidFill>
                          <a:effectLst/>
                          <a:latin typeface="Century Gothic" panose="020B0502020202020204" pitchFamily="34" charset="0"/>
                          <a:ea typeface="Malgun Gothic" panose="020B0503020000020004" pitchFamily="34" charset="-127"/>
                          <a:cs typeface="Helvetica" pitchFamily="2" charset="0"/>
                        </a:rPr>
                        <a:t>.</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7273303"/>
                  </a:ext>
                </a:extLst>
              </a:tr>
            </a:tbl>
          </a:graphicData>
        </a:graphic>
      </p:graphicFrame>
    </p:spTree>
    <p:extLst>
      <p:ext uri="{BB962C8B-B14F-4D97-AF65-F5344CB8AC3E}">
        <p14:creationId xmlns:p14="http://schemas.microsoft.com/office/powerpoint/2010/main" val="378254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403385" y="296855"/>
            <a:ext cx="9186358" cy="1213794"/>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G</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Write the German for the English given in brackets. Use the clues to help you.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2" name="TextBox 11">
            <a:extLst>
              <a:ext uri="{FF2B5EF4-FFF2-40B4-BE49-F238E27FC236}">
                <a16:creationId xmlns:a16="http://schemas.microsoft.com/office/drawing/2014/main" id="{47D7E147-B7A5-6B87-201D-60FF087008CE}"/>
              </a:ext>
            </a:extLst>
          </p:cNvPr>
          <p:cNvSpPr txBox="1"/>
          <p:nvPr/>
        </p:nvSpPr>
        <p:spPr>
          <a:xfrm>
            <a:off x="1403385" y="2584344"/>
            <a:ext cx="8810360" cy="907749"/>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H</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Write the German article ‘the’.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8" name="Table 17">
            <a:extLst>
              <a:ext uri="{FF2B5EF4-FFF2-40B4-BE49-F238E27FC236}">
                <a16:creationId xmlns:a16="http://schemas.microsoft.com/office/drawing/2014/main" id="{FA91F7E1-1AF7-8408-84BE-8E939A7DEF55}"/>
              </a:ext>
            </a:extLst>
          </p:cNvPr>
          <p:cNvGraphicFramePr>
            <a:graphicFrameLocks noGrp="1"/>
          </p:cNvGraphicFramePr>
          <p:nvPr>
            <p:extLst>
              <p:ext uri="{D42A27DB-BD31-4B8C-83A1-F6EECF244321}">
                <p14:modId xmlns:p14="http://schemas.microsoft.com/office/powerpoint/2010/main" val="3778378452"/>
              </p:ext>
            </p:extLst>
          </p:nvPr>
        </p:nvGraphicFramePr>
        <p:xfrm>
          <a:off x="1501629" y="954640"/>
          <a:ext cx="9046037" cy="1358670"/>
        </p:xfrm>
        <a:graphic>
          <a:graphicData uri="http://schemas.openxmlformats.org/drawingml/2006/table">
            <a:tbl>
              <a:tblPr firstRow="1" firstCol="1" bandRow="1"/>
              <a:tblGrid>
                <a:gridCol w="352901">
                  <a:extLst>
                    <a:ext uri="{9D8B030D-6E8A-4147-A177-3AD203B41FA5}">
                      <a16:colId xmlns:a16="http://schemas.microsoft.com/office/drawing/2014/main" val="423784613"/>
                    </a:ext>
                  </a:extLst>
                </a:gridCol>
                <a:gridCol w="6436248">
                  <a:extLst>
                    <a:ext uri="{9D8B030D-6E8A-4147-A177-3AD203B41FA5}">
                      <a16:colId xmlns:a16="http://schemas.microsoft.com/office/drawing/2014/main" val="592821262"/>
                    </a:ext>
                  </a:extLst>
                </a:gridCol>
                <a:gridCol w="2256888">
                  <a:extLst>
                    <a:ext uri="{9D8B030D-6E8A-4147-A177-3AD203B41FA5}">
                      <a16:colId xmlns:a16="http://schemas.microsoft.com/office/drawing/2014/main" val="3364092708"/>
                    </a:ext>
                  </a:extLst>
                </a:gridCol>
              </a:tblGrid>
              <a:tr h="452890">
                <a:tc>
                  <a:txBody>
                    <a:bodyPr/>
                    <a:lstStyle/>
                    <a:p>
                      <a:pPr>
                        <a:lnSpc>
                          <a:spcPct val="107000"/>
                        </a:lnSpc>
                        <a:spcAft>
                          <a:spcPts val="800"/>
                        </a:spcAft>
                      </a:pPr>
                      <a:r>
                        <a:rPr lang="en-GB" sz="15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Clues</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09496"/>
                  </a:ext>
                </a:extLst>
              </a:tr>
              <a:tr h="452890">
                <a:tc>
                  <a:txBody>
                    <a:bodyPr/>
                    <a:lstStyle/>
                    <a:p>
                      <a:pPr>
                        <a:lnSpc>
                          <a:spcPct val="107000"/>
                        </a:lnSpc>
                        <a:spcAft>
                          <a:spcPts val="800"/>
                        </a:spcAft>
                      </a:pP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Du </a:t>
                      </a:r>
                      <a:r>
                        <a:rPr lang="en-GB" sz="16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müde. (are)</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to be</a:t>
                      </a:r>
                      <a:r>
                        <a:rPr lang="de-DE" sz="1500" i="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 sein</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579479"/>
                  </a:ext>
                </a:extLst>
              </a:tr>
              <a:tr h="452890">
                <a:tc>
                  <a:txBody>
                    <a:bodyPr/>
                    <a:lstStyle/>
                    <a:p>
                      <a:pPr>
                        <a:lnSpc>
                          <a:spcPct val="107000"/>
                        </a:lnSpc>
                        <a:spcAft>
                          <a:spcPts val="800"/>
                        </a:spcAft>
                      </a:pP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Er </a:t>
                      </a:r>
                      <a:r>
                        <a:rPr lang="en-GB" sz="16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a-DK"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einen Brief. (has)	</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to</a:t>
                      </a:r>
                      <a:r>
                        <a:rPr lang="de-DE" sz="15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500" b="1"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have</a:t>
                      </a:r>
                      <a:r>
                        <a:rPr lang="de-DE" sz="1500" i="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500" dirty="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165086"/>
                  </a:ext>
                </a:extLst>
              </a:tr>
            </a:tbl>
          </a:graphicData>
        </a:graphic>
      </p:graphicFrame>
      <p:graphicFrame>
        <p:nvGraphicFramePr>
          <p:cNvPr id="19" name="Table 18">
            <a:extLst>
              <a:ext uri="{FF2B5EF4-FFF2-40B4-BE49-F238E27FC236}">
                <a16:creationId xmlns:a16="http://schemas.microsoft.com/office/drawing/2014/main" id="{7C3CA9C3-E2BF-5260-2E3E-ECA6AD07D130}"/>
              </a:ext>
            </a:extLst>
          </p:cNvPr>
          <p:cNvGraphicFramePr>
            <a:graphicFrameLocks noGrp="1"/>
          </p:cNvGraphicFramePr>
          <p:nvPr>
            <p:extLst>
              <p:ext uri="{D42A27DB-BD31-4B8C-83A1-F6EECF244321}">
                <p14:modId xmlns:p14="http://schemas.microsoft.com/office/powerpoint/2010/main" val="852037361"/>
              </p:ext>
            </p:extLst>
          </p:nvPr>
        </p:nvGraphicFramePr>
        <p:xfrm>
          <a:off x="1501629" y="3273269"/>
          <a:ext cx="6824072" cy="1331708"/>
        </p:xfrm>
        <a:graphic>
          <a:graphicData uri="http://schemas.openxmlformats.org/drawingml/2006/table">
            <a:tbl>
              <a:tblPr firstRow="1" firstCol="1" bandRow="1"/>
              <a:tblGrid>
                <a:gridCol w="691796">
                  <a:extLst>
                    <a:ext uri="{9D8B030D-6E8A-4147-A177-3AD203B41FA5}">
                      <a16:colId xmlns:a16="http://schemas.microsoft.com/office/drawing/2014/main" val="894519546"/>
                    </a:ext>
                  </a:extLst>
                </a:gridCol>
                <a:gridCol w="6132276">
                  <a:extLst>
                    <a:ext uri="{9D8B030D-6E8A-4147-A177-3AD203B41FA5}">
                      <a16:colId xmlns:a16="http://schemas.microsoft.com/office/drawing/2014/main" val="3093583407"/>
                    </a:ext>
                  </a:extLst>
                </a:gridCol>
              </a:tblGrid>
              <a:tr h="665854">
                <a:tc>
                  <a:txBody>
                    <a:bodyPr/>
                    <a:lstStyle/>
                    <a:p>
                      <a:pPr>
                        <a:lnSpc>
                          <a:spcPct val="107000"/>
                        </a:lnSpc>
                        <a:spcAft>
                          <a:spcPts val="800"/>
                        </a:spcAft>
                      </a:pPr>
                      <a:r>
                        <a:rPr lang="en-GB"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Wie alt ist </a:t>
                      </a:r>
                      <a:r>
                        <a:rPr lang="de-DE" sz="23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Museum (nt)?</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462467"/>
                  </a:ext>
                </a:extLst>
              </a:tr>
              <a:tr h="665854">
                <a:tc>
                  <a:txBody>
                    <a:bodyPr/>
                    <a:lstStyle/>
                    <a:p>
                      <a:pPr>
                        <a:lnSpc>
                          <a:spcPct val="107000"/>
                        </a:lnSpc>
                        <a:spcAft>
                          <a:spcPts val="800"/>
                        </a:spcAft>
                      </a:pPr>
                      <a:r>
                        <a:rPr lang="en-GB"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Ich liebe </a:t>
                      </a:r>
                      <a:r>
                        <a:rPr lang="en-GB" sz="23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Laden (m).</a:t>
                      </a:r>
                      <a:endParaRPr lang="en-GB" sz="2100" dirty="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269837"/>
                  </a:ext>
                </a:extLst>
              </a:tr>
            </a:tbl>
          </a:graphicData>
        </a:graphic>
      </p:graphicFrame>
      <p:sp>
        <p:nvSpPr>
          <p:cNvPr id="20" name="TextBox 19">
            <a:extLst>
              <a:ext uri="{FF2B5EF4-FFF2-40B4-BE49-F238E27FC236}">
                <a16:creationId xmlns:a16="http://schemas.microsoft.com/office/drawing/2014/main" id="{E3094B4D-5DD7-8EB2-D049-A14DB72C7306}"/>
              </a:ext>
            </a:extLst>
          </p:cNvPr>
          <p:cNvSpPr txBox="1"/>
          <p:nvPr/>
        </p:nvSpPr>
        <p:spPr>
          <a:xfrm>
            <a:off x="1403385" y="4800838"/>
            <a:ext cx="8810360" cy="516360"/>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I</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Write the German article ‘a’.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21" name="Table 20">
            <a:extLst>
              <a:ext uri="{FF2B5EF4-FFF2-40B4-BE49-F238E27FC236}">
                <a16:creationId xmlns:a16="http://schemas.microsoft.com/office/drawing/2014/main" id="{7AE6150C-D911-B849-B71D-E95F67D6126F}"/>
              </a:ext>
            </a:extLst>
          </p:cNvPr>
          <p:cNvGraphicFramePr>
            <a:graphicFrameLocks noGrp="1"/>
          </p:cNvGraphicFramePr>
          <p:nvPr>
            <p:extLst>
              <p:ext uri="{D42A27DB-BD31-4B8C-83A1-F6EECF244321}">
                <p14:modId xmlns:p14="http://schemas.microsoft.com/office/powerpoint/2010/main" val="3112423807"/>
              </p:ext>
            </p:extLst>
          </p:nvPr>
        </p:nvGraphicFramePr>
        <p:xfrm>
          <a:off x="1501629" y="5391275"/>
          <a:ext cx="6824072" cy="1331708"/>
        </p:xfrm>
        <a:graphic>
          <a:graphicData uri="http://schemas.openxmlformats.org/drawingml/2006/table">
            <a:tbl>
              <a:tblPr firstRow="1" firstCol="1" bandRow="1"/>
              <a:tblGrid>
                <a:gridCol w="691796">
                  <a:extLst>
                    <a:ext uri="{9D8B030D-6E8A-4147-A177-3AD203B41FA5}">
                      <a16:colId xmlns:a16="http://schemas.microsoft.com/office/drawing/2014/main" val="3302919296"/>
                    </a:ext>
                  </a:extLst>
                </a:gridCol>
                <a:gridCol w="6132276">
                  <a:extLst>
                    <a:ext uri="{9D8B030D-6E8A-4147-A177-3AD203B41FA5}">
                      <a16:colId xmlns:a16="http://schemas.microsoft.com/office/drawing/2014/main" val="2043553148"/>
                    </a:ext>
                  </a:extLst>
                </a:gridCol>
              </a:tblGrid>
              <a:tr h="665854">
                <a:tc>
                  <a:txBody>
                    <a:bodyPr/>
                    <a:lstStyle/>
                    <a:p>
                      <a:pPr>
                        <a:lnSpc>
                          <a:spcPct val="107000"/>
                        </a:lnSpc>
                        <a:spcAft>
                          <a:spcPts val="800"/>
                        </a:spcAft>
                      </a:pPr>
                      <a:r>
                        <a:rPr lang="en-GB"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Wir sehen </a:t>
                      </a:r>
                      <a:r>
                        <a:rPr lang="en-GB" sz="23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Berg (m).</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597415"/>
                  </a:ext>
                </a:extLst>
              </a:tr>
              <a:tr h="665854">
                <a:tc>
                  <a:txBody>
                    <a:bodyPr/>
                    <a:lstStyle/>
                    <a:p>
                      <a:pPr>
                        <a:lnSpc>
                          <a:spcPct val="107000"/>
                        </a:lnSpc>
                        <a:spcAft>
                          <a:spcPts val="800"/>
                        </a:spcAft>
                      </a:pPr>
                      <a:r>
                        <a:rPr lang="en-GB"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Das</a:t>
                      </a:r>
                      <a:r>
                        <a:rPr lang="de-DE" sz="23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ist </a:t>
                      </a:r>
                      <a:r>
                        <a:rPr lang="en-GB" sz="23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Dorf (</a:t>
                      </a:r>
                      <a:r>
                        <a:rPr lang="de-DE" sz="23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nt</a:t>
                      </a: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a:t>
                      </a:r>
                      <a:endParaRPr lang="en-GB" sz="2100" dirty="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757550"/>
                  </a:ext>
                </a:extLst>
              </a:tr>
            </a:tbl>
          </a:graphicData>
        </a:graphic>
      </p:graphicFrame>
    </p:spTree>
    <p:extLst>
      <p:ext uri="{BB962C8B-B14F-4D97-AF65-F5344CB8AC3E}">
        <p14:creationId xmlns:p14="http://schemas.microsoft.com/office/powerpoint/2010/main" val="332126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 name="Rectangle 4">
            <a:extLst>
              <a:ext uri="{FF2B5EF4-FFF2-40B4-BE49-F238E27FC236}">
                <a16:creationId xmlns:a16="http://schemas.microsoft.com/office/drawing/2014/main" id="{F7DFAA06-AE60-7321-4573-E55BE892E465}"/>
              </a:ext>
            </a:extLst>
          </p:cNvPr>
          <p:cNvSpPr/>
          <p:nvPr/>
        </p:nvSpPr>
        <p:spPr>
          <a:xfrm>
            <a:off x="1239520" y="237630"/>
            <a:ext cx="9855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Robbie is from another planet. It likes earth and speaking German but often forgets word meanings, spellings and things like gender and verb forms. Help Robbie by answering the questions in this quiz. </a:t>
            </a:r>
            <a:endParaRPr kumimoji="0" lang="en-GB" sz="2800" b="0" i="0" u="none" strike="noStrike" kern="0" cap="none" spc="0" normalizeH="0" baseline="0" noProof="0" dirty="0">
              <a:ln>
                <a:noFill/>
              </a:ln>
              <a:solidFill>
                <a:sysClr val="windowText" lastClr="000000"/>
              </a:solidFill>
              <a:effectLst/>
              <a:uLnTx/>
              <a:uFillTx/>
              <a:latin typeface="Arial"/>
            </a:endParaRPr>
          </a:p>
        </p:txBody>
      </p:sp>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4" name="TextBox 3">
            <a:extLst>
              <a:ext uri="{FF2B5EF4-FFF2-40B4-BE49-F238E27FC236}">
                <a16:creationId xmlns:a16="http://schemas.microsoft.com/office/drawing/2014/main" id="{8AA771F9-55BB-47A6-C56B-49FE360E5B0A}"/>
              </a:ext>
            </a:extLst>
          </p:cNvPr>
          <p:cNvSpPr txBox="1"/>
          <p:nvPr/>
        </p:nvSpPr>
        <p:spPr>
          <a:xfrm>
            <a:off x="290648" y="1377288"/>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1AD8479-334A-E98E-D758-079F68C6F95D}"/>
              </a:ext>
            </a:extLst>
          </p:cNvPr>
          <p:cNvGraphicFramePr>
            <a:graphicFrameLocks noGrp="1"/>
          </p:cNvGraphicFramePr>
          <p:nvPr/>
        </p:nvGraphicFramePr>
        <p:xfrm>
          <a:off x="1239520" y="2163060"/>
          <a:ext cx="9157377" cy="3747889"/>
        </p:xfrm>
        <a:graphic>
          <a:graphicData uri="http://schemas.openxmlformats.org/drawingml/2006/table">
            <a:tbl>
              <a:tblPr firstRow="1" firstCol="1" bandRow="1"/>
              <a:tblGrid>
                <a:gridCol w="1830400">
                  <a:extLst>
                    <a:ext uri="{9D8B030D-6E8A-4147-A177-3AD203B41FA5}">
                      <a16:colId xmlns:a16="http://schemas.microsoft.com/office/drawing/2014/main" val="2478577031"/>
                    </a:ext>
                  </a:extLst>
                </a:gridCol>
                <a:gridCol w="1830400">
                  <a:extLst>
                    <a:ext uri="{9D8B030D-6E8A-4147-A177-3AD203B41FA5}">
                      <a16:colId xmlns:a16="http://schemas.microsoft.com/office/drawing/2014/main" val="6571379"/>
                    </a:ext>
                  </a:extLst>
                </a:gridCol>
                <a:gridCol w="1852684">
                  <a:extLst>
                    <a:ext uri="{9D8B030D-6E8A-4147-A177-3AD203B41FA5}">
                      <a16:colId xmlns:a16="http://schemas.microsoft.com/office/drawing/2014/main" val="2228890872"/>
                    </a:ext>
                  </a:extLst>
                </a:gridCol>
                <a:gridCol w="1852684">
                  <a:extLst>
                    <a:ext uri="{9D8B030D-6E8A-4147-A177-3AD203B41FA5}">
                      <a16:colId xmlns:a16="http://schemas.microsoft.com/office/drawing/2014/main" val="376357495"/>
                    </a:ext>
                  </a:extLst>
                </a:gridCol>
                <a:gridCol w="1791209">
                  <a:extLst>
                    <a:ext uri="{9D8B030D-6E8A-4147-A177-3AD203B41FA5}">
                      <a16:colId xmlns:a16="http://schemas.microsoft.com/office/drawing/2014/main" val="320185436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60735"/>
                  </a:ext>
                </a:extLst>
              </a:tr>
              <a:tr h="349053">
                <a:tc rowSpan="2">
                  <a:txBody>
                    <a:bodyPr/>
                    <a:lstStyle/>
                    <a:p>
                      <a:pPr algn="ctr">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a:solidFill>
                            <a:srgbClr val="1F4E79"/>
                          </a:solidFill>
                          <a:effectLst/>
                          <a:latin typeface="+mj-lt"/>
                          <a:ea typeface="SimSun" panose="02010600030101010101" pitchFamily="2" charset="-122"/>
                          <a:cs typeface="Times New Roman" panose="02020603050405020304" pitchFamily="18" charset="0"/>
                        </a:rPr>
                        <a:t>1.</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shop</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museum</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market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restaurant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44418548"/>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458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2.</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go</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shop</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lie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run</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3639982"/>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38400"/>
                  </a:ext>
                </a:extLst>
              </a:tr>
              <a:tr h="417851">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ticket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task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story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list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00248802"/>
                  </a:ext>
                </a:extLst>
              </a:tr>
              <a:tr h="456116">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83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sit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repeat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swim</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dance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4340244"/>
                  </a:ext>
                </a:extLst>
              </a:tr>
              <a:tr h="476390">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102558"/>
                  </a:ext>
                </a:extLst>
              </a:tr>
            </a:tbl>
          </a:graphicData>
        </a:graphic>
      </p:graphicFrame>
      <p:sp>
        <p:nvSpPr>
          <p:cNvPr id="16" name="Rectangle 15">
            <a:hlinkClick r:id="" action="ppaction://noaction">
              <a:snd r:embed="rId5" name="T2_Voc_A4.wav"/>
            </a:hlinkClick>
            <a:extLst>
              <a:ext uri="{FF2B5EF4-FFF2-40B4-BE49-F238E27FC236}">
                <a16:creationId xmlns:a16="http://schemas.microsoft.com/office/drawing/2014/main" id="{9340163C-A3AE-2CBD-3A12-660B1ECD45DF}"/>
              </a:ext>
            </a:extLst>
          </p:cNvPr>
          <p:cNvSpPr/>
          <p:nvPr/>
        </p:nvSpPr>
        <p:spPr>
          <a:xfrm>
            <a:off x="1810974" y="5252681"/>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2_Voc_A3.wav"/>
            </a:hlinkClick>
            <a:extLst>
              <a:ext uri="{FF2B5EF4-FFF2-40B4-BE49-F238E27FC236}">
                <a16:creationId xmlns:a16="http://schemas.microsoft.com/office/drawing/2014/main" id="{7D859164-DE70-DD35-5D16-216E47DBF055}"/>
              </a:ext>
            </a:extLst>
          </p:cNvPr>
          <p:cNvSpPr/>
          <p:nvPr/>
        </p:nvSpPr>
        <p:spPr>
          <a:xfrm>
            <a:off x="1813782" y="442901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2_Voc_A1.wav"/>
            </a:hlinkClick>
            <a:extLst>
              <a:ext uri="{FF2B5EF4-FFF2-40B4-BE49-F238E27FC236}">
                <a16:creationId xmlns:a16="http://schemas.microsoft.com/office/drawing/2014/main" id="{4B089137-31CB-39FE-402A-306DD26A5FFD}"/>
              </a:ext>
            </a:extLst>
          </p:cNvPr>
          <p:cNvSpPr/>
          <p:nvPr/>
        </p:nvSpPr>
        <p:spPr>
          <a:xfrm>
            <a:off x="1813783" y="270853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2_Voc_A2.wav"/>
            </a:hlinkClick>
            <a:extLst>
              <a:ext uri="{FF2B5EF4-FFF2-40B4-BE49-F238E27FC236}">
                <a16:creationId xmlns:a16="http://schemas.microsoft.com/office/drawing/2014/main" id="{11828BE4-54F6-A5AD-5C35-916DA72BC316}"/>
              </a:ext>
            </a:extLst>
          </p:cNvPr>
          <p:cNvSpPr/>
          <p:nvPr/>
        </p:nvSpPr>
        <p:spPr>
          <a:xfrm>
            <a:off x="1813782" y="361940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pic>
        <p:nvPicPr>
          <p:cNvPr id="3" name="Picture 2">
            <a:extLst>
              <a:ext uri="{FF2B5EF4-FFF2-40B4-BE49-F238E27FC236}">
                <a16:creationId xmlns:a16="http://schemas.microsoft.com/office/drawing/2014/main" id="{AFCC9802-9088-7E6C-F068-6AF8E1BE3846}"/>
              </a:ext>
            </a:extLst>
          </p:cNvPr>
          <p:cNvPicPr>
            <a:picLocks noChangeAspect="1"/>
          </p:cNvPicPr>
          <p:nvPr/>
        </p:nvPicPr>
        <p:blipFill>
          <a:blip r:embed="rId9"/>
          <a:stretch>
            <a:fillRect/>
          </a:stretch>
        </p:blipFill>
        <p:spPr>
          <a:xfrm>
            <a:off x="3810832" y="2961841"/>
            <a:ext cx="333374" cy="330619"/>
          </a:xfrm>
          <a:prstGeom prst="rect">
            <a:avLst/>
          </a:prstGeom>
        </p:spPr>
      </p:pic>
      <p:pic>
        <p:nvPicPr>
          <p:cNvPr id="8" name="Picture 7">
            <a:extLst>
              <a:ext uri="{FF2B5EF4-FFF2-40B4-BE49-F238E27FC236}">
                <a16:creationId xmlns:a16="http://schemas.microsoft.com/office/drawing/2014/main" id="{A3AB5CB6-92E8-DF2E-596A-695DA45DEF54}"/>
              </a:ext>
            </a:extLst>
          </p:cNvPr>
          <p:cNvPicPr>
            <a:picLocks noChangeAspect="1"/>
          </p:cNvPicPr>
          <p:nvPr/>
        </p:nvPicPr>
        <p:blipFill>
          <a:blip r:embed="rId9"/>
          <a:stretch>
            <a:fillRect/>
          </a:stretch>
        </p:blipFill>
        <p:spPr>
          <a:xfrm>
            <a:off x="9347866" y="3794654"/>
            <a:ext cx="333374" cy="330619"/>
          </a:xfrm>
          <a:prstGeom prst="rect">
            <a:avLst/>
          </a:prstGeom>
        </p:spPr>
      </p:pic>
      <p:pic>
        <p:nvPicPr>
          <p:cNvPr id="10" name="Picture 9">
            <a:extLst>
              <a:ext uri="{FF2B5EF4-FFF2-40B4-BE49-F238E27FC236}">
                <a16:creationId xmlns:a16="http://schemas.microsoft.com/office/drawing/2014/main" id="{18AB82C9-637B-312A-17F6-B5B3913DD448}"/>
              </a:ext>
            </a:extLst>
          </p:cNvPr>
          <p:cNvPicPr>
            <a:picLocks noChangeAspect="1"/>
          </p:cNvPicPr>
          <p:nvPr/>
        </p:nvPicPr>
        <p:blipFill>
          <a:blip r:embed="rId9"/>
          <a:stretch>
            <a:fillRect/>
          </a:stretch>
        </p:blipFill>
        <p:spPr>
          <a:xfrm>
            <a:off x="7511975" y="4682315"/>
            <a:ext cx="333374" cy="330619"/>
          </a:xfrm>
          <a:prstGeom prst="rect">
            <a:avLst/>
          </a:prstGeom>
        </p:spPr>
      </p:pic>
      <p:pic>
        <p:nvPicPr>
          <p:cNvPr id="12" name="Picture 11">
            <a:extLst>
              <a:ext uri="{FF2B5EF4-FFF2-40B4-BE49-F238E27FC236}">
                <a16:creationId xmlns:a16="http://schemas.microsoft.com/office/drawing/2014/main" id="{8253E5F0-81A2-7C64-9A1F-43AB6A190357}"/>
              </a:ext>
            </a:extLst>
          </p:cNvPr>
          <p:cNvPicPr>
            <a:picLocks noChangeAspect="1"/>
          </p:cNvPicPr>
          <p:nvPr/>
        </p:nvPicPr>
        <p:blipFill>
          <a:blip r:embed="rId9"/>
          <a:stretch>
            <a:fillRect/>
          </a:stretch>
        </p:blipFill>
        <p:spPr>
          <a:xfrm>
            <a:off x="5651521" y="5506838"/>
            <a:ext cx="333374" cy="330619"/>
          </a:xfrm>
          <a:prstGeom prst="rect">
            <a:avLst/>
          </a:prstGeom>
        </p:spPr>
      </p:pic>
    </p:spTree>
    <p:extLst>
      <p:ext uri="{BB962C8B-B14F-4D97-AF65-F5344CB8AC3E}">
        <p14:creationId xmlns:p14="http://schemas.microsoft.com/office/powerpoint/2010/main" val="303859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9991B1-57F9-26E4-2E72-EA5094B8B907}"/>
              </a:ext>
            </a:extLst>
          </p:cNvPr>
          <p:cNvGraphicFramePr>
            <a:graphicFrameLocks noGrp="1"/>
          </p:cNvGraphicFramePr>
          <p:nvPr>
            <p:extLst>
              <p:ext uri="{D42A27DB-BD31-4B8C-83A1-F6EECF244321}">
                <p14:modId xmlns:p14="http://schemas.microsoft.com/office/powerpoint/2010/main" val="2108790950"/>
              </p:ext>
            </p:extLst>
          </p:nvPr>
        </p:nvGraphicFramePr>
        <p:xfrm>
          <a:off x="807308" y="2583989"/>
          <a:ext cx="9881406" cy="3368344"/>
        </p:xfrm>
        <a:graphic>
          <a:graphicData uri="http://schemas.openxmlformats.org/drawingml/2006/table">
            <a:tbl>
              <a:tblPr firstRow="1" firstCol="1" bandRow="1"/>
              <a:tblGrid>
                <a:gridCol w="1975121">
                  <a:extLst>
                    <a:ext uri="{9D8B030D-6E8A-4147-A177-3AD203B41FA5}">
                      <a16:colId xmlns:a16="http://schemas.microsoft.com/office/drawing/2014/main" val="1830189793"/>
                    </a:ext>
                  </a:extLst>
                </a:gridCol>
                <a:gridCol w="1975121">
                  <a:extLst>
                    <a:ext uri="{9D8B030D-6E8A-4147-A177-3AD203B41FA5}">
                      <a16:colId xmlns:a16="http://schemas.microsoft.com/office/drawing/2014/main" val="2183787282"/>
                    </a:ext>
                  </a:extLst>
                </a:gridCol>
                <a:gridCol w="1999166">
                  <a:extLst>
                    <a:ext uri="{9D8B030D-6E8A-4147-A177-3AD203B41FA5}">
                      <a16:colId xmlns:a16="http://schemas.microsoft.com/office/drawing/2014/main" val="322929055"/>
                    </a:ext>
                  </a:extLst>
                </a:gridCol>
                <a:gridCol w="1999166">
                  <a:extLst>
                    <a:ext uri="{9D8B030D-6E8A-4147-A177-3AD203B41FA5}">
                      <a16:colId xmlns:a16="http://schemas.microsoft.com/office/drawing/2014/main" val="3970593371"/>
                    </a:ext>
                  </a:extLst>
                </a:gridCol>
                <a:gridCol w="1932832">
                  <a:extLst>
                    <a:ext uri="{9D8B030D-6E8A-4147-A177-3AD203B41FA5}">
                      <a16:colId xmlns:a16="http://schemas.microsoft.com/office/drawing/2014/main" val="1539671233"/>
                    </a:ext>
                  </a:extLst>
                </a:gridCol>
              </a:tblGrid>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mountain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lake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countryside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sea</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96433256"/>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534085"/>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there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at, </a:t>
                      </a:r>
                      <a:r>
                        <a:rPr lang="fr-FR" sz="2400" dirty="0" err="1">
                          <a:solidFill>
                            <a:srgbClr val="1F4E79"/>
                          </a:solidFill>
                          <a:effectLst/>
                          <a:latin typeface="+mj-lt"/>
                          <a:ea typeface="SimSun" panose="02010600030101010101" pitchFamily="2" charset="-122"/>
                          <a:cs typeface="Times New Roman" panose="02020603050405020304" pitchFamily="18" charset="0"/>
                        </a:rPr>
                        <a:t>around</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on, to,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where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57578782"/>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657512"/>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none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nothing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everything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many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6648203"/>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133"/>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8.</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19</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13</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02660771"/>
                  </a:ext>
                </a:extLst>
              </a:tr>
              <a:tr h="480898">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87159"/>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A8.wav"/>
            </a:hlinkClick>
            <a:extLst>
              <a:ext uri="{FF2B5EF4-FFF2-40B4-BE49-F238E27FC236}">
                <a16:creationId xmlns:a16="http://schemas.microsoft.com/office/drawing/2014/main" id="{9340163C-A3AE-2CBD-3A12-660B1ECD45DF}"/>
              </a:ext>
            </a:extLst>
          </p:cNvPr>
          <p:cNvSpPr/>
          <p:nvPr/>
        </p:nvSpPr>
        <p:spPr>
          <a:xfrm>
            <a:off x="1576375" y="526951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2_Voc_A7.wav"/>
            </a:hlinkClick>
            <a:extLst>
              <a:ext uri="{FF2B5EF4-FFF2-40B4-BE49-F238E27FC236}">
                <a16:creationId xmlns:a16="http://schemas.microsoft.com/office/drawing/2014/main" id="{7D859164-DE70-DD35-5D16-216E47DBF055}"/>
              </a:ext>
            </a:extLst>
          </p:cNvPr>
          <p:cNvSpPr/>
          <p:nvPr/>
        </p:nvSpPr>
        <p:spPr>
          <a:xfrm>
            <a:off x="1576375" y="448971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7</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1" name="Rectangle 10">
            <a:hlinkClick r:id="" action="ppaction://noaction">
              <a:snd r:embed="rId7" name="T2_Voc_A5.wav"/>
            </a:hlinkClick>
            <a:extLst>
              <a:ext uri="{FF2B5EF4-FFF2-40B4-BE49-F238E27FC236}">
                <a16:creationId xmlns:a16="http://schemas.microsoft.com/office/drawing/2014/main" id="{4B089137-31CB-39FE-402A-306DD26A5FFD}"/>
              </a:ext>
            </a:extLst>
          </p:cNvPr>
          <p:cNvSpPr/>
          <p:nvPr/>
        </p:nvSpPr>
        <p:spPr>
          <a:xfrm>
            <a:off x="1576377" y="279076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3" name="Rectangle 12">
            <a:hlinkClick r:id="" action="ppaction://noaction">
              <a:snd r:embed="rId8" name="T2_Voc_A6.wav"/>
            </a:hlinkClick>
            <a:extLst>
              <a:ext uri="{FF2B5EF4-FFF2-40B4-BE49-F238E27FC236}">
                <a16:creationId xmlns:a16="http://schemas.microsoft.com/office/drawing/2014/main" id="{11828BE4-54F6-A5AD-5C35-916DA72BC316}"/>
              </a:ext>
            </a:extLst>
          </p:cNvPr>
          <p:cNvSpPr/>
          <p:nvPr/>
        </p:nvSpPr>
        <p:spPr>
          <a:xfrm>
            <a:off x="1576376" y="36402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6</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6D202782-DB5D-A6FE-6B39-6DC5015E166C}"/>
              </a:ext>
            </a:extLst>
          </p:cNvPr>
          <p:cNvGraphicFramePr>
            <a:graphicFrameLocks noGrp="1"/>
          </p:cNvGraphicFramePr>
          <p:nvPr/>
        </p:nvGraphicFramePr>
        <p:xfrm>
          <a:off x="807308" y="2222801"/>
          <a:ext cx="9881407" cy="361188"/>
        </p:xfrm>
        <a:graphic>
          <a:graphicData uri="http://schemas.openxmlformats.org/drawingml/2006/table">
            <a:tbl>
              <a:tblPr firstRow="1" firstCol="1" bandRow="1"/>
              <a:tblGrid>
                <a:gridCol w="1975121">
                  <a:extLst>
                    <a:ext uri="{9D8B030D-6E8A-4147-A177-3AD203B41FA5}">
                      <a16:colId xmlns:a16="http://schemas.microsoft.com/office/drawing/2014/main" val="4237966680"/>
                    </a:ext>
                  </a:extLst>
                </a:gridCol>
                <a:gridCol w="1975121">
                  <a:extLst>
                    <a:ext uri="{9D8B030D-6E8A-4147-A177-3AD203B41FA5}">
                      <a16:colId xmlns:a16="http://schemas.microsoft.com/office/drawing/2014/main" val="1540193922"/>
                    </a:ext>
                  </a:extLst>
                </a:gridCol>
                <a:gridCol w="1999167">
                  <a:extLst>
                    <a:ext uri="{9D8B030D-6E8A-4147-A177-3AD203B41FA5}">
                      <a16:colId xmlns:a16="http://schemas.microsoft.com/office/drawing/2014/main" val="434753518"/>
                    </a:ext>
                  </a:extLst>
                </a:gridCol>
                <a:gridCol w="1999167">
                  <a:extLst>
                    <a:ext uri="{9D8B030D-6E8A-4147-A177-3AD203B41FA5}">
                      <a16:colId xmlns:a16="http://schemas.microsoft.com/office/drawing/2014/main" val="1752695643"/>
                    </a:ext>
                  </a:extLst>
                </a:gridCol>
                <a:gridCol w="1932831">
                  <a:extLst>
                    <a:ext uri="{9D8B030D-6E8A-4147-A177-3AD203B41FA5}">
                      <a16:colId xmlns:a16="http://schemas.microsoft.com/office/drawing/2014/main" val="33817033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01110"/>
                  </a:ext>
                </a:extLst>
              </a:tr>
            </a:tbl>
          </a:graphicData>
        </a:graphic>
      </p:graphicFrame>
      <p:sp>
        <p:nvSpPr>
          <p:cNvPr id="10" name="TextBox 9">
            <a:extLst>
              <a:ext uri="{FF2B5EF4-FFF2-40B4-BE49-F238E27FC236}">
                <a16:creationId xmlns:a16="http://schemas.microsoft.com/office/drawing/2014/main" id="{EAF39B6D-EE63-4DBD-CD8E-7E94865A892C}"/>
              </a:ext>
            </a:extLst>
          </p:cNvPr>
          <p:cNvSpPr txBox="1"/>
          <p:nvPr/>
        </p:nvSpPr>
        <p:spPr>
          <a:xfrm>
            <a:off x="425799" y="1364741"/>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97DFA4B5-67B5-9E51-C6F6-1433E235EB6F}"/>
              </a:ext>
            </a:extLst>
          </p:cNvPr>
          <p:cNvPicPr>
            <a:picLocks noChangeAspect="1"/>
          </p:cNvPicPr>
          <p:nvPr/>
        </p:nvPicPr>
        <p:blipFill>
          <a:blip r:embed="rId9"/>
          <a:stretch>
            <a:fillRect/>
          </a:stretch>
        </p:blipFill>
        <p:spPr>
          <a:xfrm>
            <a:off x="3601826" y="3000071"/>
            <a:ext cx="333374" cy="330619"/>
          </a:xfrm>
          <a:prstGeom prst="rect">
            <a:avLst/>
          </a:prstGeom>
        </p:spPr>
      </p:pic>
      <p:pic>
        <p:nvPicPr>
          <p:cNvPr id="5" name="Picture 4">
            <a:extLst>
              <a:ext uri="{FF2B5EF4-FFF2-40B4-BE49-F238E27FC236}">
                <a16:creationId xmlns:a16="http://schemas.microsoft.com/office/drawing/2014/main" id="{B6573103-0981-4793-B8D0-FDE1B6E75E76}"/>
              </a:ext>
            </a:extLst>
          </p:cNvPr>
          <p:cNvPicPr>
            <a:picLocks noChangeAspect="1"/>
          </p:cNvPicPr>
          <p:nvPr/>
        </p:nvPicPr>
        <p:blipFill>
          <a:blip r:embed="rId9"/>
          <a:stretch>
            <a:fillRect/>
          </a:stretch>
        </p:blipFill>
        <p:spPr>
          <a:xfrm>
            <a:off x="3601826" y="3849547"/>
            <a:ext cx="333374" cy="330619"/>
          </a:xfrm>
          <a:prstGeom prst="rect">
            <a:avLst/>
          </a:prstGeom>
        </p:spPr>
      </p:pic>
      <p:pic>
        <p:nvPicPr>
          <p:cNvPr id="9" name="Picture 8">
            <a:extLst>
              <a:ext uri="{FF2B5EF4-FFF2-40B4-BE49-F238E27FC236}">
                <a16:creationId xmlns:a16="http://schemas.microsoft.com/office/drawing/2014/main" id="{C514F152-4957-F793-362E-6F7186ACD592}"/>
              </a:ext>
            </a:extLst>
          </p:cNvPr>
          <p:cNvPicPr>
            <a:picLocks noChangeAspect="1"/>
          </p:cNvPicPr>
          <p:nvPr/>
        </p:nvPicPr>
        <p:blipFill>
          <a:blip r:embed="rId9"/>
          <a:stretch>
            <a:fillRect/>
          </a:stretch>
        </p:blipFill>
        <p:spPr>
          <a:xfrm>
            <a:off x="7603415" y="4699023"/>
            <a:ext cx="333374" cy="330619"/>
          </a:xfrm>
          <a:prstGeom prst="rect">
            <a:avLst/>
          </a:prstGeom>
        </p:spPr>
      </p:pic>
      <p:pic>
        <p:nvPicPr>
          <p:cNvPr id="12" name="Picture 11">
            <a:extLst>
              <a:ext uri="{FF2B5EF4-FFF2-40B4-BE49-F238E27FC236}">
                <a16:creationId xmlns:a16="http://schemas.microsoft.com/office/drawing/2014/main" id="{3861BEBD-34D3-041A-E1D0-295AB78AC541}"/>
              </a:ext>
            </a:extLst>
          </p:cNvPr>
          <p:cNvPicPr>
            <a:picLocks noChangeAspect="1"/>
          </p:cNvPicPr>
          <p:nvPr/>
        </p:nvPicPr>
        <p:blipFill>
          <a:blip r:embed="rId9"/>
          <a:stretch>
            <a:fillRect/>
          </a:stretch>
        </p:blipFill>
        <p:spPr>
          <a:xfrm>
            <a:off x="9558489" y="5560270"/>
            <a:ext cx="333374" cy="330619"/>
          </a:xfrm>
          <a:prstGeom prst="rect">
            <a:avLst/>
          </a:prstGeom>
        </p:spPr>
      </p:pic>
    </p:spTree>
    <p:extLst>
      <p:ext uri="{BB962C8B-B14F-4D97-AF65-F5344CB8AC3E}">
        <p14:creationId xmlns:p14="http://schemas.microsoft.com/office/powerpoint/2010/main" val="365693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1.</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personality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2.</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3.</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4.</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personality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B4.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2_Voc_B3.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2_Voc_B1.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2_Voc_B2.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0037A993-11B4-7CCB-912B-3D59128EA583}"/>
              </a:ext>
            </a:extLst>
          </p:cNvPr>
          <p:cNvPicPr>
            <a:picLocks noChangeAspect="1"/>
          </p:cNvPicPr>
          <p:nvPr/>
        </p:nvPicPr>
        <p:blipFill>
          <a:blip r:embed="rId9"/>
          <a:stretch>
            <a:fillRect/>
          </a:stretch>
        </p:blipFill>
        <p:spPr>
          <a:xfrm>
            <a:off x="5202154" y="2843347"/>
            <a:ext cx="333374" cy="330619"/>
          </a:xfrm>
          <a:prstGeom prst="rect">
            <a:avLst/>
          </a:prstGeom>
        </p:spPr>
      </p:pic>
      <p:pic>
        <p:nvPicPr>
          <p:cNvPr id="4" name="Picture 3">
            <a:extLst>
              <a:ext uri="{FF2B5EF4-FFF2-40B4-BE49-F238E27FC236}">
                <a16:creationId xmlns:a16="http://schemas.microsoft.com/office/drawing/2014/main" id="{99FCF8BB-DDAD-8E00-84F0-AD362D4656D6}"/>
              </a:ext>
            </a:extLst>
          </p:cNvPr>
          <p:cNvPicPr>
            <a:picLocks noChangeAspect="1"/>
          </p:cNvPicPr>
          <p:nvPr/>
        </p:nvPicPr>
        <p:blipFill>
          <a:blip r:embed="rId9"/>
          <a:stretch>
            <a:fillRect/>
          </a:stretch>
        </p:blipFill>
        <p:spPr>
          <a:xfrm>
            <a:off x="2565506" y="3572108"/>
            <a:ext cx="333374" cy="330619"/>
          </a:xfrm>
          <a:prstGeom prst="rect">
            <a:avLst/>
          </a:prstGeom>
        </p:spPr>
      </p:pic>
      <p:pic>
        <p:nvPicPr>
          <p:cNvPr id="5" name="Picture 4">
            <a:extLst>
              <a:ext uri="{FF2B5EF4-FFF2-40B4-BE49-F238E27FC236}">
                <a16:creationId xmlns:a16="http://schemas.microsoft.com/office/drawing/2014/main" id="{889C8EA9-AD98-14BF-C777-9EE8E1E4E54F}"/>
              </a:ext>
            </a:extLst>
          </p:cNvPr>
          <p:cNvPicPr>
            <a:picLocks noChangeAspect="1"/>
          </p:cNvPicPr>
          <p:nvPr/>
        </p:nvPicPr>
        <p:blipFill>
          <a:blip r:embed="rId9"/>
          <a:stretch>
            <a:fillRect/>
          </a:stretch>
        </p:blipFill>
        <p:spPr>
          <a:xfrm>
            <a:off x="7799357" y="4314241"/>
            <a:ext cx="333374" cy="330619"/>
          </a:xfrm>
          <a:prstGeom prst="rect">
            <a:avLst/>
          </a:prstGeom>
        </p:spPr>
      </p:pic>
      <p:pic>
        <p:nvPicPr>
          <p:cNvPr id="9" name="Picture 8">
            <a:extLst>
              <a:ext uri="{FF2B5EF4-FFF2-40B4-BE49-F238E27FC236}">
                <a16:creationId xmlns:a16="http://schemas.microsoft.com/office/drawing/2014/main" id="{FD971512-A048-24C8-D057-133F0D0E1C3C}"/>
              </a:ext>
            </a:extLst>
          </p:cNvPr>
          <p:cNvPicPr>
            <a:picLocks noChangeAspect="1"/>
          </p:cNvPicPr>
          <p:nvPr/>
        </p:nvPicPr>
        <p:blipFill>
          <a:blip r:embed="rId9"/>
          <a:stretch>
            <a:fillRect/>
          </a:stretch>
        </p:blipFill>
        <p:spPr>
          <a:xfrm>
            <a:off x="10407575" y="5038275"/>
            <a:ext cx="333374" cy="330619"/>
          </a:xfrm>
          <a:prstGeom prst="rect">
            <a:avLst/>
          </a:prstGeom>
        </p:spPr>
      </p:pic>
    </p:spTree>
    <p:extLst>
      <p:ext uri="{BB962C8B-B14F-4D97-AF65-F5344CB8AC3E}">
        <p14:creationId xmlns:p14="http://schemas.microsoft.com/office/powerpoint/2010/main" val="215535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5.</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direction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6.</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7.</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8.</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B8.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2_Voc_B7.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1" name="Rectangle 10">
            <a:hlinkClick r:id="" action="ppaction://noaction">
              <a:snd r:embed="rId7" name="T2_Voc_B5.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5</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Rectangle 12">
            <a:hlinkClick r:id="" action="ppaction://noaction">
              <a:snd r:embed="rId8" name="T2_Voc_B6.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D4E39CC9-D25E-C330-26E7-6C4D52C52A51}"/>
              </a:ext>
            </a:extLst>
          </p:cNvPr>
          <p:cNvPicPr>
            <a:picLocks noChangeAspect="1"/>
          </p:cNvPicPr>
          <p:nvPr/>
        </p:nvPicPr>
        <p:blipFill>
          <a:blip r:embed="rId9"/>
          <a:stretch>
            <a:fillRect/>
          </a:stretch>
        </p:blipFill>
        <p:spPr>
          <a:xfrm>
            <a:off x="5218739" y="2843347"/>
            <a:ext cx="333374" cy="330619"/>
          </a:xfrm>
          <a:prstGeom prst="rect">
            <a:avLst/>
          </a:prstGeom>
        </p:spPr>
      </p:pic>
      <p:pic>
        <p:nvPicPr>
          <p:cNvPr id="4" name="Picture 3">
            <a:extLst>
              <a:ext uri="{FF2B5EF4-FFF2-40B4-BE49-F238E27FC236}">
                <a16:creationId xmlns:a16="http://schemas.microsoft.com/office/drawing/2014/main" id="{28A377D7-95BE-6003-F9AB-85030CD3EB1E}"/>
              </a:ext>
            </a:extLst>
          </p:cNvPr>
          <p:cNvPicPr>
            <a:picLocks noChangeAspect="1"/>
          </p:cNvPicPr>
          <p:nvPr/>
        </p:nvPicPr>
        <p:blipFill>
          <a:blip r:embed="rId9"/>
          <a:stretch>
            <a:fillRect/>
          </a:stretch>
        </p:blipFill>
        <p:spPr>
          <a:xfrm>
            <a:off x="7801131" y="3572108"/>
            <a:ext cx="333374" cy="330619"/>
          </a:xfrm>
          <a:prstGeom prst="rect">
            <a:avLst/>
          </a:prstGeom>
        </p:spPr>
      </p:pic>
      <p:pic>
        <p:nvPicPr>
          <p:cNvPr id="5" name="Picture 4">
            <a:extLst>
              <a:ext uri="{FF2B5EF4-FFF2-40B4-BE49-F238E27FC236}">
                <a16:creationId xmlns:a16="http://schemas.microsoft.com/office/drawing/2014/main" id="{74F06292-0155-A1D0-3E31-0D028CB3990C}"/>
              </a:ext>
            </a:extLst>
          </p:cNvPr>
          <p:cNvPicPr>
            <a:picLocks noChangeAspect="1"/>
          </p:cNvPicPr>
          <p:nvPr/>
        </p:nvPicPr>
        <p:blipFill>
          <a:blip r:embed="rId9"/>
          <a:stretch>
            <a:fillRect/>
          </a:stretch>
        </p:blipFill>
        <p:spPr>
          <a:xfrm>
            <a:off x="7798832" y="4302105"/>
            <a:ext cx="333374" cy="330619"/>
          </a:xfrm>
          <a:prstGeom prst="rect">
            <a:avLst/>
          </a:prstGeom>
        </p:spPr>
      </p:pic>
      <p:pic>
        <p:nvPicPr>
          <p:cNvPr id="9" name="Picture 8">
            <a:extLst>
              <a:ext uri="{FF2B5EF4-FFF2-40B4-BE49-F238E27FC236}">
                <a16:creationId xmlns:a16="http://schemas.microsoft.com/office/drawing/2014/main" id="{5A8F9833-DC64-67AD-9FA4-212CA2FA3D33}"/>
              </a:ext>
            </a:extLst>
          </p:cNvPr>
          <p:cNvPicPr>
            <a:picLocks noChangeAspect="1"/>
          </p:cNvPicPr>
          <p:nvPr/>
        </p:nvPicPr>
        <p:blipFill>
          <a:blip r:embed="rId9"/>
          <a:stretch>
            <a:fillRect/>
          </a:stretch>
        </p:blipFill>
        <p:spPr>
          <a:xfrm>
            <a:off x="5218739" y="5040520"/>
            <a:ext cx="333374" cy="330619"/>
          </a:xfrm>
          <a:prstGeom prst="rect">
            <a:avLst/>
          </a:prstGeom>
        </p:spPr>
      </p:pic>
    </p:spTree>
    <p:extLst>
      <p:ext uri="{BB962C8B-B14F-4D97-AF65-F5344CB8AC3E}">
        <p14:creationId xmlns:p14="http://schemas.microsoft.com/office/powerpoint/2010/main" val="205838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a:t>
            </a:r>
            <a:r>
              <a:rPr lang="en-US"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German</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id="{38DFC2D2-95C1-4284-24BB-0E84D3647F0D}"/>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B98C8F89-33AC-A281-72DD-E5E8833F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4" name="TextBox 13">
            <a:extLst>
              <a:ext uri="{FF2B5EF4-FFF2-40B4-BE49-F238E27FC236}">
                <a16:creationId xmlns:a16="http://schemas.microsoft.com/office/drawing/2014/main" id="{874FAF9E-38E3-4BC5-8F1E-C2E36F55B6D0}"/>
              </a:ext>
            </a:extLst>
          </p:cNvPr>
          <p:cNvSpPr txBox="1"/>
          <p:nvPr/>
        </p:nvSpPr>
        <p:spPr>
          <a:xfrm>
            <a:off x="904945" y="1821095"/>
            <a:ext cx="10989637" cy="4089261"/>
          </a:xfrm>
          <a:prstGeom prst="rect">
            <a:avLst/>
          </a:prstGeom>
          <a:noFill/>
        </p:spPr>
        <p:txBody>
          <a:bodyPr wrap="square">
            <a:spAutoFit/>
          </a:bodyPr>
          <a:lstStyle/>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Stadt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liegt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Deutschland.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town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lies/is located/is</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in Germany.</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Ist 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Schweiz</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Europa</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Switzerland</a:t>
            </a:r>
            <a:r>
              <a:rPr lang="de-DE" sz="1800" i="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Europe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Das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Meer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kalt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sea</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cold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rede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mit dem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Mädchen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speak/am speaking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with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girl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Das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Projekt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fertig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project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finished/ready</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Du hast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zwanzig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Punkte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 have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twenty</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points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marL="2743200" indent="-2743200">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Die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Leute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nett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people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are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nice/kind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Die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Feier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morgen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celebration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tomorrow</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400036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German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7" name="TextBox 6">
            <a:extLst>
              <a:ext uri="{FF2B5EF4-FFF2-40B4-BE49-F238E27FC236}">
                <a16:creationId xmlns:a16="http://schemas.microsoft.com/office/drawing/2014/main" id="{1B8E5340-97D6-E665-1CF4-F707ECA0C7FA}"/>
              </a:ext>
            </a:extLst>
          </p:cNvPr>
          <p:cNvSpPr txBox="1"/>
          <p:nvPr/>
        </p:nvSpPr>
        <p:spPr>
          <a:xfrm>
            <a:off x="444843" y="1448559"/>
            <a:ext cx="11405287" cy="5125442"/>
          </a:xfrm>
          <a:prstGeom prst="rect">
            <a:avLst/>
          </a:prstGeom>
          <a:noFill/>
        </p:spPr>
        <p:txBody>
          <a:bodyPr wrap="square">
            <a:spAutoFit/>
          </a:bodyPr>
          <a:lstStyle/>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Here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lots of</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rubbish</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Hier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viel</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Müll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I’m going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market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Ich gehe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auf</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den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Markt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What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are you doing?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Was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machst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I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like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German.				Ich</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Deutsch.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weather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beautiful.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Das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Wetter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schön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I can’t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find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my mobile phone.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finde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mein Handy nicht.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also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lives in Zurich.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Er wohnt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auch</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Zürich.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How</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do you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say</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‘hello’?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sagt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man ‘hello’?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9.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We’re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going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together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Wir gehen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zusammen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10. I’m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wearing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 jacket.			Ich</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trage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eine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Jacke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76742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 name="Rectangle 4">
            <a:extLst>
              <a:ext uri="{FF2B5EF4-FFF2-40B4-BE49-F238E27FC236}">
                <a16:creationId xmlns:a16="http://schemas.microsoft.com/office/drawing/2014/main" id="{F7DFAA06-AE60-7321-4573-E55BE892E465}"/>
              </a:ext>
            </a:extLst>
          </p:cNvPr>
          <p:cNvSpPr/>
          <p:nvPr/>
        </p:nvSpPr>
        <p:spPr>
          <a:xfrm>
            <a:off x="1239520" y="237630"/>
            <a:ext cx="9855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Robbie is from another planet. It likes earth and speaking German but often forgets word meanings, spellings and things like gender and verb forms. Help Robbie by answering the questions in this quiz. </a:t>
            </a:r>
            <a:endParaRPr kumimoji="0" lang="en-GB" sz="2800" b="0" i="0" u="none" strike="noStrike" kern="0" cap="none" spc="0" normalizeH="0" baseline="0" noProof="0" dirty="0">
              <a:ln>
                <a:noFill/>
              </a:ln>
              <a:solidFill>
                <a:sysClr val="windowText" lastClr="000000"/>
              </a:solidFill>
              <a:effectLst/>
              <a:uLnTx/>
              <a:uFillTx/>
              <a:latin typeface="Arial"/>
            </a:endParaRPr>
          </a:p>
        </p:txBody>
      </p:sp>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4" name="TextBox 3">
            <a:extLst>
              <a:ext uri="{FF2B5EF4-FFF2-40B4-BE49-F238E27FC236}">
                <a16:creationId xmlns:a16="http://schemas.microsoft.com/office/drawing/2014/main" id="{8AA771F9-55BB-47A6-C56B-49FE360E5B0A}"/>
              </a:ext>
            </a:extLst>
          </p:cNvPr>
          <p:cNvSpPr txBox="1"/>
          <p:nvPr/>
        </p:nvSpPr>
        <p:spPr>
          <a:xfrm>
            <a:off x="290648" y="1377288"/>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1AD8479-334A-E98E-D758-079F68C6F95D}"/>
              </a:ext>
            </a:extLst>
          </p:cNvPr>
          <p:cNvGraphicFramePr>
            <a:graphicFrameLocks noGrp="1"/>
          </p:cNvGraphicFramePr>
          <p:nvPr>
            <p:extLst>
              <p:ext uri="{D42A27DB-BD31-4B8C-83A1-F6EECF244321}">
                <p14:modId xmlns:p14="http://schemas.microsoft.com/office/powerpoint/2010/main" val="1915429692"/>
              </p:ext>
            </p:extLst>
          </p:nvPr>
        </p:nvGraphicFramePr>
        <p:xfrm>
          <a:off x="1239520" y="2163060"/>
          <a:ext cx="9157377" cy="3747889"/>
        </p:xfrm>
        <a:graphic>
          <a:graphicData uri="http://schemas.openxmlformats.org/drawingml/2006/table">
            <a:tbl>
              <a:tblPr firstRow="1" firstCol="1" bandRow="1"/>
              <a:tblGrid>
                <a:gridCol w="1830400">
                  <a:extLst>
                    <a:ext uri="{9D8B030D-6E8A-4147-A177-3AD203B41FA5}">
                      <a16:colId xmlns:a16="http://schemas.microsoft.com/office/drawing/2014/main" val="2478577031"/>
                    </a:ext>
                  </a:extLst>
                </a:gridCol>
                <a:gridCol w="1830400">
                  <a:extLst>
                    <a:ext uri="{9D8B030D-6E8A-4147-A177-3AD203B41FA5}">
                      <a16:colId xmlns:a16="http://schemas.microsoft.com/office/drawing/2014/main" val="6571379"/>
                    </a:ext>
                  </a:extLst>
                </a:gridCol>
                <a:gridCol w="1852684">
                  <a:extLst>
                    <a:ext uri="{9D8B030D-6E8A-4147-A177-3AD203B41FA5}">
                      <a16:colId xmlns:a16="http://schemas.microsoft.com/office/drawing/2014/main" val="2228890872"/>
                    </a:ext>
                  </a:extLst>
                </a:gridCol>
                <a:gridCol w="1852684">
                  <a:extLst>
                    <a:ext uri="{9D8B030D-6E8A-4147-A177-3AD203B41FA5}">
                      <a16:colId xmlns:a16="http://schemas.microsoft.com/office/drawing/2014/main" val="376357495"/>
                    </a:ext>
                  </a:extLst>
                </a:gridCol>
                <a:gridCol w="1791209">
                  <a:extLst>
                    <a:ext uri="{9D8B030D-6E8A-4147-A177-3AD203B41FA5}">
                      <a16:colId xmlns:a16="http://schemas.microsoft.com/office/drawing/2014/main" val="320185436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60735"/>
                  </a:ext>
                </a:extLst>
              </a:tr>
              <a:tr h="349053">
                <a:tc rowSpan="2">
                  <a:txBody>
                    <a:bodyPr/>
                    <a:lstStyle/>
                    <a:p>
                      <a:pPr algn="ctr">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a:solidFill>
                            <a:srgbClr val="1F4E79"/>
                          </a:solidFill>
                          <a:effectLst/>
                          <a:latin typeface="+mj-lt"/>
                          <a:ea typeface="SimSun" panose="02010600030101010101" pitchFamily="2" charset="-122"/>
                          <a:cs typeface="Times New Roman" panose="02020603050405020304" pitchFamily="18" charset="0"/>
                        </a:rPr>
                        <a:t>1.</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shop</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museum</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market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restaurant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44418548"/>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458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2.</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go</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shop</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lie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run</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3639982"/>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38400"/>
                  </a:ext>
                </a:extLst>
              </a:tr>
              <a:tr h="417851">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ticket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task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story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list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00248802"/>
                  </a:ext>
                </a:extLst>
              </a:tr>
              <a:tr h="456116">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83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sit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repeat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swim</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dance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4340244"/>
                  </a:ext>
                </a:extLst>
              </a:tr>
              <a:tr h="476390">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102558"/>
                  </a:ext>
                </a:extLst>
              </a:tr>
            </a:tbl>
          </a:graphicData>
        </a:graphic>
      </p:graphicFrame>
      <p:sp>
        <p:nvSpPr>
          <p:cNvPr id="16" name="Rectangle 15">
            <a:hlinkClick r:id="" action="ppaction://noaction">
              <a:snd r:embed="rId5" name="T2_Voc_A4.wav"/>
            </a:hlinkClick>
            <a:extLst>
              <a:ext uri="{FF2B5EF4-FFF2-40B4-BE49-F238E27FC236}">
                <a16:creationId xmlns:a16="http://schemas.microsoft.com/office/drawing/2014/main" id="{9340163C-A3AE-2CBD-3A12-660B1ECD45DF}"/>
              </a:ext>
            </a:extLst>
          </p:cNvPr>
          <p:cNvSpPr/>
          <p:nvPr/>
        </p:nvSpPr>
        <p:spPr>
          <a:xfrm>
            <a:off x="1810974" y="5252681"/>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2_Voc_A3.wav"/>
            </a:hlinkClick>
            <a:extLst>
              <a:ext uri="{FF2B5EF4-FFF2-40B4-BE49-F238E27FC236}">
                <a16:creationId xmlns:a16="http://schemas.microsoft.com/office/drawing/2014/main" id="{7D859164-DE70-DD35-5D16-216E47DBF055}"/>
              </a:ext>
            </a:extLst>
          </p:cNvPr>
          <p:cNvSpPr/>
          <p:nvPr/>
        </p:nvSpPr>
        <p:spPr>
          <a:xfrm>
            <a:off x="1813782" y="442901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2_Voc_A1.wav"/>
            </a:hlinkClick>
            <a:extLst>
              <a:ext uri="{FF2B5EF4-FFF2-40B4-BE49-F238E27FC236}">
                <a16:creationId xmlns:a16="http://schemas.microsoft.com/office/drawing/2014/main" id="{4B089137-31CB-39FE-402A-306DD26A5FFD}"/>
              </a:ext>
            </a:extLst>
          </p:cNvPr>
          <p:cNvSpPr/>
          <p:nvPr/>
        </p:nvSpPr>
        <p:spPr>
          <a:xfrm>
            <a:off x="1813783" y="270853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2_Voc_A2.wav"/>
            </a:hlinkClick>
            <a:extLst>
              <a:ext uri="{FF2B5EF4-FFF2-40B4-BE49-F238E27FC236}">
                <a16:creationId xmlns:a16="http://schemas.microsoft.com/office/drawing/2014/main" id="{11828BE4-54F6-A5AD-5C35-916DA72BC316}"/>
              </a:ext>
            </a:extLst>
          </p:cNvPr>
          <p:cNvSpPr/>
          <p:nvPr/>
        </p:nvSpPr>
        <p:spPr>
          <a:xfrm>
            <a:off x="1813782" y="361940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person the sentence is about.</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43" name="Table 42">
            <a:extLst>
              <a:ext uri="{FF2B5EF4-FFF2-40B4-BE49-F238E27FC236}">
                <a16:creationId xmlns:a16="http://schemas.microsoft.com/office/drawing/2014/main" id="{6E3DF78D-184C-30D6-A2DC-38B792BDB616}"/>
              </a:ext>
            </a:extLst>
          </p:cNvPr>
          <p:cNvGraphicFramePr>
            <a:graphicFrameLocks noGrp="1"/>
          </p:cNvGraphicFramePr>
          <p:nvPr/>
        </p:nvGraphicFramePr>
        <p:xfrm>
          <a:off x="1378669" y="1359996"/>
          <a:ext cx="10047247" cy="5079993"/>
        </p:xfrm>
        <a:graphic>
          <a:graphicData uri="http://schemas.openxmlformats.org/drawingml/2006/table">
            <a:tbl>
              <a:tblPr firstRow="1" firstCol="1" bandRow="1"/>
              <a:tblGrid>
                <a:gridCol w="468763">
                  <a:extLst>
                    <a:ext uri="{9D8B030D-6E8A-4147-A177-3AD203B41FA5}">
                      <a16:colId xmlns:a16="http://schemas.microsoft.com/office/drawing/2014/main" val="2946888020"/>
                    </a:ext>
                  </a:extLst>
                </a:gridCol>
                <a:gridCol w="1836707">
                  <a:extLst>
                    <a:ext uri="{9D8B030D-6E8A-4147-A177-3AD203B41FA5}">
                      <a16:colId xmlns:a16="http://schemas.microsoft.com/office/drawing/2014/main" val="1098236202"/>
                    </a:ext>
                  </a:extLst>
                </a:gridCol>
                <a:gridCol w="2429131">
                  <a:extLst>
                    <a:ext uri="{9D8B030D-6E8A-4147-A177-3AD203B41FA5}">
                      <a16:colId xmlns:a16="http://schemas.microsoft.com/office/drawing/2014/main" val="3627839491"/>
                    </a:ext>
                  </a:extLst>
                </a:gridCol>
                <a:gridCol w="315384">
                  <a:extLst>
                    <a:ext uri="{9D8B030D-6E8A-4147-A177-3AD203B41FA5}">
                      <a16:colId xmlns:a16="http://schemas.microsoft.com/office/drawing/2014/main" val="2008693263"/>
                    </a:ext>
                  </a:extLst>
                </a:gridCol>
                <a:gridCol w="474515">
                  <a:extLst>
                    <a:ext uri="{9D8B030D-6E8A-4147-A177-3AD203B41FA5}">
                      <a16:colId xmlns:a16="http://schemas.microsoft.com/office/drawing/2014/main" val="3817492287"/>
                    </a:ext>
                  </a:extLst>
                </a:gridCol>
                <a:gridCol w="1808907">
                  <a:extLst>
                    <a:ext uri="{9D8B030D-6E8A-4147-A177-3AD203B41FA5}">
                      <a16:colId xmlns:a16="http://schemas.microsoft.com/office/drawing/2014/main" val="492811319"/>
                    </a:ext>
                  </a:extLst>
                </a:gridCol>
                <a:gridCol w="2713840">
                  <a:extLst>
                    <a:ext uri="{9D8B030D-6E8A-4147-A177-3AD203B41FA5}">
                      <a16:colId xmlns:a16="http://schemas.microsoft.com/office/drawing/2014/main" val="2188352754"/>
                    </a:ext>
                  </a:extLst>
                </a:gridCol>
              </a:tblGrid>
              <a:tr h="1757239">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7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trägst eine Jacke.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geht nach Hause.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617906"/>
                  </a:ext>
                </a:extLst>
              </a:tr>
              <a:tr h="1642205">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7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you </a:t>
                      </a:r>
                      <a:r>
                        <a:rPr lang="en-GB" sz="1700" baseline="-250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[singular]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bist Sabine.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effectLst/>
                          <a:latin typeface="Calibri" panose="020F0502020204030204" pitchFamily="34" charset="0"/>
                          <a:ea typeface="Malgun Gothic" panose="020B0503020000020004" pitchFamily="34" charset="-127"/>
                          <a:cs typeface="Arial" panose="020B0604020202020204" pitchFamily="34" charset="0"/>
                        </a:rPr>
                        <a:t> </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sind groß.</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1318"/>
                  </a:ext>
                </a:extLst>
              </a:tr>
              <a:tr h="1680549">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3</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7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[formal]</a:t>
                      </a:r>
                      <a:r>
                        <a:rPr lang="en-GB" sz="1700">
                          <a:effectLst/>
                          <a:latin typeface="Calibri" panose="020F0502020204030204" pitchFamily="34" charset="0"/>
                          <a:ea typeface="Malgun Gothic" panose="020B0503020000020004" pitchFamily="34" charset="-127"/>
                          <a:cs typeface="Arial" panose="020B0604020202020204" pitchFamily="34" charset="0"/>
                        </a:rPr>
                        <a:t> </a:t>
                      </a: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bringt ein Geschenk mit.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6</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7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[formal]</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nehmen den Zug.</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510182"/>
                  </a:ext>
                </a:extLst>
              </a:tr>
            </a:tbl>
          </a:graphicData>
        </a:graphic>
      </p:graphicFrame>
      <p:sp>
        <p:nvSpPr>
          <p:cNvPr id="44" name="Right Brace 43" descr="right brace to connect possible answers with the question">
            <a:extLst>
              <a:ext uri="{FF2B5EF4-FFF2-40B4-BE49-F238E27FC236}">
                <a16:creationId xmlns:a16="http://schemas.microsoft.com/office/drawing/2014/main" id="{5491ADF7-CA4D-F75E-263C-76952B0656A2}"/>
              </a:ext>
            </a:extLst>
          </p:cNvPr>
          <p:cNvSpPr/>
          <p:nvPr/>
        </p:nvSpPr>
        <p:spPr>
          <a:xfrm>
            <a:off x="3285202" y="1582878"/>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5" name="Right Brace 44" descr="right brace to connect possible answers with the question">
            <a:extLst>
              <a:ext uri="{FF2B5EF4-FFF2-40B4-BE49-F238E27FC236}">
                <a16:creationId xmlns:a16="http://schemas.microsoft.com/office/drawing/2014/main" id="{93F9B372-00B2-A169-A906-BB38E2DA4304}"/>
              </a:ext>
            </a:extLst>
          </p:cNvPr>
          <p:cNvSpPr/>
          <p:nvPr/>
        </p:nvSpPr>
        <p:spPr>
          <a:xfrm>
            <a:off x="3285202" y="3243700"/>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6" name="Right Brace 45" descr="right brace to connect possible answers with the question">
            <a:extLst>
              <a:ext uri="{FF2B5EF4-FFF2-40B4-BE49-F238E27FC236}">
                <a16:creationId xmlns:a16="http://schemas.microsoft.com/office/drawing/2014/main" id="{3F8B9E5B-A3FD-E682-0281-D9376243AD04}"/>
              </a:ext>
            </a:extLst>
          </p:cNvPr>
          <p:cNvSpPr/>
          <p:nvPr/>
        </p:nvSpPr>
        <p:spPr>
          <a:xfrm>
            <a:off x="8318760" y="3211590"/>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Right Brace 46" descr="right brace to connect possible answers with the question">
            <a:extLst>
              <a:ext uri="{FF2B5EF4-FFF2-40B4-BE49-F238E27FC236}">
                <a16:creationId xmlns:a16="http://schemas.microsoft.com/office/drawing/2014/main" id="{EEE0B45C-630C-4959-A0EE-0C15C09226CC}"/>
              </a:ext>
            </a:extLst>
          </p:cNvPr>
          <p:cNvSpPr/>
          <p:nvPr/>
        </p:nvSpPr>
        <p:spPr>
          <a:xfrm>
            <a:off x="8345402" y="1530626"/>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 name="Right Brace 47" descr="right brace to connect possible answers with the question">
            <a:extLst>
              <a:ext uri="{FF2B5EF4-FFF2-40B4-BE49-F238E27FC236}">
                <a16:creationId xmlns:a16="http://schemas.microsoft.com/office/drawing/2014/main" id="{43A06BD4-C9F4-D375-0DA3-107EF31A2C62}"/>
              </a:ext>
            </a:extLst>
          </p:cNvPr>
          <p:cNvSpPr/>
          <p:nvPr/>
        </p:nvSpPr>
        <p:spPr>
          <a:xfrm>
            <a:off x="3278926" y="4912221"/>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 name="Right Brace 48" descr="right brace to connect possible answers with the question">
            <a:extLst>
              <a:ext uri="{FF2B5EF4-FFF2-40B4-BE49-F238E27FC236}">
                <a16:creationId xmlns:a16="http://schemas.microsoft.com/office/drawing/2014/main" id="{662AC88A-DD1D-523B-51EA-AC959C65F61F}"/>
              </a:ext>
            </a:extLst>
          </p:cNvPr>
          <p:cNvSpPr/>
          <p:nvPr/>
        </p:nvSpPr>
        <p:spPr>
          <a:xfrm>
            <a:off x="8318760" y="4912221"/>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Picture 1">
            <a:extLst>
              <a:ext uri="{FF2B5EF4-FFF2-40B4-BE49-F238E27FC236}">
                <a16:creationId xmlns:a16="http://schemas.microsoft.com/office/drawing/2014/main" id="{E7180812-DF6B-8833-6481-D20A16EE28C9}"/>
              </a:ext>
            </a:extLst>
          </p:cNvPr>
          <p:cNvPicPr>
            <a:picLocks noChangeAspect="1"/>
          </p:cNvPicPr>
          <p:nvPr/>
        </p:nvPicPr>
        <p:blipFill>
          <a:blip r:embed="rId5"/>
          <a:stretch>
            <a:fillRect/>
          </a:stretch>
        </p:blipFill>
        <p:spPr>
          <a:xfrm>
            <a:off x="1873305" y="1866939"/>
            <a:ext cx="333374" cy="330619"/>
          </a:xfrm>
          <a:prstGeom prst="rect">
            <a:avLst/>
          </a:prstGeom>
        </p:spPr>
      </p:pic>
      <p:pic>
        <p:nvPicPr>
          <p:cNvPr id="3" name="Picture 2">
            <a:extLst>
              <a:ext uri="{FF2B5EF4-FFF2-40B4-BE49-F238E27FC236}">
                <a16:creationId xmlns:a16="http://schemas.microsoft.com/office/drawing/2014/main" id="{70F30E39-64FC-8709-85F0-65CE10DE3F18}"/>
              </a:ext>
            </a:extLst>
          </p:cNvPr>
          <p:cNvPicPr>
            <a:picLocks noChangeAspect="1"/>
          </p:cNvPicPr>
          <p:nvPr/>
        </p:nvPicPr>
        <p:blipFill>
          <a:blip r:embed="rId5"/>
          <a:stretch>
            <a:fillRect/>
          </a:stretch>
        </p:blipFill>
        <p:spPr>
          <a:xfrm>
            <a:off x="1873305" y="3148147"/>
            <a:ext cx="333374" cy="330619"/>
          </a:xfrm>
          <a:prstGeom prst="rect">
            <a:avLst/>
          </a:prstGeom>
        </p:spPr>
      </p:pic>
      <p:pic>
        <p:nvPicPr>
          <p:cNvPr id="4" name="Picture 3">
            <a:extLst>
              <a:ext uri="{FF2B5EF4-FFF2-40B4-BE49-F238E27FC236}">
                <a16:creationId xmlns:a16="http://schemas.microsoft.com/office/drawing/2014/main" id="{0B8A01A4-CA14-F5F4-E227-A2DD28B98B7F}"/>
              </a:ext>
            </a:extLst>
          </p:cNvPr>
          <p:cNvPicPr>
            <a:picLocks noChangeAspect="1"/>
          </p:cNvPicPr>
          <p:nvPr/>
        </p:nvPicPr>
        <p:blipFill>
          <a:blip r:embed="rId5"/>
          <a:stretch>
            <a:fillRect/>
          </a:stretch>
        </p:blipFill>
        <p:spPr>
          <a:xfrm>
            <a:off x="1873305" y="5241121"/>
            <a:ext cx="333374" cy="330619"/>
          </a:xfrm>
          <a:prstGeom prst="rect">
            <a:avLst/>
          </a:prstGeom>
        </p:spPr>
      </p:pic>
      <p:pic>
        <p:nvPicPr>
          <p:cNvPr id="5" name="Picture 4">
            <a:extLst>
              <a:ext uri="{FF2B5EF4-FFF2-40B4-BE49-F238E27FC236}">
                <a16:creationId xmlns:a16="http://schemas.microsoft.com/office/drawing/2014/main" id="{10733D2C-D3CD-0E57-26C2-4D988BD1FFDE}"/>
              </a:ext>
            </a:extLst>
          </p:cNvPr>
          <p:cNvPicPr>
            <a:picLocks noChangeAspect="1"/>
          </p:cNvPicPr>
          <p:nvPr/>
        </p:nvPicPr>
        <p:blipFill>
          <a:blip r:embed="rId5"/>
          <a:stretch>
            <a:fillRect/>
          </a:stretch>
        </p:blipFill>
        <p:spPr>
          <a:xfrm>
            <a:off x="6929973" y="2333839"/>
            <a:ext cx="333374" cy="330619"/>
          </a:xfrm>
          <a:prstGeom prst="rect">
            <a:avLst/>
          </a:prstGeom>
        </p:spPr>
      </p:pic>
      <p:pic>
        <p:nvPicPr>
          <p:cNvPr id="7" name="Picture 6">
            <a:extLst>
              <a:ext uri="{FF2B5EF4-FFF2-40B4-BE49-F238E27FC236}">
                <a16:creationId xmlns:a16="http://schemas.microsoft.com/office/drawing/2014/main" id="{F94E326C-772F-2643-697D-513CAB85269F}"/>
              </a:ext>
            </a:extLst>
          </p:cNvPr>
          <p:cNvPicPr>
            <a:picLocks noChangeAspect="1"/>
          </p:cNvPicPr>
          <p:nvPr/>
        </p:nvPicPr>
        <p:blipFill>
          <a:blip r:embed="rId5"/>
          <a:stretch>
            <a:fillRect/>
          </a:stretch>
        </p:blipFill>
        <p:spPr>
          <a:xfrm>
            <a:off x="6929973" y="4034215"/>
            <a:ext cx="333374" cy="330619"/>
          </a:xfrm>
          <a:prstGeom prst="rect">
            <a:avLst/>
          </a:prstGeom>
        </p:spPr>
      </p:pic>
      <p:pic>
        <p:nvPicPr>
          <p:cNvPr id="11" name="Picture 10">
            <a:extLst>
              <a:ext uri="{FF2B5EF4-FFF2-40B4-BE49-F238E27FC236}">
                <a16:creationId xmlns:a16="http://schemas.microsoft.com/office/drawing/2014/main" id="{E0A2D7B2-A5CB-A5F9-3798-762B545E0FDF}"/>
              </a:ext>
            </a:extLst>
          </p:cNvPr>
          <p:cNvPicPr>
            <a:picLocks noChangeAspect="1"/>
          </p:cNvPicPr>
          <p:nvPr/>
        </p:nvPicPr>
        <p:blipFill>
          <a:blip r:embed="rId5"/>
          <a:stretch>
            <a:fillRect/>
          </a:stretch>
        </p:blipFill>
        <p:spPr>
          <a:xfrm>
            <a:off x="6937856" y="4834566"/>
            <a:ext cx="333374" cy="330619"/>
          </a:xfrm>
          <a:prstGeom prst="rect">
            <a:avLst/>
          </a:prstGeom>
        </p:spPr>
      </p:pic>
    </p:spTree>
    <p:extLst>
      <p:ext uri="{BB962C8B-B14F-4D97-AF65-F5344CB8AC3E}">
        <p14:creationId xmlns:p14="http://schemas.microsoft.com/office/powerpoint/2010/main" val="25015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latin typeface="Century Gothic" panose="020B0502020202020204" pitchFamily="34" charset="0"/>
                <a:ea typeface="SimSun" panose="02010600030101010101" pitchFamily="2" charset="-122"/>
                <a:cs typeface="Times New Roman" panose="02020603050405020304" pitchFamily="18" charset="0"/>
              </a:rPr>
              <a:t>B</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noun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7" name="Table 6">
            <a:extLst>
              <a:ext uri="{FF2B5EF4-FFF2-40B4-BE49-F238E27FC236}">
                <a16:creationId xmlns:a16="http://schemas.microsoft.com/office/drawing/2014/main" id="{D70981EC-0133-C43F-1CDE-054C2D303C15}"/>
              </a:ext>
            </a:extLst>
          </p:cNvPr>
          <p:cNvGraphicFramePr>
            <a:graphicFrameLocks noGrp="1"/>
          </p:cNvGraphicFramePr>
          <p:nvPr/>
        </p:nvGraphicFramePr>
        <p:xfrm>
          <a:off x="1511980" y="1499694"/>
          <a:ext cx="8508708" cy="3895264"/>
        </p:xfrm>
        <a:graphic>
          <a:graphicData uri="http://schemas.openxmlformats.org/drawingml/2006/table">
            <a:tbl>
              <a:tblPr firstRow="1" firstCol="1" bandRow="1"/>
              <a:tblGrid>
                <a:gridCol w="669431">
                  <a:extLst>
                    <a:ext uri="{9D8B030D-6E8A-4147-A177-3AD203B41FA5}">
                      <a16:colId xmlns:a16="http://schemas.microsoft.com/office/drawing/2014/main" val="1550623357"/>
                    </a:ext>
                  </a:extLst>
                </a:gridCol>
                <a:gridCol w="2622480">
                  <a:extLst>
                    <a:ext uri="{9D8B030D-6E8A-4147-A177-3AD203B41FA5}">
                      <a16:colId xmlns:a16="http://schemas.microsoft.com/office/drawing/2014/main" val="4140110955"/>
                    </a:ext>
                  </a:extLst>
                </a:gridCol>
                <a:gridCol w="2606232">
                  <a:extLst>
                    <a:ext uri="{9D8B030D-6E8A-4147-A177-3AD203B41FA5}">
                      <a16:colId xmlns:a16="http://schemas.microsoft.com/office/drawing/2014/main" val="1847223986"/>
                    </a:ext>
                  </a:extLst>
                </a:gridCol>
                <a:gridCol w="2610565">
                  <a:extLst>
                    <a:ext uri="{9D8B030D-6E8A-4147-A177-3AD203B41FA5}">
                      <a16:colId xmlns:a16="http://schemas.microsoft.com/office/drawing/2014/main" val="3479267554"/>
                    </a:ext>
                  </a:extLst>
                </a:gridCol>
              </a:tblGrid>
              <a:tr h="973816">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Dieser</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Hund (m)</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Katze (f)</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 grau.</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184289"/>
                  </a:ext>
                </a:extLst>
              </a:tr>
              <a:tr h="973816">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Welche</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Show (f)</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Konzert (nt)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 das?</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921784"/>
                  </a:ext>
                </a:extLst>
              </a:tr>
              <a:tr h="973816">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Mein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Freundin (f)</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Haus (nt)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Century Gothic" panose="020B0502020202020204" pitchFamily="34" charset="0"/>
                          <a:ea typeface="MS Gothic" panose="020B0609070205080204" pitchFamily="49" charset="-128"/>
                          <a:cs typeface="Segoe UI Symbol" panose="020B0502040204020203" pitchFamily="34" charset="0"/>
                        </a:rPr>
                        <a:t>ist schön.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356325"/>
                  </a:ext>
                </a:extLst>
              </a:tr>
              <a:tr h="973816">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Das ist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kein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002060"/>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 </a:t>
                      </a:r>
                      <a:r>
                        <a:rPr lang="en-GB" sz="2000" dirty="0" err="1">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Bleistift</a:t>
                      </a:r>
                      <a:r>
                        <a:rPr lang="en-GB" sz="20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 (m).</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002060"/>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 Blume (f).</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868644"/>
                  </a:ext>
                </a:extLst>
              </a:tr>
            </a:tbl>
          </a:graphicData>
        </a:graphic>
      </p:graphicFrame>
      <p:pic>
        <p:nvPicPr>
          <p:cNvPr id="2" name="Picture 1">
            <a:extLst>
              <a:ext uri="{FF2B5EF4-FFF2-40B4-BE49-F238E27FC236}">
                <a16:creationId xmlns:a16="http://schemas.microsoft.com/office/drawing/2014/main" id="{589BCBD0-9913-12C5-9288-713FD1F4F1E7}"/>
              </a:ext>
            </a:extLst>
          </p:cNvPr>
          <p:cNvPicPr>
            <a:picLocks noChangeAspect="1"/>
          </p:cNvPicPr>
          <p:nvPr/>
        </p:nvPicPr>
        <p:blipFill>
          <a:blip r:embed="rId5"/>
          <a:stretch>
            <a:fillRect/>
          </a:stretch>
        </p:blipFill>
        <p:spPr>
          <a:xfrm>
            <a:off x="4866042" y="1615439"/>
            <a:ext cx="333374" cy="330619"/>
          </a:xfrm>
          <a:prstGeom prst="rect">
            <a:avLst/>
          </a:prstGeom>
        </p:spPr>
      </p:pic>
      <p:pic>
        <p:nvPicPr>
          <p:cNvPr id="3" name="Picture 2">
            <a:extLst>
              <a:ext uri="{FF2B5EF4-FFF2-40B4-BE49-F238E27FC236}">
                <a16:creationId xmlns:a16="http://schemas.microsoft.com/office/drawing/2014/main" id="{B5B75A78-4F23-68E3-32BB-CFA375648BF9}"/>
              </a:ext>
            </a:extLst>
          </p:cNvPr>
          <p:cNvPicPr>
            <a:picLocks noChangeAspect="1"/>
          </p:cNvPicPr>
          <p:nvPr/>
        </p:nvPicPr>
        <p:blipFill>
          <a:blip r:embed="rId5"/>
          <a:stretch>
            <a:fillRect/>
          </a:stretch>
        </p:blipFill>
        <p:spPr>
          <a:xfrm>
            <a:off x="4866042" y="2597735"/>
            <a:ext cx="333374" cy="330619"/>
          </a:xfrm>
          <a:prstGeom prst="rect">
            <a:avLst/>
          </a:prstGeom>
        </p:spPr>
      </p:pic>
      <p:pic>
        <p:nvPicPr>
          <p:cNvPr id="4" name="Picture 3">
            <a:extLst>
              <a:ext uri="{FF2B5EF4-FFF2-40B4-BE49-F238E27FC236}">
                <a16:creationId xmlns:a16="http://schemas.microsoft.com/office/drawing/2014/main" id="{784ECE39-E08C-8B9A-5CFB-96770F9C3526}"/>
              </a:ext>
            </a:extLst>
          </p:cNvPr>
          <p:cNvPicPr>
            <a:picLocks noChangeAspect="1"/>
          </p:cNvPicPr>
          <p:nvPr/>
        </p:nvPicPr>
        <p:blipFill>
          <a:blip r:embed="rId5"/>
          <a:stretch>
            <a:fillRect/>
          </a:stretch>
        </p:blipFill>
        <p:spPr>
          <a:xfrm>
            <a:off x="4866042" y="3996346"/>
            <a:ext cx="333374" cy="330619"/>
          </a:xfrm>
          <a:prstGeom prst="rect">
            <a:avLst/>
          </a:prstGeom>
        </p:spPr>
      </p:pic>
      <p:pic>
        <p:nvPicPr>
          <p:cNvPr id="5" name="Picture 4">
            <a:extLst>
              <a:ext uri="{FF2B5EF4-FFF2-40B4-BE49-F238E27FC236}">
                <a16:creationId xmlns:a16="http://schemas.microsoft.com/office/drawing/2014/main" id="{D9E21A4A-3C75-8160-896F-FFC3885082A4}"/>
              </a:ext>
            </a:extLst>
          </p:cNvPr>
          <p:cNvPicPr>
            <a:picLocks noChangeAspect="1"/>
          </p:cNvPicPr>
          <p:nvPr/>
        </p:nvPicPr>
        <p:blipFill>
          <a:blip r:embed="rId5"/>
          <a:stretch>
            <a:fillRect/>
          </a:stretch>
        </p:blipFill>
        <p:spPr>
          <a:xfrm>
            <a:off x="7478613" y="4541519"/>
            <a:ext cx="333374" cy="330619"/>
          </a:xfrm>
          <a:prstGeom prst="rect">
            <a:avLst/>
          </a:prstGeom>
        </p:spPr>
      </p:pic>
    </p:spTree>
    <p:extLst>
      <p:ext uri="{BB962C8B-B14F-4D97-AF65-F5344CB8AC3E}">
        <p14:creationId xmlns:p14="http://schemas.microsoft.com/office/powerpoint/2010/main" val="12913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subject or object that is being described.</a:t>
            </a:r>
            <a:r>
              <a:rPr lang="en-GB" sz="2000"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4" name="TextBox 3">
            <a:extLst>
              <a:ext uri="{FF2B5EF4-FFF2-40B4-BE49-F238E27FC236}">
                <a16:creationId xmlns:a16="http://schemas.microsoft.com/office/drawing/2014/main" id="{9E2D166B-CF0B-A134-C52B-A7172476BB0F}"/>
              </a:ext>
            </a:extLst>
          </p:cNvPr>
          <p:cNvSpPr txBox="1"/>
          <p:nvPr/>
        </p:nvSpPr>
        <p:spPr>
          <a:xfrm>
            <a:off x="1378669" y="3445720"/>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E85DA084-7AB6-A65C-2F1C-AF7C663B0294}"/>
              </a:ext>
            </a:extLst>
          </p:cNvPr>
          <p:cNvGraphicFramePr>
            <a:graphicFrameLocks noGrp="1"/>
          </p:cNvGraphicFramePr>
          <p:nvPr/>
        </p:nvGraphicFramePr>
        <p:xfrm>
          <a:off x="1453172" y="1274816"/>
          <a:ext cx="7526664" cy="1739048"/>
        </p:xfrm>
        <a:graphic>
          <a:graphicData uri="http://schemas.openxmlformats.org/drawingml/2006/table">
            <a:tbl>
              <a:tblPr firstRow="1" firstCol="1" bandRow="1"/>
              <a:tblGrid>
                <a:gridCol w="854285">
                  <a:extLst>
                    <a:ext uri="{9D8B030D-6E8A-4147-A177-3AD203B41FA5}">
                      <a16:colId xmlns:a16="http://schemas.microsoft.com/office/drawing/2014/main" val="2086968732"/>
                    </a:ext>
                  </a:extLst>
                </a:gridCol>
                <a:gridCol w="2111428">
                  <a:extLst>
                    <a:ext uri="{9D8B030D-6E8A-4147-A177-3AD203B41FA5}">
                      <a16:colId xmlns:a16="http://schemas.microsoft.com/office/drawing/2014/main" val="2532517465"/>
                    </a:ext>
                  </a:extLst>
                </a:gridCol>
                <a:gridCol w="4560951">
                  <a:extLst>
                    <a:ext uri="{9D8B030D-6E8A-4147-A177-3AD203B41FA5}">
                      <a16:colId xmlns:a16="http://schemas.microsoft.com/office/drawing/2014/main" val="3889884697"/>
                    </a:ext>
                  </a:extLst>
                </a:gridCol>
              </a:tblGrid>
              <a:tr h="869524">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Sie sind da!</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das Heft              </a:t>
                      </a:r>
                      <a:r>
                        <a:rPr lang="en-GB" sz="180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die Leute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644584"/>
                  </a:ext>
                </a:extLst>
              </a:tr>
              <a:tr h="869524">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Ich liebe es!</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18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das Meer            </a:t>
                      </a:r>
                      <a:r>
                        <a:rPr lang="en-GB" sz="18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18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der See</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2857" marR="10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19480"/>
                  </a:ext>
                </a:extLst>
              </a:tr>
            </a:tbl>
          </a:graphicData>
        </a:graphic>
      </p:graphicFrame>
      <p:graphicFrame>
        <p:nvGraphicFramePr>
          <p:cNvPr id="17" name="Table 16">
            <a:extLst>
              <a:ext uri="{FF2B5EF4-FFF2-40B4-BE49-F238E27FC236}">
                <a16:creationId xmlns:a16="http://schemas.microsoft.com/office/drawing/2014/main" id="{742D7735-209A-202D-FF41-5FB9D47BE6A0}"/>
              </a:ext>
            </a:extLst>
          </p:cNvPr>
          <p:cNvGraphicFramePr>
            <a:graphicFrameLocks noGrp="1"/>
          </p:cNvGraphicFramePr>
          <p:nvPr/>
        </p:nvGraphicFramePr>
        <p:xfrm>
          <a:off x="1453172" y="4139001"/>
          <a:ext cx="7491563" cy="2405490"/>
        </p:xfrm>
        <a:graphic>
          <a:graphicData uri="http://schemas.openxmlformats.org/drawingml/2006/table">
            <a:tbl>
              <a:tblPr firstRow="1" firstCol="1" bandRow="1"/>
              <a:tblGrid>
                <a:gridCol w="1208931">
                  <a:extLst>
                    <a:ext uri="{9D8B030D-6E8A-4147-A177-3AD203B41FA5}">
                      <a16:colId xmlns:a16="http://schemas.microsoft.com/office/drawing/2014/main" val="3947845460"/>
                    </a:ext>
                  </a:extLst>
                </a:gridCol>
                <a:gridCol w="3434294">
                  <a:extLst>
                    <a:ext uri="{9D8B030D-6E8A-4147-A177-3AD203B41FA5}">
                      <a16:colId xmlns:a16="http://schemas.microsoft.com/office/drawing/2014/main" val="2450423299"/>
                    </a:ext>
                  </a:extLst>
                </a:gridCol>
                <a:gridCol w="2848338">
                  <a:extLst>
                    <a:ext uri="{9D8B030D-6E8A-4147-A177-3AD203B41FA5}">
                      <a16:colId xmlns:a16="http://schemas.microsoft.com/office/drawing/2014/main" val="2595243041"/>
                    </a:ext>
                  </a:extLst>
                </a:gridCol>
              </a:tblGrid>
              <a:tr h="801830">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Ich bin in der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Laden (m).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Stadt (f).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705840"/>
                  </a:ext>
                </a:extLst>
              </a:tr>
              <a:tr h="801830">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Sie geht ins</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Schwimmbad (nt).</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Park (m).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16705"/>
                  </a:ext>
                </a:extLst>
              </a:tr>
              <a:tr h="801830">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Wir sitzen auf dem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a:t>
                      </a:r>
                      <a:r>
                        <a:rPr lang="en-GB" sz="2000" dirty="0" err="1">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Kleidung</a:t>
                      </a:r>
                      <a:r>
                        <a:rPr lang="en-GB" sz="20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(f).</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Tisch (m).</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14230" marR="114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414413"/>
                  </a:ext>
                </a:extLst>
              </a:tr>
            </a:tbl>
          </a:graphicData>
        </a:graphic>
      </p:graphicFrame>
      <p:pic>
        <p:nvPicPr>
          <p:cNvPr id="2" name="Picture 1">
            <a:extLst>
              <a:ext uri="{FF2B5EF4-FFF2-40B4-BE49-F238E27FC236}">
                <a16:creationId xmlns:a16="http://schemas.microsoft.com/office/drawing/2014/main" id="{E56D497E-5C6B-7346-0E0F-8AAA96CD7DBF}"/>
              </a:ext>
            </a:extLst>
          </p:cNvPr>
          <p:cNvPicPr>
            <a:picLocks noChangeAspect="1"/>
          </p:cNvPicPr>
          <p:nvPr/>
        </p:nvPicPr>
        <p:blipFill>
          <a:blip r:embed="rId5"/>
          <a:stretch>
            <a:fillRect/>
          </a:stretch>
        </p:blipFill>
        <p:spPr>
          <a:xfrm>
            <a:off x="6551150" y="1525820"/>
            <a:ext cx="333374" cy="330619"/>
          </a:xfrm>
          <a:prstGeom prst="rect">
            <a:avLst/>
          </a:prstGeom>
        </p:spPr>
      </p:pic>
      <p:pic>
        <p:nvPicPr>
          <p:cNvPr id="3" name="Picture 2">
            <a:extLst>
              <a:ext uri="{FF2B5EF4-FFF2-40B4-BE49-F238E27FC236}">
                <a16:creationId xmlns:a16="http://schemas.microsoft.com/office/drawing/2014/main" id="{435AA8BF-AF79-0A54-94FF-60FC0D179C33}"/>
              </a:ext>
            </a:extLst>
          </p:cNvPr>
          <p:cNvPicPr>
            <a:picLocks noChangeAspect="1"/>
          </p:cNvPicPr>
          <p:nvPr/>
        </p:nvPicPr>
        <p:blipFill>
          <a:blip r:embed="rId5"/>
          <a:stretch>
            <a:fillRect/>
          </a:stretch>
        </p:blipFill>
        <p:spPr>
          <a:xfrm>
            <a:off x="4469802" y="2407918"/>
            <a:ext cx="333374" cy="330619"/>
          </a:xfrm>
          <a:prstGeom prst="rect">
            <a:avLst/>
          </a:prstGeom>
        </p:spPr>
      </p:pic>
      <p:pic>
        <p:nvPicPr>
          <p:cNvPr id="5" name="Picture 4">
            <a:extLst>
              <a:ext uri="{FF2B5EF4-FFF2-40B4-BE49-F238E27FC236}">
                <a16:creationId xmlns:a16="http://schemas.microsoft.com/office/drawing/2014/main" id="{18411E76-BCCA-03C6-E3DA-F6496DFE6B0E}"/>
              </a:ext>
            </a:extLst>
          </p:cNvPr>
          <p:cNvPicPr>
            <a:picLocks noChangeAspect="1"/>
          </p:cNvPicPr>
          <p:nvPr/>
        </p:nvPicPr>
        <p:blipFill>
          <a:blip r:embed="rId5"/>
          <a:stretch>
            <a:fillRect/>
          </a:stretch>
        </p:blipFill>
        <p:spPr>
          <a:xfrm>
            <a:off x="6141848" y="4558935"/>
            <a:ext cx="333374" cy="330619"/>
          </a:xfrm>
          <a:prstGeom prst="rect">
            <a:avLst/>
          </a:prstGeom>
        </p:spPr>
      </p:pic>
      <p:pic>
        <p:nvPicPr>
          <p:cNvPr id="7" name="Picture 6">
            <a:extLst>
              <a:ext uri="{FF2B5EF4-FFF2-40B4-BE49-F238E27FC236}">
                <a16:creationId xmlns:a16="http://schemas.microsoft.com/office/drawing/2014/main" id="{37D10E78-85FD-AFD1-A4D6-9C9324C2AD39}"/>
              </a:ext>
            </a:extLst>
          </p:cNvPr>
          <p:cNvPicPr>
            <a:picLocks noChangeAspect="1"/>
          </p:cNvPicPr>
          <p:nvPr/>
        </p:nvPicPr>
        <p:blipFill>
          <a:blip r:embed="rId5"/>
          <a:stretch>
            <a:fillRect/>
          </a:stretch>
        </p:blipFill>
        <p:spPr>
          <a:xfrm>
            <a:off x="6142928" y="6170455"/>
            <a:ext cx="333374" cy="330619"/>
          </a:xfrm>
          <a:prstGeom prst="rect">
            <a:avLst/>
          </a:prstGeom>
        </p:spPr>
      </p:pic>
      <p:pic>
        <p:nvPicPr>
          <p:cNvPr id="11" name="Picture 10">
            <a:extLst>
              <a:ext uri="{FF2B5EF4-FFF2-40B4-BE49-F238E27FC236}">
                <a16:creationId xmlns:a16="http://schemas.microsoft.com/office/drawing/2014/main" id="{A1179356-5B1B-33A2-59F0-AE034DCCB1DB}"/>
              </a:ext>
            </a:extLst>
          </p:cNvPr>
          <p:cNvPicPr>
            <a:picLocks noChangeAspect="1"/>
          </p:cNvPicPr>
          <p:nvPr/>
        </p:nvPicPr>
        <p:blipFill>
          <a:blip r:embed="rId5"/>
          <a:stretch>
            <a:fillRect/>
          </a:stretch>
        </p:blipFill>
        <p:spPr>
          <a:xfrm>
            <a:off x="6142247" y="4965498"/>
            <a:ext cx="333374" cy="330619"/>
          </a:xfrm>
          <a:prstGeom prst="rect">
            <a:avLst/>
          </a:prstGeom>
        </p:spPr>
      </p:pic>
    </p:spTree>
    <p:extLst>
      <p:ext uri="{BB962C8B-B14F-4D97-AF65-F5344CB8AC3E}">
        <p14:creationId xmlns:p14="http://schemas.microsoft.com/office/powerpoint/2010/main" val="9161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78669" y="172847"/>
            <a:ext cx="9646382"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E</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correct ending for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8" y="2671354"/>
            <a:ext cx="9986017" cy="656462"/>
          </a:xfrm>
          <a:prstGeom prst="rect">
            <a:avLst/>
          </a:prstGeom>
          <a:noFill/>
        </p:spPr>
        <p:txBody>
          <a:bodyPr wrap="square">
            <a:spAutoFit/>
          </a:bodyPr>
          <a:lstStyle/>
          <a:p>
            <a:pPr>
              <a:lnSpc>
                <a:spcPct val="150000"/>
              </a:lnSpc>
              <a:spcAft>
                <a:spcPts val="800"/>
              </a:spcAft>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F</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Complete sentence 2 with the </a:t>
            </a:r>
            <a:r>
              <a:rPr lang="en-GB" sz="18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form of the </a:t>
            </a:r>
            <a:r>
              <a:rPr lang="en-GB" sz="18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underlined noun</a:t>
            </a:r>
            <a:r>
              <a:rPr lang="en-GB" sz="18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in sentence 1.</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6" name="Table 15">
            <a:extLst>
              <a:ext uri="{FF2B5EF4-FFF2-40B4-BE49-F238E27FC236}">
                <a16:creationId xmlns:a16="http://schemas.microsoft.com/office/drawing/2014/main" id="{CF721563-C41D-4F80-BF85-7548D39B5080}"/>
              </a:ext>
            </a:extLst>
          </p:cNvPr>
          <p:cNvGraphicFramePr>
            <a:graphicFrameLocks noGrp="1"/>
          </p:cNvGraphicFramePr>
          <p:nvPr/>
        </p:nvGraphicFramePr>
        <p:xfrm>
          <a:off x="1495922" y="1002156"/>
          <a:ext cx="7674126" cy="1466724"/>
        </p:xfrm>
        <a:graphic>
          <a:graphicData uri="http://schemas.openxmlformats.org/drawingml/2006/table">
            <a:tbl>
              <a:tblPr firstRow="1" firstCol="1" bandRow="1"/>
              <a:tblGrid>
                <a:gridCol w="1105701">
                  <a:extLst>
                    <a:ext uri="{9D8B030D-6E8A-4147-A177-3AD203B41FA5}">
                      <a16:colId xmlns:a16="http://schemas.microsoft.com/office/drawing/2014/main" val="3771806457"/>
                    </a:ext>
                  </a:extLst>
                </a:gridCol>
                <a:gridCol w="2455179">
                  <a:extLst>
                    <a:ext uri="{9D8B030D-6E8A-4147-A177-3AD203B41FA5}">
                      <a16:colId xmlns:a16="http://schemas.microsoft.com/office/drawing/2014/main" val="2403438706"/>
                    </a:ext>
                  </a:extLst>
                </a:gridCol>
                <a:gridCol w="4113246">
                  <a:extLst>
                    <a:ext uri="{9D8B030D-6E8A-4147-A177-3AD203B41FA5}">
                      <a16:colId xmlns:a16="http://schemas.microsoft.com/office/drawing/2014/main" val="3219363173"/>
                    </a:ext>
                  </a:extLst>
                </a:gridCol>
              </a:tblGrid>
              <a:tr h="733362">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Am Wochenende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18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wir fahren nach London.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18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fahren wir nach London.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828194"/>
                  </a:ext>
                </a:extLst>
              </a:tr>
              <a:tr h="733362">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Links</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18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du findest den Ball.</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18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findest du den Ball.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4476" marR="10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229564"/>
                  </a:ext>
                </a:extLst>
              </a:tr>
            </a:tbl>
          </a:graphicData>
        </a:graphic>
      </p:graphicFrame>
      <p:graphicFrame>
        <p:nvGraphicFramePr>
          <p:cNvPr id="17" name="Table 16">
            <a:extLst>
              <a:ext uri="{FF2B5EF4-FFF2-40B4-BE49-F238E27FC236}">
                <a16:creationId xmlns:a16="http://schemas.microsoft.com/office/drawing/2014/main" id="{E7D93A27-8233-B7F8-9EB1-1DC079720EFA}"/>
              </a:ext>
            </a:extLst>
          </p:cNvPr>
          <p:cNvGraphicFramePr>
            <a:graphicFrameLocks noGrp="1"/>
          </p:cNvGraphicFramePr>
          <p:nvPr>
            <p:extLst>
              <p:ext uri="{D42A27DB-BD31-4B8C-83A1-F6EECF244321}">
                <p14:modId xmlns:p14="http://schemas.microsoft.com/office/powerpoint/2010/main" val="1830750796"/>
              </p:ext>
            </p:extLst>
          </p:nvPr>
        </p:nvGraphicFramePr>
        <p:xfrm>
          <a:off x="1495922" y="3530183"/>
          <a:ext cx="8966758" cy="1639676"/>
        </p:xfrm>
        <a:graphic>
          <a:graphicData uri="http://schemas.openxmlformats.org/drawingml/2006/table">
            <a:tbl>
              <a:tblPr firstRow="1" firstCol="1" bandRow="1"/>
              <a:tblGrid>
                <a:gridCol w="396776">
                  <a:extLst>
                    <a:ext uri="{9D8B030D-6E8A-4147-A177-3AD203B41FA5}">
                      <a16:colId xmlns:a16="http://schemas.microsoft.com/office/drawing/2014/main" val="3116184522"/>
                    </a:ext>
                  </a:extLst>
                </a:gridCol>
                <a:gridCol w="4284991">
                  <a:extLst>
                    <a:ext uri="{9D8B030D-6E8A-4147-A177-3AD203B41FA5}">
                      <a16:colId xmlns:a16="http://schemas.microsoft.com/office/drawing/2014/main" val="1160991691"/>
                    </a:ext>
                  </a:extLst>
                </a:gridCol>
                <a:gridCol w="4284991">
                  <a:extLst>
                    <a:ext uri="{9D8B030D-6E8A-4147-A177-3AD203B41FA5}">
                      <a16:colId xmlns:a16="http://schemas.microsoft.com/office/drawing/2014/main" val="2703139692"/>
                    </a:ext>
                  </a:extLst>
                </a:gridCol>
              </a:tblGrid>
              <a:tr h="469692">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Sentence 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Sentence 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70593"/>
                  </a:ext>
                </a:extLst>
              </a:tr>
              <a:tr h="584992">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2F5496"/>
                          </a:solidFill>
                          <a:effectLst/>
                          <a:latin typeface="Century Gothic" panose="020B0502020202020204" pitchFamily="34" charset="0"/>
                          <a:ea typeface="Times New Roman" panose="02020603050405020304" pitchFamily="18" charset="0"/>
                          <a:cs typeface="Helvetica" pitchFamily="2" charset="0"/>
                        </a:rPr>
                        <a:t>Hier ist eine </a:t>
                      </a:r>
                      <a:r>
                        <a:rPr lang="de-DE" sz="1800" b="1" u="sng">
                          <a:solidFill>
                            <a:srgbClr val="2F5496"/>
                          </a:solidFill>
                          <a:effectLst/>
                          <a:latin typeface="Century Gothic" panose="020B0502020202020204" pitchFamily="34" charset="0"/>
                          <a:ea typeface="Times New Roman" panose="02020603050405020304" pitchFamily="18" charset="0"/>
                          <a:cs typeface="Helvetica" pitchFamily="2" charset="0"/>
                        </a:rPr>
                        <a:t>Liste</a:t>
                      </a:r>
                      <a:r>
                        <a:rPr lang="de-DE" sz="1800">
                          <a:solidFill>
                            <a:srgbClr val="2F5496"/>
                          </a:solidFill>
                          <a:effectLst/>
                          <a:latin typeface="Century Gothic" panose="020B0502020202020204" pitchFamily="34" charset="0"/>
                          <a:ea typeface="Times New Roman" panose="02020603050405020304" pitchFamily="18" charset="0"/>
                          <a:cs typeface="Helvetica" pitchFamily="2" charset="0"/>
                        </a:rPr>
                        <a:t>.</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2F5496"/>
                          </a:solidFill>
                          <a:effectLst/>
                          <a:latin typeface="Century Gothic" panose="020B0502020202020204" pitchFamily="34" charset="0"/>
                          <a:ea typeface="Malgun Gothic" panose="020B0503020000020004" pitchFamily="34" charset="-127"/>
                          <a:cs typeface="Helvetica" pitchFamily="2" charset="0"/>
                        </a:rPr>
                        <a:t>Hier sind zwei </a:t>
                      </a:r>
                      <a:r>
                        <a:rPr lang="de-DE" sz="1800" b="1" u="sng" dirty="0">
                          <a:solidFill>
                            <a:srgbClr val="2F5496"/>
                          </a:solidFill>
                          <a:effectLst/>
                          <a:latin typeface="Century Gothic" panose="020B0502020202020204" pitchFamily="34" charset="0"/>
                          <a:ea typeface="Malgun Gothic" panose="020B0503020000020004" pitchFamily="34" charset="-127"/>
                          <a:cs typeface="Helvetica" pitchFamily="2" charset="0"/>
                        </a:rPr>
                        <a:t>Listen</a:t>
                      </a:r>
                      <a:r>
                        <a:rPr lang="de-DE" sz="1800" dirty="0">
                          <a:solidFill>
                            <a:srgbClr val="2F5496"/>
                          </a:solidFill>
                          <a:effectLst/>
                          <a:latin typeface="Century Gothic" panose="020B0502020202020204" pitchFamily="34" charset="0"/>
                          <a:ea typeface="Malgun Gothic" panose="020B0503020000020004" pitchFamily="34" charset="-127"/>
                          <a:cs typeface="Helvetica" pitchFamily="2" charset="0"/>
                        </a:rPr>
                        <a:t>. </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194827"/>
                  </a:ext>
                </a:extLst>
              </a:tr>
              <a:tr h="584992">
                <a:tc>
                  <a:txBody>
                    <a:bodyPr/>
                    <a:lstStyle/>
                    <a:p>
                      <a:pPr algn="ctr">
                        <a:lnSpc>
                          <a:spcPct val="107000"/>
                        </a:lnSpc>
                        <a:spcAft>
                          <a:spcPts val="800"/>
                        </a:spcAft>
                      </a:pPr>
                      <a:r>
                        <a:rPr lang="en-GB" sz="18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2F5496"/>
                          </a:solidFill>
                          <a:effectLst/>
                          <a:latin typeface="Century Gothic" panose="020B0502020202020204" pitchFamily="34" charset="0"/>
                          <a:ea typeface="Malgun Gothic" panose="020B0503020000020004" pitchFamily="34" charset="-127"/>
                          <a:cs typeface="Helvetica" pitchFamily="2" charset="0"/>
                        </a:rPr>
                        <a:t>Hier ist ein </a:t>
                      </a:r>
                      <a:r>
                        <a:rPr lang="de-DE" sz="1800" b="1" u="sng">
                          <a:solidFill>
                            <a:srgbClr val="2F5496"/>
                          </a:solidFill>
                          <a:effectLst/>
                          <a:latin typeface="Century Gothic" panose="020B0502020202020204" pitchFamily="34" charset="0"/>
                          <a:ea typeface="Malgun Gothic" panose="020B0503020000020004" pitchFamily="34" charset="-127"/>
                          <a:cs typeface="Helvetica" pitchFamily="2" charset="0"/>
                        </a:rPr>
                        <a:t>Mann</a:t>
                      </a:r>
                      <a:r>
                        <a:rPr lang="de-DE" sz="1800">
                          <a:solidFill>
                            <a:srgbClr val="2F5496"/>
                          </a:solidFill>
                          <a:effectLst/>
                          <a:latin typeface="Century Gothic" panose="020B0502020202020204" pitchFamily="34" charset="0"/>
                          <a:ea typeface="Malgun Gothic" panose="020B0503020000020004" pitchFamily="34" charset="-127"/>
                          <a:cs typeface="Helvetica" pitchFamily="2" charset="0"/>
                        </a:rPr>
                        <a:t>.</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2F5496"/>
                          </a:solidFill>
                          <a:effectLst/>
                          <a:latin typeface="Century Gothic" panose="020B0502020202020204" pitchFamily="34" charset="0"/>
                          <a:ea typeface="Malgun Gothic" panose="020B0503020000020004" pitchFamily="34" charset="-127"/>
                          <a:cs typeface="Helvetica" pitchFamily="2" charset="0"/>
                        </a:rPr>
                        <a:t>Hier sind zwei </a:t>
                      </a:r>
                      <a:r>
                        <a:rPr lang="de-DE" sz="1800" b="1" u="sng" dirty="0">
                          <a:solidFill>
                            <a:srgbClr val="2F5496"/>
                          </a:solidFill>
                          <a:effectLst/>
                          <a:latin typeface="Century Gothic" panose="020B0502020202020204" pitchFamily="34" charset="0"/>
                          <a:ea typeface="Malgun Gothic" panose="020B0503020000020004" pitchFamily="34" charset="-127"/>
                          <a:cs typeface="Helvetica" pitchFamily="2" charset="0"/>
                        </a:rPr>
                        <a:t>Männer</a:t>
                      </a:r>
                      <a:r>
                        <a:rPr lang="de-DE" sz="1800" dirty="0">
                          <a:solidFill>
                            <a:srgbClr val="2F5496"/>
                          </a:solidFill>
                          <a:effectLst/>
                          <a:latin typeface="Century Gothic" panose="020B0502020202020204" pitchFamily="34" charset="0"/>
                          <a:ea typeface="Malgun Gothic" panose="020B0503020000020004" pitchFamily="34" charset="-127"/>
                          <a:cs typeface="Helvetica" pitchFamily="2" charset="0"/>
                        </a:rPr>
                        <a:t>. </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2271" marR="1022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7273303"/>
                  </a:ext>
                </a:extLst>
              </a:tr>
            </a:tbl>
          </a:graphicData>
        </a:graphic>
      </p:graphicFrame>
      <p:pic>
        <p:nvPicPr>
          <p:cNvPr id="4" name="Picture 3">
            <a:extLst>
              <a:ext uri="{FF2B5EF4-FFF2-40B4-BE49-F238E27FC236}">
                <a16:creationId xmlns:a16="http://schemas.microsoft.com/office/drawing/2014/main" id="{C515876B-0B0C-24FE-297F-70FFE3B6A779}"/>
              </a:ext>
            </a:extLst>
          </p:cNvPr>
          <p:cNvPicPr>
            <a:picLocks noChangeAspect="1"/>
          </p:cNvPicPr>
          <p:nvPr/>
        </p:nvPicPr>
        <p:blipFill>
          <a:blip r:embed="rId6"/>
          <a:stretch>
            <a:fillRect/>
          </a:stretch>
        </p:blipFill>
        <p:spPr>
          <a:xfrm>
            <a:off x="5100983" y="1387480"/>
            <a:ext cx="333374" cy="330619"/>
          </a:xfrm>
          <a:prstGeom prst="rect">
            <a:avLst/>
          </a:prstGeom>
        </p:spPr>
      </p:pic>
      <p:pic>
        <p:nvPicPr>
          <p:cNvPr id="5" name="Picture 4">
            <a:extLst>
              <a:ext uri="{FF2B5EF4-FFF2-40B4-BE49-F238E27FC236}">
                <a16:creationId xmlns:a16="http://schemas.microsoft.com/office/drawing/2014/main" id="{5A9858F7-8E3D-CCE2-07A0-2C9982EF720C}"/>
              </a:ext>
            </a:extLst>
          </p:cNvPr>
          <p:cNvPicPr>
            <a:picLocks noChangeAspect="1"/>
          </p:cNvPicPr>
          <p:nvPr/>
        </p:nvPicPr>
        <p:blipFill>
          <a:blip r:embed="rId6"/>
          <a:stretch>
            <a:fillRect/>
          </a:stretch>
        </p:blipFill>
        <p:spPr>
          <a:xfrm>
            <a:off x="5100983" y="2103423"/>
            <a:ext cx="333374" cy="330619"/>
          </a:xfrm>
          <a:prstGeom prst="rect">
            <a:avLst/>
          </a:prstGeom>
        </p:spPr>
      </p:pic>
    </p:spTree>
    <p:extLst>
      <p:ext uri="{BB962C8B-B14F-4D97-AF65-F5344CB8AC3E}">
        <p14:creationId xmlns:p14="http://schemas.microsoft.com/office/powerpoint/2010/main" val="6736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403385" y="296855"/>
            <a:ext cx="9186358" cy="1213794"/>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G</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Write the German for the English given in brackets. Use the clues to help you.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2" name="TextBox 11">
            <a:extLst>
              <a:ext uri="{FF2B5EF4-FFF2-40B4-BE49-F238E27FC236}">
                <a16:creationId xmlns:a16="http://schemas.microsoft.com/office/drawing/2014/main" id="{47D7E147-B7A5-6B87-201D-60FF087008CE}"/>
              </a:ext>
            </a:extLst>
          </p:cNvPr>
          <p:cNvSpPr txBox="1"/>
          <p:nvPr/>
        </p:nvSpPr>
        <p:spPr>
          <a:xfrm>
            <a:off x="1403385" y="2584344"/>
            <a:ext cx="8810360" cy="907749"/>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H</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Write the German article ‘the’.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8" name="Table 17">
            <a:extLst>
              <a:ext uri="{FF2B5EF4-FFF2-40B4-BE49-F238E27FC236}">
                <a16:creationId xmlns:a16="http://schemas.microsoft.com/office/drawing/2014/main" id="{FA91F7E1-1AF7-8408-84BE-8E939A7DEF55}"/>
              </a:ext>
            </a:extLst>
          </p:cNvPr>
          <p:cNvGraphicFramePr>
            <a:graphicFrameLocks noGrp="1"/>
          </p:cNvGraphicFramePr>
          <p:nvPr>
            <p:extLst>
              <p:ext uri="{D42A27DB-BD31-4B8C-83A1-F6EECF244321}">
                <p14:modId xmlns:p14="http://schemas.microsoft.com/office/powerpoint/2010/main" val="432159884"/>
              </p:ext>
            </p:extLst>
          </p:nvPr>
        </p:nvGraphicFramePr>
        <p:xfrm>
          <a:off x="1501629" y="954640"/>
          <a:ext cx="9046037" cy="1358670"/>
        </p:xfrm>
        <a:graphic>
          <a:graphicData uri="http://schemas.openxmlformats.org/drawingml/2006/table">
            <a:tbl>
              <a:tblPr firstRow="1" firstCol="1" bandRow="1"/>
              <a:tblGrid>
                <a:gridCol w="352901">
                  <a:extLst>
                    <a:ext uri="{9D8B030D-6E8A-4147-A177-3AD203B41FA5}">
                      <a16:colId xmlns:a16="http://schemas.microsoft.com/office/drawing/2014/main" val="423784613"/>
                    </a:ext>
                  </a:extLst>
                </a:gridCol>
                <a:gridCol w="6436248">
                  <a:extLst>
                    <a:ext uri="{9D8B030D-6E8A-4147-A177-3AD203B41FA5}">
                      <a16:colId xmlns:a16="http://schemas.microsoft.com/office/drawing/2014/main" val="592821262"/>
                    </a:ext>
                  </a:extLst>
                </a:gridCol>
                <a:gridCol w="2256888">
                  <a:extLst>
                    <a:ext uri="{9D8B030D-6E8A-4147-A177-3AD203B41FA5}">
                      <a16:colId xmlns:a16="http://schemas.microsoft.com/office/drawing/2014/main" val="3364092708"/>
                    </a:ext>
                  </a:extLst>
                </a:gridCol>
              </a:tblGrid>
              <a:tr h="452890">
                <a:tc>
                  <a:txBody>
                    <a:bodyPr/>
                    <a:lstStyle/>
                    <a:p>
                      <a:pPr>
                        <a:lnSpc>
                          <a:spcPct val="107000"/>
                        </a:lnSpc>
                        <a:spcAft>
                          <a:spcPts val="800"/>
                        </a:spcAft>
                      </a:pPr>
                      <a:r>
                        <a:rPr lang="en-GB" sz="15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Clues</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09496"/>
                  </a:ext>
                </a:extLst>
              </a:tr>
              <a:tr h="452890">
                <a:tc>
                  <a:txBody>
                    <a:bodyPr/>
                    <a:lstStyle/>
                    <a:p>
                      <a:pPr>
                        <a:lnSpc>
                          <a:spcPct val="107000"/>
                        </a:lnSpc>
                        <a:spcAft>
                          <a:spcPts val="800"/>
                        </a:spcAft>
                      </a:pP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Du </a:t>
                      </a:r>
                      <a:r>
                        <a:rPr lang="de-DE" sz="16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bist</a:t>
                      </a:r>
                      <a:r>
                        <a:rPr lang="de-DE" sz="16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müde. (</a:t>
                      </a:r>
                      <a:r>
                        <a:rPr lang="de-DE" sz="16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are</a:t>
                      </a:r>
                      <a:r>
                        <a:rPr lang="de-DE" sz="16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500" dirty="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to be</a:t>
                      </a:r>
                      <a:r>
                        <a:rPr lang="de-DE" sz="1500" i="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 sein</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579479"/>
                  </a:ext>
                </a:extLst>
              </a:tr>
              <a:tr h="452890">
                <a:tc>
                  <a:txBody>
                    <a:bodyPr/>
                    <a:lstStyle/>
                    <a:p>
                      <a:pPr>
                        <a:lnSpc>
                          <a:spcPct val="107000"/>
                        </a:lnSpc>
                        <a:spcAft>
                          <a:spcPts val="800"/>
                        </a:spcAft>
                      </a:pP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6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Er </a:t>
                      </a:r>
                      <a:r>
                        <a:rPr lang="da-DK" sz="16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hat</a:t>
                      </a:r>
                      <a:r>
                        <a:rPr lang="da-DK" sz="16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da-DK" sz="16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einen</a:t>
                      </a:r>
                      <a:r>
                        <a:rPr lang="da-DK" sz="16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Brief. (has)	 </a:t>
                      </a:r>
                      <a:endParaRPr lang="en-GB" sz="1500" dirty="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to</a:t>
                      </a:r>
                      <a:r>
                        <a:rPr lang="de-DE" sz="15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500" b="1"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have</a:t>
                      </a:r>
                      <a:r>
                        <a:rPr lang="de-DE" sz="1500" i="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500" dirty="0">
                        <a:effectLst/>
                        <a:latin typeface="Calibri" panose="020F0502020204030204" pitchFamily="34" charset="0"/>
                        <a:ea typeface="Malgun Gothic" panose="020B0503020000020004" pitchFamily="34" charset="-127"/>
                        <a:cs typeface="Arial" panose="020B0604020202020204" pitchFamily="34" charset="0"/>
                      </a:endParaRPr>
                    </a:p>
                  </a:txBody>
                  <a:tcPr marL="90746" marR="90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165086"/>
                  </a:ext>
                </a:extLst>
              </a:tr>
            </a:tbl>
          </a:graphicData>
        </a:graphic>
      </p:graphicFrame>
      <p:graphicFrame>
        <p:nvGraphicFramePr>
          <p:cNvPr id="19" name="Table 18">
            <a:extLst>
              <a:ext uri="{FF2B5EF4-FFF2-40B4-BE49-F238E27FC236}">
                <a16:creationId xmlns:a16="http://schemas.microsoft.com/office/drawing/2014/main" id="{7C3CA9C3-E2BF-5260-2E3E-ECA6AD07D130}"/>
              </a:ext>
            </a:extLst>
          </p:cNvPr>
          <p:cNvGraphicFramePr>
            <a:graphicFrameLocks noGrp="1"/>
          </p:cNvGraphicFramePr>
          <p:nvPr>
            <p:extLst>
              <p:ext uri="{D42A27DB-BD31-4B8C-83A1-F6EECF244321}">
                <p14:modId xmlns:p14="http://schemas.microsoft.com/office/powerpoint/2010/main" val="2755472918"/>
              </p:ext>
            </p:extLst>
          </p:nvPr>
        </p:nvGraphicFramePr>
        <p:xfrm>
          <a:off x="1501629" y="3273269"/>
          <a:ext cx="6824072" cy="1331708"/>
        </p:xfrm>
        <a:graphic>
          <a:graphicData uri="http://schemas.openxmlformats.org/drawingml/2006/table">
            <a:tbl>
              <a:tblPr firstRow="1" firstCol="1" bandRow="1"/>
              <a:tblGrid>
                <a:gridCol w="691796">
                  <a:extLst>
                    <a:ext uri="{9D8B030D-6E8A-4147-A177-3AD203B41FA5}">
                      <a16:colId xmlns:a16="http://schemas.microsoft.com/office/drawing/2014/main" val="894519546"/>
                    </a:ext>
                  </a:extLst>
                </a:gridCol>
                <a:gridCol w="6132276">
                  <a:extLst>
                    <a:ext uri="{9D8B030D-6E8A-4147-A177-3AD203B41FA5}">
                      <a16:colId xmlns:a16="http://schemas.microsoft.com/office/drawing/2014/main" val="3093583407"/>
                    </a:ext>
                  </a:extLst>
                </a:gridCol>
              </a:tblGrid>
              <a:tr h="665854">
                <a:tc>
                  <a:txBody>
                    <a:bodyPr/>
                    <a:lstStyle/>
                    <a:p>
                      <a:pPr>
                        <a:lnSpc>
                          <a:spcPct val="107000"/>
                        </a:lnSpc>
                        <a:spcAft>
                          <a:spcPts val="800"/>
                        </a:spcAft>
                      </a:pPr>
                      <a:r>
                        <a:rPr lang="en-GB"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Wie alt ist </a:t>
                      </a:r>
                      <a:r>
                        <a:rPr lang="de-DE" sz="23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das</a:t>
                      </a: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Museum (</a:t>
                      </a:r>
                      <a:r>
                        <a:rPr lang="de-DE" sz="23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nt</a:t>
                      </a: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2100" dirty="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462467"/>
                  </a:ext>
                </a:extLst>
              </a:tr>
              <a:tr h="665854">
                <a:tc>
                  <a:txBody>
                    <a:bodyPr/>
                    <a:lstStyle/>
                    <a:p>
                      <a:pPr>
                        <a:lnSpc>
                          <a:spcPct val="107000"/>
                        </a:lnSpc>
                        <a:spcAft>
                          <a:spcPts val="800"/>
                        </a:spcAft>
                      </a:pPr>
                      <a:r>
                        <a:rPr lang="en-GB"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Ich liebe </a:t>
                      </a:r>
                      <a:r>
                        <a:rPr lang="de-DE" sz="23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den</a:t>
                      </a: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Laden (m). </a:t>
                      </a:r>
                      <a:endParaRPr lang="en-GB" sz="2100" dirty="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269837"/>
                  </a:ext>
                </a:extLst>
              </a:tr>
            </a:tbl>
          </a:graphicData>
        </a:graphic>
      </p:graphicFrame>
      <p:sp>
        <p:nvSpPr>
          <p:cNvPr id="20" name="TextBox 19">
            <a:extLst>
              <a:ext uri="{FF2B5EF4-FFF2-40B4-BE49-F238E27FC236}">
                <a16:creationId xmlns:a16="http://schemas.microsoft.com/office/drawing/2014/main" id="{E3094B4D-5DD7-8EB2-D049-A14DB72C7306}"/>
              </a:ext>
            </a:extLst>
          </p:cNvPr>
          <p:cNvSpPr txBox="1"/>
          <p:nvPr/>
        </p:nvSpPr>
        <p:spPr>
          <a:xfrm>
            <a:off x="1403385" y="4800838"/>
            <a:ext cx="8810360" cy="516360"/>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I</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Write the German article ‘a’.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21" name="Table 20">
            <a:extLst>
              <a:ext uri="{FF2B5EF4-FFF2-40B4-BE49-F238E27FC236}">
                <a16:creationId xmlns:a16="http://schemas.microsoft.com/office/drawing/2014/main" id="{7AE6150C-D911-B849-B71D-E95F67D6126F}"/>
              </a:ext>
            </a:extLst>
          </p:cNvPr>
          <p:cNvGraphicFramePr>
            <a:graphicFrameLocks noGrp="1"/>
          </p:cNvGraphicFramePr>
          <p:nvPr>
            <p:extLst>
              <p:ext uri="{D42A27DB-BD31-4B8C-83A1-F6EECF244321}">
                <p14:modId xmlns:p14="http://schemas.microsoft.com/office/powerpoint/2010/main" val="2134198556"/>
              </p:ext>
            </p:extLst>
          </p:nvPr>
        </p:nvGraphicFramePr>
        <p:xfrm>
          <a:off x="1501629" y="5391275"/>
          <a:ext cx="6824072" cy="1331708"/>
        </p:xfrm>
        <a:graphic>
          <a:graphicData uri="http://schemas.openxmlformats.org/drawingml/2006/table">
            <a:tbl>
              <a:tblPr firstRow="1" firstCol="1" bandRow="1"/>
              <a:tblGrid>
                <a:gridCol w="691796">
                  <a:extLst>
                    <a:ext uri="{9D8B030D-6E8A-4147-A177-3AD203B41FA5}">
                      <a16:colId xmlns:a16="http://schemas.microsoft.com/office/drawing/2014/main" val="3302919296"/>
                    </a:ext>
                  </a:extLst>
                </a:gridCol>
                <a:gridCol w="6132276">
                  <a:extLst>
                    <a:ext uri="{9D8B030D-6E8A-4147-A177-3AD203B41FA5}">
                      <a16:colId xmlns:a16="http://schemas.microsoft.com/office/drawing/2014/main" val="2043553148"/>
                    </a:ext>
                  </a:extLst>
                </a:gridCol>
              </a:tblGrid>
              <a:tr h="665854">
                <a:tc>
                  <a:txBody>
                    <a:bodyPr/>
                    <a:lstStyle/>
                    <a:p>
                      <a:pPr>
                        <a:lnSpc>
                          <a:spcPct val="107000"/>
                        </a:lnSpc>
                        <a:spcAft>
                          <a:spcPts val="800"/>
                        </a:spcAft>
                      </a:pPr>
                      <a:r>
                        <a:rPr lang="en-GB"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Wir sehen </a:t>
                      </a:r>
                      <a:r>
                        <a:rPr lang="de-DE" sz="23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einen</a:t>
                      </a: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Berg (m). </a:t>
                      </a:r>
                      <a:endParaRPr lang="en-GB" sz="2100" dirty="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597415"/>
                  </a:ext>
                </a:extLst>
              </a:tr>
              <a:tr h="665854">
                <a:tc>
                  <a:txBody>
                    <a:bodyPr/>
                    <a:lstStyle/>
                    <a:p>
                      <a:pPr>
                        <a:lnSpc>
                          <a:spcPct val="107000"/>
                        </a:lnSpc>
                        <a:spcAft>
                          <a:spcPts val="800"/>
                        </a:spcAft>
                      </a:pPr>
                      <a:r>
                        <a:rPr lang="en-GB"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Das ist </a:t>
                      </a:r>
                      <a:r>
                        <a:rPr lang="de-DE" sz="23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ein</a:t>
                      </a: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Dorf (</a:t>
                      </a:r>
                      <a:r>
                        <a:rPr lang="de-DE" sz="23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nt</a:t>
                      </a:r>
                      <a:r>
                        <a:rPr lang="de-DE" sz="23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2100" dirty="0">
                        <a:effectLst/>
                        <a:latin typeface="Calibri" panose="020F0502020204030204" pitchFamily="34" charset="0"/>
                        <a:ea typeface="Malgun Gothic" panose="020B0503020000020004" pitchFamily="34" charset="-127"/>
                        <a:cs typeface="Arial" panose="020B0604020202020204" pitchFamily="34" charset="0"/>
                      </a:endParaRPr>
                    </a:p>
                  </a:txBody>
                  <a:tcPr marL="133418" marR="13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757550"/>
                  </a:ext>
                </a:extLst>
              </a:tr>
            </a:tbl>
          </a:graphicData>
        </a:graphic>
      </p:graphicFrame>
    </p:spTree>
    <p:extLst>
      <p:ext uri="{BB962C8B-B14F-4D97-AF65-F5344CB8AC3E}">
        <p14:creationId xmlns:p14="http://schemas.microsoft.com/office/powerpoint/2010/main" val="216938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9991B1-57F9-26E4-2E72-EA5094B8B907}"/>
              </a:ext>
            </a:extLst>
          </p:cNvPr>
          <p:cNvGraphicFramePr>
            <a:graphicFrameLocks noGrp="1"/>
          </p:cNvGraphicFramePr>
          <p:nvPr>
            <p:extLst>
              <p:ext uri="{D42A27DB-BD31-4B8C-83A1-F6EECF244321}">
                <p14:modId xmlns:p14="http://schemas.microsoft.com/office/powerpoint/2010/main" val="3405542473"/>
              </p:ext>
            </p:extLst>
          </p:nvPr>
        </p:nvGraphicFramePr>
        <p:xfrm>
          <a:off x="807308" y="2583989"/>
          <a:ext cx="9881406" cy="3368344"/>
        </p:xfrm>
        <a:graphic>
          <a:graphicData uri="http://schemas.openxmlformats.org/drawingml/2006/table">
            <a:tbl>
              <a:tblPr firstRow="1" firstCol="1" bandRow="1"/>
              <a:tblGrid>
                <a:gridCol w="1975121">
                  <a:extLst>
                    <a:ext uri="{9D8B030D-6E8A-4147-A177-3AD203B41FA5}">
                      <a16:colId xmlns:a16="http://schemas.microsoft.com/office/drawing/2014/main" val="1830189793"/>
                    </a:ext>
                  </a:extLst>
                </a:gridCol>
                <a:gridCol w="1975121">
                  <a:extLst>
                    <a:ext uri="{9D8B030D-6E8A-4147-A177-3AD203B41FA5}">
                      <a16:colId xmlns:a16="http://schemas.microsoft.com/office/drawing/2014/main" val="2183787282"/>
                    </a:ext>
                  </a:extLst>
                </a:gridCol>
                <a:gridCol w="1999166">
                  <a:extLst>
                    <a:ext uri="{9D8B030D-6E8A-4147-A177-3AD203B41FA5}">
                      <a16:colId xmlns:a16="http://schemas.microsoft.com/office/drawing/2014/main" val="322929055"/>
                    </a:ext>
                  </a:extLst>
                </a:gridCol>
                <a:gridCol w="1999166">
                  <a:extLst>
                    <a:ext uri="{9D8B030D-6E8A-4147-A177-3AD203B41FA5}">
                      <a16:colId xmlns:a16="http://schemas.microsoft.com/office/drawing/2014/main" val="3970593371"/>
                    </a:ext>
                  </a:extLst>
                </a:gridCol>
                <a:gridCol w="1932832">
                  <a:extLst>
                    <a:ext uri="{9D8B030D-6E8A-4147-A177-3AD203B41FA5}">
                      <a16:colId xmlns:a16="http://schemas.microsoft.com/office/drawing/2014/main" val="1539671233"/>
                    </a:ext>
                  </a:extLst>
                </a:gridCol>
              </a:tblGrid>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mountain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lake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countryside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sea</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96433256"/>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534085"/>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there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at, </a:t>
                      </a:r>
                      <a:r>
                        <a:rPr lang="fr-FR" sz="2400" dirty="0" err="1">
                          <a:solidFill>
                            <a:srgbClr val="1F4E79"/>
                          </a:solidFill>
                          <a:effectLst/>
                          <a:latin typeface="+mj-lt"/>
                          <a:ea typeface="SimSun" panose="02010600030101010101" pitchFamily="2" charset="-122"/>
                          <a:cs typeface="Times New Roman" panose="02020603050405020304" pitchFamily="18" charset="0"/>
                        </a:rPr>
                        <a:t>around</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on, to,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where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57578782"/>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657512"/>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none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nothing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everything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many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6648203"/>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133"/>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8.</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19</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13</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02660771"/>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87159"/>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A8.wav"/>
            </a:hlinkClick>
            <a:extLst>
              <a:ext uri="{FF2B5EF4-FFF2-40B4-BE49-F238E27FC236}">
                <a16:creationId xmlns:a16="http://schemas.microsoft.com/office/drawing/2014/main" id="{9340163C-A3AE-2CBD-3A12-660B1ECD45DF}"/>
              </a:ext>
            </a:extLst>
          </p:cNvPr>
          <p:cNvSpPr/>
          <p:nvPr/>
        </p:nvSpPr>
        <p:spPr>
          <a:xfrm>
            <a:off x="1576375" y="526951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2_Voc_A7.wav"/>
            </a:hlinkClick>
            <a:extLst>
              <a:ext uri="{FF2B5EF4-FFF2-40B4-BE49-F238E27FC236}">
                <a16:creationId xmlns:a16="http://schemas.microsoft.com/office/drawing/2014/main" id="{7D859164-DE70-DD35-5D16-216E47DBF055}"/>
              </a:ext>
            </a:extLst>
          </p:cNvPr>
          <p:cNvSpPr/>
          <p:nvPr/>
        </p:nvSpPr>
        <p:spPr>
          <a:xfrm>
            <a:off x="1576375" y="448971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7</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1" name="Rectangle 10">
            <a:hlinkClick r:id="" action="ppaction://noaction">
              <a:snd r:embed="rId7" name="T2_Voc_A5.wav"/>
            </a:hlinkClick>
            <a:extLst>
              <a:ext uri="{FF2B5EF4-FFF2-40B4-BE49-F238E27FC236}">
                <a16:creationId xmlns:a16="http://schemas.microsoft.com/office/drawing/2014/main" id="{4B089137-31CB-39FE-402A-306DD26A5FFD}"/>
              </a:ext>
            </a:extLst>
          </p:cNvPr>
          <p:cNvSpPr/>
          <p:nvPr/>
        </p:nvSpPr>
        <p:spPr>
          <a:xfrm>
            <a:off x="1576377" y="279076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3" name="Rectangle 12">
            <a:hlinkClick r:id="" action="ppaction://noaction">
              <a:snd r:embed="rId8" name="T2_Voc_A6.wav"/>
            </a:hlinkClick>
            <a:extLst>
              <a:ext uri="{FF2B5EF4-FFF2-40B4-BE49-F238E27FC236}">
                <a16:creationId xmlns:a16="http://schemas.microsoft.com/office/drawing/2014/main" id="{11828BE4-54F6-A5AD-5C35-916DA72BC316}"/>
              </a:ext>
            </a:extLst>
          </p:cNvPr>
          <p:cNvSpPr/>
          <p:nvPr/>
        </p:nvSpPr>
        <p:spPr>
          <a:xfrm>
            <a:off x="1576376" y="36402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6</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6D202782-DB5D-A6FE-6B39-6DC5015E166C}"/>
              </a:ext>
            </a:extLst>
          </p:cNvPr>
          <p:cNvGraphicFramePr>
            <a:graphicFrameLocks noGrp="1"/>
          </p:cNvGraphicFramePr>
          <p:nvPr>
            <p:extLst>
              <p:ext uri="{D42A27DB-BD31-4B8C-83A1-F6EECF244321}">
                <p14:modId xmlns:p14="http://schemas.microsoft.com/office/powerpoint/2010/main" val="800860850"/>
              </p:ext>
            </p:extLst>
          </p:nvPr>
        </p:nvGraphicFramePr>
        <p:xfrm>
          <a:off x="807308" y="2222801"/>
          <a:ext cx="9881407" cy="361188"/>
        </p:xfrm>
        <a:graphic>
          <a:graphicData uri="http://schemas.openxmlformats.org/drawingml/2006/table">
            <a:tbl>
              <a:tblPr firstRow="1" firstCol="1" bandRow="1"/>
              <a:tblGrid>
                <a:gridCol w="1975121">
                  <a:extLst>
                    <a:ext uri="{9D8B030D-6E8A-4147-A177-3AD203B41FA5}">
                      <a16:colId xmlns:a16="http://schemas.microsoft.com/office/drawing/2014/main" val="4237966680"/>
                    </a:ext>
                  </a:extLst>
                </a:gridCol>
                <a:gridCol w="1975121">
                  <a:extLst>
                    <a:ext uri="{9D8B030D-6E8A-4147-A177-3AD203B41FA5}">
                      <a16:colId xmlns:a16="http://schemas.microsoft.com/office/drawing/2014/main" val="1540193922"/>
                    </a:ext>
                  </a:extLst>
                </a:gridCol>
                <a:gridCol w="1999167">
                  <a:extLst>
                    <a:ext uri="{9D8B030D-6E8A-4147-A177-3AD203B41FA5}">
                      <a16:colId xmlns:a16="http://schemas.microsoft.com/office/drawing/2014/main" val="434753518"/>
                    </a:ext>
                  </a:extLst>
                </a:gridCol>
                <a:gridCol w="1999167">
                  <a:extLst>
                    <a:ext uri="{9D8B030D-6E8A-4147-A177-3AD203B41FA5}">
                      <a16:colId xmlns:a16="http://schemas.microsoft.com/office/drawing/2014/main" val="1752695643"/>
                    </a:ext>
                  </a:extLst>
                </a:gridCol>
                <a:gridCol w="1932831">
                  <a:extLst>
                    <a:ext uri="{9D8B030D-6E8A-4147-A177-3AD203B41FA5}">
                      <a16:colId xmlns:a16="http://schemas.microsoft.com/office/drawing/2014/main" val="33817033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01110"/>
                  </a:ext>
                </a:extLst>
              </a:tr>
            </a:tbl>
          </a:graphicData>
        </a:graphic>
      </p:graphicFrame>
      <p:sp>
        <p:nvSpPr>
          <p:cNvPr id="10" name="TextBox 9">
            <a:extLst>
              <a:ext uri="{FF2B5EF4-FFF2-40B4-BE49-F238E27FC236}">
                <a16:creationId xmlns:a16="http://schemas.microsoft.com/office/drawing/2014/main" id="{EAF39B6D-EE63-4DBD-CD8E-7E94865A892C}"/>
              </a:ext>
            </a:extLst>
          </p:cNvPr>
          <p:cNvSpPr txBox="1"/>
          <p:nvPr/>
        </p:nvSpPr>
        <p:spPr>
          <a:xfrm>
            <a:off x="425799" y="1364741"/>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5349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678394696"/>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1.</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personality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2.</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3.</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4.</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personality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B4.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2_Voc_B3.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2_Voc_B1.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2_Voc_B2.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1778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1521990361"/>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5.</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direction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6.</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7.</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8.</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B8.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2_Voc_B7.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1" name="Rectangle 10">
            <a:hlinkClick r:id="" action="ppaction://noaction">
              <a:snd r:embed="rId7" name="T2_Voc_B5.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5</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Rectangle 12">
            <a:hlinkClick r:id="" action="ppaction://noaction">
              <a:snd r:embed="rId8" name="T2_Voc_B6.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037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a:t>
            </a:r>
            <a:r>
              <a:rPr lang="en-US"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German</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id="{38DFC2D2-95C1-4284-24BB-0E84D3647F0D}"/>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B98C8F89-33AC-A281-72DD-E5E8833F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4" name="TextBox 13">
            <a:extLst>
              <a:ext uri="{FF2B5EF4-FFF2-40B4-BE49-F238E27FC236}">
                <a16:creationId xmlns:a16="http://schemas.microsoft.com/office/drawing/2014/main" id="{874FAF9E-38E3-4BC5-8F1E-C2E36F55B6D0}"/>
              </a:ext>
            </a:extLst>
          </p:cNvPr>
          <p:cNvSpPr txBox="1"/>
          <p:nvPr/>
        </p:nvSpPr>
        <p:spPr>
          <a:xfrm>
            <a:off x="904945" y="1821095"/>
            <a:ext cx="10989637" cy="4089261"/>
          </a:xfrm>
          <a:prstGeom prst="rect">
            <a:avLst/>
          </a:prstGeom>
          <a:noFill/>
        </p:spPr>
        <p:txBody>
          <a:bodyPr wrap="square">
            <a:spAutoFit/>
          </a:bodyPr>
          <a:lstStyle/>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Stadt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liegt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Deutschland.			The _____________ _____________ in Germany.</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Ist 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Schweiz</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Europa</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in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Das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Meer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kalt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rede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mit dem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Mädchen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 _____________ with the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Das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Projekt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fertig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_____________ is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Du hast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zwanzig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Punkte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 have _____________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marL="2743200" indent="-2743200">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Die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Leute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nett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_____________ are _____________.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Die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Feier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morgen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is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56206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German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7" name="TextBox 6">
            <a:extLst>
              <a:ext uri="{FF2B5EF4-FFF2-40B4-BE49-F238E27FC236}">
                <a16:creationId xmlns:a16="http://schemas.microsoft.com/office/drawing/2014/main" id="{1B8E5340-97D6-E665-1CF4-F707ECA0C7FA}"/>
              </a:ext>
            </a:extLst>
          </p:cNvPr>
          <p:cNvSpPr txBox="1"/>
          <p:nvPr/>
        </p:nvSpPr>
        <p:spPr>
          <a:xfrm>
            <a:off x="444843" y="1448559"/>
            <a:ext cx="11405287" cy="5125442"/>
          </a:xfrm>
          <a:prstGeom prst="rect">
            <a:avLst/>
          </a:prstGeom>
          <a:noFill/>
        </p:spPr>
        <p:txBody>
          <a:bodyPr wrap="square">
            <a:spAutoFit/>
          </a:bodyPr>
          <a:lstStyle/>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Here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lots of</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rubbish</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Hier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I’m going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market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Ich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gehe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 den 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What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are you doing?			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machst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I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like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German.				Ich</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Deutsch.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weather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beautiful.		_____________ 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schön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I can’t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find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my mobile phone.		Ich 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mein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Handy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nicht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also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lives in Zurich.			Er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wohnt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in Zürich.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How</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do you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say</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‘hello’?		___________ ___________ man ‘hello’?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9. We’re going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together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gehen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10. I’m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wearing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 jacket.			Ich</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eine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Jacke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20802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person the sentence is about.</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43" name="Table 42">
            <a:extLst>
              <a:ext uri="{FF2B5EF4-FFF2-40B4-BE49-F238E27FC236}">
                <a16:creationId xmlns:a16="http://schemas.microsoft.com/office/drawing/2014/main" id="{6E3DF78D-184C-30D6-A2DC-38B792BDB616}"/>
              </a:ext>
            </a:extLst>
          </p:cNvPr>
          <p:cNvGraphicFramePr>
            <a:graphicFrameLocks noGrp="1"/>
          </p:cNvGraphicFramePr>
          <p:nvPr>
            <p:extLst>
              <p:ext uri="{D42A27DB-BD31-4B8C-83A1-F6EECF244321}">
                <p14:modId xmlns:p14="http://schemas.microsoft.com/office/powerpoint/2010/main" val="312657345"/>
              </p:ext>
            </p:extLst>
          </p:nvPr>
        </p:nvGraphicFramePr>
        <p:xfrm>
          <a:off x="1378669" y="1359996"/>
          <a:ext cx="10047247" cy="5079993"/>
        </p:xfrm>
        <a:graphic>
          <a:graphicData uri="http://schemas.openxmlformats.org/drawingml/2006/table">
            <a:tbl>
              <a:tblPr firstRow="1" firstCol="1" bandRow="1"/>
              <a:tblGrid>
                <a:gridCol w="468763">
                  <a:extLst>
                    <a:ext uri="{9D8B030D-6E8A-4147-A177-3AD203B41FA5}">
                      <a16:colId xmlns:a16="http://schemas.microsoft.com/office/drawing/2014/main" val="2946888020"/>
                    </a:ext>
                  </a:extLst>
                </a:gridCol>
                <a:gridCol w="1836707">
                  <a:extLst>
                    <a:ext uri="{9D8B030D-6E8A-4147-A177-3AD203B41FA5}">
                      <a16:colId xmlns:a16="http://schemas.microsoft.com/office/drawing/2014/main" val="1098236202"/>
                    </a:ext>
                  </a:extLst>
                </a:gridCol>
                <a:gridCol w="2429131">
                  <a:extLst>
                    <a:ext uri="{9D8B030D-6E8A-4147-A177-3AD203B41FA5}">
                      <a16:colId xmlns:a16="http://schemas.microsoft.com/office/drawing/2014/main" val="3627839491"/>
                    </a:ext>
                  </a:extLst>
                </a:gridCol>
                <a:gridCol w="315384">
                  <a:extLst>
                    <a:ext uri="{9D8B030D-6E8A-4147-A177-3AD203B41FA5}">
                      <a16:colId xmlns:a16="http://schemas.microsoft.com/office/drawing/2014/main" val="2008693263"/>
                    </a:ext>
                  </a:extLst>
                </a:gridCol>
                <a:gridCol w="474515">
                  <a:extLst>
                    <a:ext uri="{9D8B030D-6E8A-4147-A177-3AD203B41FA5}">
                      <a16:colId xmlns:a16="http://schemas.microsoft.com/office/drawing/2014/main" val="3817492287"/>
                    </a:ext>
                  </a:extLst>
                </a:gridCol>
                <a:gridCol w="1808907">
                  <a:extLst>
                    <a:ext uri="{9D8B030D-6E8A-4147-A177-3AD203B41FA5}">
                      <a16:colId xmlns:a16="http://schemas.microsoft.com/office/drawing/2014/main" val="492811319"/>
                    </a:ext>
                  </a:extLst>
                </a:gridCol>
                <a:gridCol w="2713840">
                  <a:extLst>
                    <a:ext uri="{9D8B030D-6E8A-4147-A177-3AD203B41FA5}">
                      <a16:colId xmlns:a16="http://schemas.microsoft.com/office/drawing/2014/main" val="2188352754"/>
                    </a:ext>
                  </a:extLst>
                </a:gridCol>
              </a:tblGrid>
              <a:tr h="1757239">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7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trägst eine Jacke.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geht nach Hause.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617906"/>
                  </a:ext>
                </a:extLst>
              </a:tr>
              <a:tr h="1642205">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7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you </a:t>
                      </a:r>
                      <a:r>
                        <a:rPr lang="en-GB" sz="1700" baseline="-250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[singular]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bist Sabine.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effectLst/>
                          <a:latin typeface="Calibri" panose="020F0502020204030204" pitchFamily="34" charset="0"/>
                          <a:ea typeface="Malgun Gothic" panose="020B0503020000020004" pitchFamily="34" charset="-127"/>
                          <a:cs typeface="Arial" panose="020B0604020202020204" pitchFamily="34" charset="0"/>
                        </a:rPr>
                        <a:t> </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sind groß.</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1318"/>
                  </a:ext>
                </a:extLst>
              </a:tr>
              <a:tr h="1680549">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3</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7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[formal]</a:t>
                      </a:r>
                      <a:r>
                        <a:rPr lang="en-GB" sz="1700">
                          <a:effectLst/>
                          <a:latin typeface="Calibri" panose="020F0502020204030204" pitchFamily="34" charset="0"/>
                          <a:ea typeface="Malgun Gothic" panose="020B0503020000020004" pitchFamily="34" charset="-127"/>
                          <a:cs typeface="Arial" panose="020B0604020202020204" pitchFamily="34" charset="0"/>
                        </a:rPr>
                        <a:t> </a:t>
                      </a: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bringt ein Geschenk mit.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6</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7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[formal]</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7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7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7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nehmen den Zug.</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530" marR="10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510182"/>
                  </a:ext>
                </a:extLst>
              </a:tr>
            </a:tbl>
          </a:graphicData>
        </a:graphic>
      </p:graphicFrame>
      <p:sp>
        <p:nvSpPr>
          <p:cNvPr id="44" name="Right Brace 43" descr="right brace to connect possible answers with the question">
            <a:extLst>
              <a:ext uri="{FF2B5EF4-FFF2-40B4-BE49-F238E27FC236}">
                <a16:creationId xmlns:a16="http://schemas.microsoft.com/office/drawing/2014/main" id="{5491ADF7-CA4D-F75E-263C-76952B0656A2}"/>
              </a:ext>
            </a:extLst>
          </p:cNvPr>
          <p:cNvSpPr/>
          <p:nvPr/>
        </p:nvSpPr>
        <p:spPr>
          <a:xfrm>
            <a:off x="3285202" y="1582878"/>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5" name="Right Brace 44" descr="right brace to connect possible answers with the question">
            <a:extLst>
              <a:ext uri="{FF2B5EF4-FFF2-40B4-BE49-F238E27FC236}">
                <a16:creationId xmlns:a16="http://schemas.microsoft.com/office/drawing/2014/main" id="{93F9B372-00B2-A169-A906-BB38E2DA4304}"/>
              </a:ext>
            </a:extLst>
          </p:cNvPr>
          <p:cNvSpPr/>
          <p:nvPr/>
        </p:nvSpPr>
        <p:spPr>
          <a:xfrm>
            <a:off x="3285202" y="3243700"/>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6" name="Right Brace 45" descr="right brace to connect possible answers with the question">
            <a:extLst>
              <a:ext uri="{FF2B5EF4-FFF2-40B4-BE49-F238E27FC236}">
                <a16:creationId xmlns:a16="http://schemas.microsoft.com/office/drawing/2014/main" id="{3F8B9E5B-A3FD-E682-0281-D9376243AD04}"/>
              </a:ext>
            </a:extLst>
          </p:cNvPr>
          <p:cNvSpPr/>
          <p:nvPr/>
        </p:nvSpPr>
        <p:spPr>
          <a:xfrm>
            <a:off x="8318760" y="3211590"/>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Right Brace 46" descr="right brace to connect possible answers with the question">
            <a:extLst>
              <a:ext uri="{FF2B5EF4-FFF2-40B4-BE49-F238E27FC236}">
                <a16:creationId xmlns:a16="http://schemas.microsoft.com/office/drawing/2014/main" id="{EEE0B45C-630C-4959-A0EE-0C15C09226CC}"/>
              </a:ext>
            </a:extLst>
          </p:cNvPr>
          <p:cNvSpPr/>
          <p:nvPr/>
        </p:nvSpPr>
        <p:spPr>
          <a:xfrm>
            <a:off x="8345402" y="1530626"/>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 name="Right Brace 47" descr="right brace to connect possible answers with the question">
            <a:extLst>
              <a:ext uri="{FF2B5EF4-FFF2-40B4-BE49-F238E27FC236}">
                <a16:creationId xmlns:a16="http://schemas.microsoft.com/office/drawing/2014/main" id="{43A06BD4-C9F4-D375-0DA3-107EF31A2C62}"/>
              </a:ext>
            </a:extLst>
          </p:cNvPr>
          <p:cNvSpPr/>
          <p:nvPr/>
        </p:nvSpPr>
        <p:spPr>
          <a:xfrm>
            <a:off x="3278926" y="4912221"/>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 name="Right Brace 48" descr="right brace to connect possible answers with the question">
            <a:extLst>
              <a:ext uri="{FF2B5EF4-FFF2-40B4-BE49-F238E27FC236}">
                <a16:creationId xmlns:a16="http://schemas.microsoft.com/office/drawing/2014/main" id="{662AC88A-DD1D-523B-51EA-AC959C65F61F}"/>
              </a:ext>
            </a:extLst>
          </p:cNvPr>
          <p:cNvSpPr/>
          <p:nvPr/>
        </p:nvSpPr>
        <p:spPr>
          <a:xfrm>
            <a:off x="8318760" y="4912221"/>
            <a:ext cx="330722" cy="1423544"/>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1960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latin typeface="Century Gothic" panose="020B0502020202020204" pitchFamily="34" charset="0"/>
                <a:ea typeface="SimSun" panose="02010600030101010101" pitchFamily="2" charset="-122"/>
                <a:cs typeface="Times New Roman" panose="02020603050405020304" pitchFamily="18" charset="0"/>
              </a:rPr>
              <a:t>B</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noun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7" name="Table 6">
            <a:extLst>
              <a:ext uri="{FF2B5EF4-FFF2-40B4-BE49-F238E27FC236}">
                <a16:creationId xmlns:a16="http://schemas.microsoft.com/office/drawing/2014/main" id="{D70981EC-0133-C43F-1CDE-054C2D303C15}"/>
              </a:ext>
            </a:extLst>
          </p:cNvPr>
          <p:cNvGraphicFramePr>
            <a:graphicFrameLocks noGrp="1"/>
          </p:cNvGraphicFramePr>
          <p:nvPr>
            <p:extLst>
              <p:ext uri="{D42A27DB-BD31-4B8C-83A1-F6EECF244321}">
                <p14:modId xmlns:p14="http://schemas.microsoft.com/office/powerpoint/2010/main" val="1124215015"/>
              </p:ext>
            </p:extLst>
          </p:nvPr>
        </p:nvGraphicFramePr>
        <p:xfrm>
          <a:off x="1511980" y="1499694"/>
          <a:ext cx="8508708" cy="3895264"/>
        </p:xfrm>
        <a:graphic>
          <a:graphicData uri="http://schemas.openxmlformats.org/drawingml/2006/table">
            <a:tbl>
              <a:tblPr firstRow="1" firstCol="1" bandRow="1"/>
              <a:tblGrid>
                <a:gridCol w="669431">
                  <a:extLst>
                    <a:ext uri="{9D8B030D-6E8A-4147-A177-3AD203B41FA5}">
                      <a16:colId xmlns:a16="http://schemas.microsoft.com/office/drawing/2014/main" val="1550623357"/>
                    </a:ext>
                  </a:extLst>
                </a:gridCol>
                <a:gridCol w="2622480">
                  <a:extLst>
                    <a:ext uri="{9D8B030D-6E8A-4147-A177-3AD203B41FA5}">
                      <a16:colId xmlns:a16="http://schemas.microsoft.com/office/drawing/2014/main" val="4140110955"/>
                    </a:ext>
                  </a:extLst>
                </a:gridCol>
                <a:gridCol w="2606232">
                  <a:extLst>
                    <a:ext uri="{9D8B030D-6E8A-4147-A177-3AD203B41FA5}">
                      <a16:colId xmlns:a16="http://schemas.microsoft.com/office/drawing/2014/main" val="1847223986"/>
                    </a:ext>
                  </a:extLst>
                </a:gridCol>
                <a:gridCol w="2610565">
                  <a:extLst>
                    <a:ext uri="{9D8B030D-6E8A-4147-A177-3AD203B41FA5}">
                      <a16:colId xmlns:a16="http://schemas.microsoft.com/office/drawing/2014/main" val="3479267554"/>
                    </a:ext>
                  </a:extLst>
                </a:gridCol>
              </a:tblGrid>
              <a:tr h="973816">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Dieser</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Hund (m)</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Katze (f)</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 grau.</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184289"/>
                  </a:ext>
                </a:extLst>
              </a:tr>
              <a:tr h="973816">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Welche</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Show (f)</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Konzert (nt)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 das?</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921784"/>
                  </a:ext>
                </a:extLst>
              </a:tr>
              <a:tr h="973816">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Mein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Freundin (f)</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Haus (nt)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4E79"/>
                          </a:solidFill>
                          <a:effectLst/>
                          <a:latin typeface="Century Gothic" panose="020B0502020202020204" pitchFamily="34" charset="0"/>
                          <a:ea typeface="MS Gothic" panose="020B0609070205080204" pitchFamily="49" charset="-128"/>
                          <a:cs typeface="Segoe UI Symbol" panose="020B0502040204020203" pitchFamily="34" charset="0"/>
                        </a:rPr>
                        <a:t>ist schön.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356325"/>
                  </a:ext>
                </a:extLst>
              </a:tr>
              <a:tr h="973816">
                <a:tc>
                  <a:txBody>
                    <a:bodyPr/>
                    <a:lstStyle/>
                    <a:p>
                      <a:pPr algn="ctr">
                        <a:lnSpc>
                          <a:spcPct val="107000"/>
                        </a:lnSpc>
                        <a:spcAft>
                          <a:spcPts val="800"/>
                        </a:spcAft>
                      </a:pPr>
                      <a:r>
                        <a:rPr lang="en-GB" sz="20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Das ist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kein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002060"/>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 </a:t>
                      </a:r>
                      <a:r>
                        <a:rPr lang="en-GB" sz="2000" dirty="0" err="1">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Bleistift</a:t>
                      </a:r>
                      <a:r>
                        <a:rPr lang="en-GB" sz="20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 (m).</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002060"/>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 Blume (f).</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16988" marR="116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868644"/>
                  </a:ext>
                </a:extLst>
              </a:tr>
            </a:tbl>
          </a:graphicData>
        </a:graphic>
      </p:graphicFrame>
    </p:spTree>
    <p:extLst>
      <p:ext uri="{BB962C8B-B14F-4D97-AF65-F5344CB8AC3E}">
        <p14:creationId xmlns:p14="http://schemas.microsoft.com/office/powerpoint/2010/main" val="21944295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3433</Words>
  <Application>Microsoft Macintosh PowerPoint</Application>
  <PresentationFormat>Widescreen</PresentationFormat>
  <Paragraphs>820</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Gothic</vt:lpstr>
      <vt:lpstr>Arial</vt:lpstr>
      <vt:lpstr>Calibri</vt:lpstr>
      <vt:lpstr>Century Gothic</vt:lpstr>
      <vt:lpstr>Modern Love</vt:lpstr>
      <vt:lpstr>Segoe UI Symbol</vt:lpstr>
      <vt:lpstr>Symbol</vt:lpstr>
      <vt:lpstr>Wingdings</vt:lpstr>
      <vt:lpstr>1_Office Theme</vt:lpstr>
      <vt:lpstr>Interacting</vt:lpstr>
      <vt:lpstr>hören</vt:lpstr>
      <vt:lpstr>hören</vt:lpstr>
      <vt:lpstr>hören</vt:lpstr>
      <vt:lpstr>hören</vt:lpstr>
      <vt:lpstr>PowerPoint Presentation</vt:lpstr>
      <vt:lpstr>schreiben</vt:lpstr>
      <vt:lpstr>PowerPoint Presentation</vt:lpstr>
      <vt:lpstr>PowerPoint Presentation</vt:lpstr>
      <vt:lpstr>PowerPoint Presentation</vt:lpstr>
      <vt:lpstr>schreiben</vt:lpstr>
      <vt:lpstr>schreiben</vt:lpstr>
      <vt:lpstr>Tschüss!</vt:lpstr>
      <vt:lpstr>hören</vt:lpstr>
      <vt:lpstr>hören</vt:lpstr>
      <vt:lpstr>hören</vt:lpstr>
      <vt:lpstr>hören</vt:lpstr>
      <vt:lpstr>PowerPoint Presentation</vt:lpstr>
      <vt:lpstr>schreiben</vt:lpstr>
      <vt:lpstr>PowerPoint Presentation</vt:lpstr>
      <vt:lpstr>PowerPoint Presentation</vt:lpstr>
      <vt:lpstr>PowerPoint Presentation</vt:lpstr>
      <vt:lpstr>schreiben</vt:lpstr>
      <vt:lpstr>schreiben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Jasmin Silver</cp:lastModifiedBy>
  <cp:revision>50</cp:revision>
  <dcterms:created xsi:type="dcterms:W3CDTF">2021-07-02T19:27:01Z</dcterms:created>
  <dcterms:modified xsi:type="dcterms:W3CDTF">2024-04-08T15:49:32Z</dcterms:modified>
</cp:coreProperties>
</file>