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14"/>
  </p:notesMasterIdLst>
  <p:sldIdLst>
    <p:sldId id="999" r:id="rId4"/>
    <p:sldId id="990" r:id="rId5"/>
    <p:sldId id="991" r:id="rId6"/>
    <p:sldId id="383" r:id="rId7"/>
    <p:sldId id="374" r:id="rId8"/>
    <p:sldId id="948" r:id="rId9"/>
    <p:sldId id="363" r:id="rId10"/>
    <p:sldId id="998" r:id="rId11"/>
    <p:sldId id="949" r:id="rId12"/>
    <p:sldId id="9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66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 autoAdjust="0"/>
    <p:restoredTop sz="92653" autoAdjust="0"/>
  </p:normalViewPr>
  <p:slideViewPr>
    <p:cSldViewPr snapToGrid="0">
      <p:cViewPr varScale="1">
        <p:scale>
          <a:sx n="114" d="100"/>
          <a:sy n="114" d="100"/>
        </p:scale>
        <p:origin x="6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ß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[ss] [-s]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groß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Fußball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tschüss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[3766]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heißen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[126]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einkaufen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[2877] gehen [66]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kommen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[62] schwimmen [1863]sein [3] Land2 [134]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Markt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Straße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 Hause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kaufen [506] laufen [252] machen [58] Rad fahren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 tragen [271] (Sport)Kleidung [2820]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Language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Term 1</a:t>
            </a:r>
            <a:endParaRPr lang="de-DE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HANDOUT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1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66064">
              <a:defRPr/>
            </a:pPr>
            <a:r>
              <a:rPr lang="en-GB" b="1" baseline="0" dirty="0"/>
              <a:t>Timing: 5 minutes</a:t>
            </a:r>
          </a:p>
          <a:p>
            <a:pPr defTabSz="966064">
              <a:defRPr/>
            </a:pPr>
            <a:endParaRPr lang="en-GB" b="0" baseline="0" dirty="0"/>
          </a:p>
          <a:p>
            <a:pPr defTabSz="966064"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Consolidation of SSCs [s], [ss] and [ß] in a read-aloud activity.</a:t>
            </a:r>
          </a:p>
          <a:p>
            <a:pPr defTabSz="966064">
              <a:defRPr/>
            </a:pPr>
            <a:endParaRPr lang="en-GB" b="0" baseline="0" dirty="0"/>
          </a:p>
          <a:p>
            <a:pPr defTabSz="966064">
              <a:defRPr/>
            </a:pPr>
            <a:r>
              <a:rPr lang="en-GB" b="1" baseline="0" dirty="0"/>
              <a:t>Procedure: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Pupils read the phrases aloud in pairs and match them to each person.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Click on buttons to play the audio.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Pupils listen and check their answers.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Click to reveal answers.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  <a:sym typeface="Arial"/>
              </a:rPr>
              <a:t>NB: Pupils may point out that Hausaufgabe has the ‘s’ in front of a vowel but it doesn’t sound like ‘z’.  This is because the word is a compound – made up of two nouns – Haus + Aufgabe.  Therefore the ‘s’ is counted as being at the end of the word Haus rather than in the middle and before the vowel ‘a’ from Aufgabe.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klassisch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[882] 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41516" marR="0" lvl="0" indent="-241516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defTabSz="966064">
              <a:defRPr/>
            </a:pPr>
            <a:endParaRPr lang="en-GB" b="1" baseline="0" dirty="0"/>
          </a:p>
          <a:p>
            <a:pPr defTabSz="966064">
              <a:defRPr/>
            </a:pPr>
            <a:endParaRPr lang="en-GB" b="1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27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a range of the new language learnt so far in the course.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teacher instruction for the activity.</a:t>
            </a:r>
          </a:p>
          <a:p>
            <a:r>
              <a:rPr lang="en-GB" dirty="0"/>
              <a:t>2. Click to listen to the first item</a:t>
            </a:r>
          </a:p>
          <a:p>
            <a:r>
              <a:rPr lang="en-GB" dirty="0"/>
              <a:t>3. Pupils write down the correct letter (A. B or C) of the English translation. </a:t>
            </a:r>
          </a:p>
          <a:p>
            <a:r>
              <a:rPr lang="en-GB" dirty="0"/>
              <a:t>4. Click to reveal the correct column A, B or C. </a:t>
            </a:r>
          </a:p>
          <a:p>
            <a:r>
              <a:rPr lang="en-GB" dirty="0"/>
              <a:t>5. Complete items 1-5 and click to correct.</a:t>
            </a:r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B. Sie </a:t>
            </a:r>
            <a:r>
              <a:rPr lang="en-GB" dirty="0" err="1"/>
              <a:t>ist</a:t>
            </a:r>
            <a:r>
              <a:rPr lang="en-GB" dirty="0"/>
              <a:t> auf </a:t>
            </a:r>
            <a:r>
              <a:rPr lang="en-GB" dirty="0" err="1"/>
              <a:t>dem</a:t>
            </a:r>
            <a:r>
              <a:rPr lang="en-GB" dirty="0"/>
              <a:t> Land.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Er </a:t>
            </a:r>
            <a:r>
              <a:rPr lang="en-GB" dirty="0" err="1"/>
              <a:t>kommt</a:t>
            </a:r>
            <a:r>
              <a:rPr lang="en-GB" dirty="0"/>
              <a:t>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Hause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Sie </a:t>
            </a:r>
            <a:r>
              <a:rPr lang="en-GB" dirty="0" err="1"/>
              <a:t>laufen</a:t>
            </a:r>
            <a:r>
              <a:rPr lang="en-GB" dirty="0"/>
              <a:t> auf die </a:t>
            </a:r>
            <a:r>
              <a:rPr lang="en-GB" dirty="0" err="1"/>
              <a:t>Straße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geht</a:t>
            </a:r>
            <a:r>
              <a:rPr lang="en-GB" dirty="0"/>
              <a:t> in das Museum.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Ich springe in den See.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Sie </a:t>
            </a:r>
            <a:r>
              <a:rPr lang="en-GB" dirty="0" err="1"/>
              <a:t>sind</a:t>
            </a:r>
            <a:r>
              <a:rPr lang="en-GB" dirty="0"/>
              <a:t> auf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Markt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59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asking and answering yes/no questions to identify previously taught vocabulary and the new vocabulary from this week.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B chooses 3 words and writes them down secretly.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A asks yes/no questions using the categories adjective, verb or noun and then asks ‘</a:t>
            </a:r>
            <a:r>
              <a:rPr lang="en-US" b="0" dirty="0" err="1"/>
              <a:t>Ist</a:t>
            </a:r>
            <a:r>
              <a:rPr lang="en-US" b="0" dirty="0"/>
              <a:t> es…’ until they work out the 3 words on B’s list.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Then pupils swap roles and play again. </a:t>
            </a:r>
            <a:br>
              <a:rPr lang="en-US" b="0" dirty="0"/>
            </a:br>
            <a:br>
              <a:rPr lang="en-GB" dirty="0"/>
            </a:b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Adjektiv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[3682] </a:t>
            </a:r>
            <a:r>
              <a:rPr lang="en-GB" sz="12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Substantiv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8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and structures from this week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use the visual prompts to complete Ronja’s letter to Olivia. Ensure these are clear and provide hints in English where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Help pupils to translate the postcard into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Translation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Hello, Olivia! How are you?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We’re in Bern today. At the moment we’re in the town and we’re going to the market.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Today there’s an onion market!! This market happens/is every November. We eat/are eating onion cake there and take/are taking lots of onions with us home. My bag is very heavy!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Tomorrow we are cycling in the countryside. Olivia, what do you do/are you doing at the weekend? Your Ronja.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Moment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[358]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Zwiebel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  <a:r>
              <a:rPr lang="en-GB" sz="12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jede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[87].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41516" marR="0" lvl="0" indent="-241516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defTabSz="966064">
              <a:defRPr/>
            </a:pPr>
            <a:endParaRPr lang="en-GB" b="1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6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1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030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B45-3534-4521-B1B1-8954210E5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ADB7-6318-4B35-93C0-823E6C6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E4A-6B68-46E2-B264-F1F13402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B01F-C643-4AC2-B1A0-1766894D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1232-85E5-4E9A-8518-74790A7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100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CA6-09C2-414A-B8D7-93316A7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CEF-C2BD-462D-898E-89B681BA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F8E9-A166-4390-BE0A-6A0D317B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ABB-3FAF-4A8E-A3FD-FD4567C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19D7-356D-4508-BCE9-F683A9E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35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FD2-2171-4868-B71D-CCDBBD61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21A2-CA90-48A7-AE44-55C921D0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C82C-922F-479E-B304-48E161BA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13B9-D191-48C8-BD34-281FB22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8725-DB85-4028-8CDE-7F91DAA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42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C0A-BE55-4598-8ADA-E020F34B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A72-A56E-4ED3-BDEB-E45187D6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137E6-5C19-4BC8-B026-1427A888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6FA8-FBE4-4EA4-9C57-C0B0DC09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D856-A42A-4CFE-98D0-638F2CCB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27EE8-2ABB-4983-97D1-759DC0B9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03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DA1A-3CAE-493A-807D-BFC6B06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6A2A-C8CB-492F-AB22-A6ACD5A8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F647C-6E9E-4FB5-85EE-B1BDEA36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A5809-04BF-4B71-ADAE-67760C9E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2745-A51C-4645-9632-CF8D14A09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F777-7985-4614-BEDA-013672D1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A1999-2037-444F-8F2A-1B69EF11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560F-B0B7-4605-8347-FF6459F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20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06A-6E60-4FE8-9029-2B859F2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4B81-C828-4F39-A2A4-2C635E95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B98DD-45A2-458A-AA60-BE4CDA54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5C33-9072-4969-9938-D099446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2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F5C26-3920-493B-96FC-E4C4C5B9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ED2CE-F43C-4FD3-A83F-F54C2BD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619B-3464-4EC9-9E8A-D426BAF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86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1C80-9283-4FB1-B129-8C234933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226A-4F99-4AA3-A5C8-40708B32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BD867-D147-437F-BEBE-E20FD0990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E5A0-41DF-491F-80D4-2C6C8FB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9A323-94E3-4FB5-A363-ECC7B938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30A6-7A46-4E12-A97B-FFA5515E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74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54B4-7E16-4301-B57E-AE4C47A9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D3092-3A4B-4A42-824E-7C81AB37E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9096-1817-48CD-9B5C-454ACB93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6A90-827D-418A-A020-F4D0E93F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6088-544F-4F6D-81F5-EC95C514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5A2E7-8FEC-4D4B-96B1-2F5E55E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19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649-8E53-45C7-9A1D-E3B36EFF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26A8E-1124-41D9-B347-3FB9EC9B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0F62-0345-4CA5-A2AE-497C193D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946DC-3F81-48F2-BA59-EC07DBE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8546-071B-4A82-A019-66F820D7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752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6D925-0CB0-455F-BCE3-EE1F8478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60EB-B497-476A-8979-6768D51D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E534B-2F67-4F72-A1E3-D779DF0F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F9436-ED46-4613-B571-8F1587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054A-0C31-4E4F-BD19-DC62A3DF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29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6BA4C-D651-445A-9940-F1CDB1EF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C3BB2-7214-4A94-80A7-EC0D551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07402-B88E-400B-BDBA-E6808A65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632F-6C17-43F5-B8D8-BD8B67AD27A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A226-D740-4094-8AC1-3F7822AB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C7B7-BC60-4119-B5CC-FA359C2D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0.wav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3.jpg"/><Relationship Id="rId7" Type="http://schemas.openxmlformats.org/officeDocument/2006/relationships/audio" Target="../media/audio6.wav"/><Relationship Id="rId12" Type="http://schemas.openxmlformats.org/officeDocument/2006/relationships/image" Target="../media/image5.svg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sv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24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openxmlformats.org/officeDocument/2006/relationships/audio" Target="../media/audio9.wav"/><Relationship Id="rId19" Type="http://schemas.openxmlformats.org/officeDocument/2006/relationships/image" Target="../media/image11.sv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6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11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audio" Target="../media/audio16.wav"/><Relationship Id="rId5" Type="http://schemas.openxmlformats.org/officeDocument/2006/relationships/image" Target="../media/image5.svg"/><Relationship Id="rId10" Type="http://schemas.openxmlformats.org/officeDocument/2006/relationships/audio" Target="../media/audio15.wav"/><Relationship Id="rId4" Type="http://schemas.openxmlformats.org/officeDocument/2006/relationships/image" Target="../media/image4.png"/><Relationship Id="rId9" Type="http://schemas.openxmlformats.org/officeDocument/2006/relationships/audio" Target="../media/audio1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microsoft.com/office/2007/relationships/hdphoto" Target="../media/hdphoto2.wdp"/><Relationship Id="rId18" Type="http://schemas.openxmlformats.org/officeDocument/2006/relationships/audio" Target="../media/audio30.wav"/><Relationship Id="rId26" Type="http://schemas.openxmlformats.org/officeDocument/2006/relationships/audio" Target="../media/audio38.wav"/><Relationship Id="rId3" Type="http://schemas.openxmlformats.org/officeDocument/2006/relationships/audio" Target="../media/audio18.wav"/><Relationship Id="rId21" Type="http://schemas.openxmlformats.org/officeDocument/2006/relationships/audio" Target="../media/audio33.wav"/><Relationship Id="rId7" Type="http://schemas.openxmlformats.org/officeDocument/2006/relationships/audio" Target="../media/audio22.wav"/><Relationship Id="rId12" Type="http://schemas.openxmlformats.org/officeDocument/2006/relationships/image" Target="../media/image23.png"/><Relationship Id="rId17" Type="http://schemas.openxmlformats.org/officeDocument/2006/relationships/audio" Target="../media/audio29.wav"/><Relationship Id="rId25" Type="http://schemas.openxmlformats.org/officeDocument/2006/relationships/audio" Target="../media/audio3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29" Type="http://schemas.openxmlformats.org/officeDocument/2006/relationships/audio" Target="../media/audio4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22.png"/><Relationship Id="rId24" Type="http://schemas.openxmlformats.org/officeDocument/2006/relationships/audio" Target="../media/audio36.wav"/><Relationship Id="rId5" Type="http://schemas.openxmlformats.org/officeDocument/2006/relationships/audio" Target="../media/audio20.wav"/><Relationship Id="rId15" Type="http://schemas.openxmlformats.org/officeDocument/2006/relationships/audio" Target="../media/audio27.wav"/><Relationship Id="rId23" Type="http://schemas.openxmlformats.org/officeDocument/2006/relationships/audio" Target="../media/audio35.wav"/><Relationship Id="rId28" Type="http://schemas.openxmlformats.org/officeDocument/2006/relationships/audio" Target="../media/audio40.wav"/><Relationship Id="rId10" Type="http://schemas.openxmlformats.org/officeDocument/2006/relationships/audio" Target="../media/audio25.wav"/><Relationship Id="rId19" Type="http://schemas.openxmlformats.org/officeDocument/2006/relationships/audio" Target="../media/audio31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audio" Target="../media/audio26.wav"/><Relationship Id="rId22" Type="http://schemas.openxmlformats.org/officeDocument/2006/relationships/audio" Target="../media/audio34.wav"/><Relationship Id="rId27" Type="http://schemas.openxmlformats.org/officeDocument/2006/relationships/audio" Target="../media/audio3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28.svg"/><Relationship Id="rId18" Type="http://schemas.openxmlformats.org/officeDocument/2006/relationships/image" Target="../media/image33.svg"/><Relationship Id="rId3" Type="http://schemas.openxmlformats.org/officeDocument/2006/relationships/audio" Target="../media/audio42.wav"/><Relationship Id="rId7" Type="http://schemas.openxmlformats.org/officeDocument/2006/relationships/audio" Target="../media/audio44.wav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3.wav"/><Relationship Id="rId11" Type="http://schemas.openxmlformats.org/officeDocument/2006/relationships/image" Target="../media/image26.svg"/><Relationship Id="rId5" Type="http://schemas.microsoft.com/office/2007/relationships/hdphoto" Target="../media/hdphoto3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audio" Target="../media/audio46.wav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5.wav"/><Relationship Id="rId18" Type="http://schemas.openxmlformats.org/officeDocument/2006/relationships/audio" Target="../media/audio60.wav"/><Relationship Id="rId3" Type="http://schemas.openxmlformats.org/officeDocument/2006/relationships/audio" Target="../media/audio48.wav"/><Relationship Id="rId21" Type="http://schemas.openxmlformats.org/officeDocument/2006/relationships/audio" Target="../media/audio63.wav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17" Type="http://schemas.openxmlformats.org/officeDocument/2006/relationships/audio" Target="../media/audio59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8.wav"/><Relationship Id="rId20" Type="http://schemas.openxmlformats.org/officeDocument/2006/relationships/audio" Target="../media/audio6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audio" Target="../media/audio53.wav"/><Relationship Id="rId24" Type="http://schemas.openxmlformats.org/officeDocument/2006/relationships/audio" Target="../media/audio66.wav"/><Relationship Id="rId5" Type="http://schemas.openxmlformats.org/officeDocument/2006/relationships/image" Target="../media/image36.png"/><Relationship Id="rId15" Type="http://schemas.openxmlformats.org/officeDocument/2006/relationships/audio" Target="../media/audio57.wav"/><Relationship Id="rId23" Type="http://schemas.openxmlformats.org/officeDocument/2006/relationships/audio" Target="../media/audio65.wav"/><Relationship Id="rId10" Type="http://schemas.openxmlformats.org/officeDocument/2006/relationships/audio" Target="../media/audio52.wav"/><Relationship Id="rId19" Type="http://schemas.openxmlformats.org/officeDocument/2006/relationships/audio" Target="../media/audio61.wav"/><Relationship Id="rId4" Type="http://schemas.openxmlformats.org/officeDocument/2006/relationships/image" Target="../media/image35.png"/><Relationship Id="rId9" Type="http://schemas.openxmlformats.org/officeDocument/2006/relationships/audio" Target="../media/audio51.wav"/><Relationship Id="rId14" Type="http://schemas.openxmlformats.org/officeDocument/2006/relationships/audio" Target="../media/audio56.wav"/><Relationship Id="rId22" Type="http://schemas.openxmlformats.org/officeDocument/2006/relationships/audio" Target="../media/audio6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Exploring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8</a:t>
            </a: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FDE077F2-2B5E-17C6-544D-A4AC116D88E5}"/>
              </a:ext>
            </a:extLst>
          </p:cNvPr>
          <p:cNvSpPr/>
          <p:nvPr/>
        </p:nvSpPr>
        <p:spPr>
          <a:xfrm>
            <a:off x="0" y="5072044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auf (R3) location and in (R2) movement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ss|ß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|-s]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6" name="TextBox 5">
            <a:hlinkClick r:id="" action="ppaction://noaction">
              <a:snd r:embed="rId4" name="T2_W8_1.1.wav"/>
            </a:hlinkClick>
            <a:extLst>
              <a:ext uri="{FF2B5EF4-FFF2-40B4-BE49-F238E27FC236}">
                <a16:creationId xmlns:a16="http://schemas.microsoft.com/office/drawing/2014/main" id="{232688F1-9C46-D707-349B-2ADEB883C3E0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Am </a:t>
            </a:r>
            <a:r>
              <a:rPr lang="en-GB" sz="2400" dirty="0" err="1">
                <a:solidFill>
                  <a:srgbClr val="002060"/>
                </a:solidFill>
              </a:rPr>
              <a:t>Wochenende</a:t>
            </a:r>
            <a:r>
              <a:rPr lang="en-GB" sz="2400" dirty="0">
                <a:solidFill>
                  <a:srgbClr val="00206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F5D45-5F43-B478-EBA9-10F1EC79C56B}"/>
              </a:ext>
            </a:extLst>
          </p:cNvPr>
          <p:cNvSpPr txBox="1"/>
          <p:nvPr/>
        </p:nvSpPr>
        <p:spPr>
          <a:xfrm>
            <a:off x="4566126" y="6468485"/>
            <a:ext cx="46986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am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Wochenende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– at the weekend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Picture 10" descr="A cartoon of a row of houses&#10;&#10;Description automatically generated">
            <a:extLst>
              <a:ext uri="{FF2B5EF4-FFF2-40B4-BE49-F238E27FC236}">
                <a16:creationId xmlns:a16="http://schemas.microsoft.com/office/drawing/2014/main" id="{DC69C3E0-1848-BDBA-3398-1ACB97FD5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0" y="1327460"/>
            <a:ext cx="3741424" cy="2806068"/>
          </a:xfrm>
          <a:prstGeom prst="rect">
            <a:avLst/>
          </a:prstGeom>
        </p:spPr>
      </p:pic>
      <p:pic>
        <p:nvPicPr>
          <p:cNvPr id="12" name="Picture 11" descr="A green calendar with a white number on it&#10;&#10;Description automatically generated">
            <a:extLst>
              <a:ext uri="{FF2B5EF4-FFF2-40B4-BE49-F238E27FC236}">
                <a16:creationId xmlns:a16="http://schemas.microsoft.com/office/drawing/2014/main" id="{E2B54D64-591F-26F9-F8C1-4B0ADEFDEA1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29C1F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851">
            <a:off x="2876886" y="3000110"/>
            <a:ext cx="1294008" cy="128592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62054"/>
              </p:ext>
            </p:extLst>
          </p:nvPr>
        </p:nvGraphicFramePr>
        <p:xfrm>
          <a:off x="557160" y="596479"/>
          <a:ext cx="10055375" cy="5780652"/>
        </p:xfrm>
        <a:graphic>
          <a:graphicData uri="http://schemas.openxmlformats.org/drawingml/2006/table">
            <a:tbl>
              <a:tblPr firstRow="1" bandRow="1"/>
              <a:tblGrid>
                <a:gridCol w="177359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3650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2381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talk, talking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to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cycle, 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(sports)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  <a:p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95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>
            <a:hlinkClick r:id="" action="ppaction://noaction">
              <a:snd r:embed="rId3" name="T2_W8F_2.1.wav"/>
            </a:hlinkClick>
          </p:cNvPr>
          <p:cNvSpPr txBox="1"/>
          <p:nvPr/>
        </p:nvSpPr>
        <p:spPr>
          <a:xfrm>
            <a:off x="7931697" y="57312"/>
            <a:ext cx="24420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[s] [ss] [ß]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19FF8C-BF6B-424C-8D72-E24A8565D5D4}"/>
              </a:ext>
            </a:extLst>
          </p:cNvPr>
          <p:cNvSpPr/>
          <p:nvPr/>
        </p:nvSpPr>
        <p:spPr>
          <a:xfrm>
            <a:off x="10848664" y="1678307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28DAD-7673-4D09-8D15-CFC9FD130932}"/>
              </a:ext>
            </a:extLst>
          </p:cNvPr>
          <p:cNvSpPr/>
          <p:nvPr/>
        </p:nvSpPr>
        <p:spPr>
          <a:xfrm>
            <a:off x="4828883" y="1740435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464BC-5E5F-422C-80BA-8DFE96341FBF}"/>
              </a:ext>
            </a:extLst>
          </p:cNvPr>
          <p:cNvSpPr/>
          <p:nvPr/>
        </p:nvSpPr>
        <p:spPr>
          <a:xfrm>
            <a:off x="8858440" y="1727725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74C5FE-16B0-4224-B21B-92B50E049550}"/>
              </a:ext>
            </a:extLst>
          </p:cNvPr>
          <p:cNvSpPr txBox="1"/>
          <p:nvPr/>
        </p:nvSpPr>
        <p:spPr>
          <a:xfrm>
            <a:off x="123018" y="2930474"/>
            <a:ext cx="199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Luca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658C0-C34F-402D-90A9-6E4144789D6B}"/>
              </a:ext>
            </a:extLst>
          </p:cNvPr>
          <p:cNvSpPr txBox="1"/>
          <p:nvPr/>
        </p:nvSpPr>
        <p:spPr>
          <a:xfrm>
            <a:off x="8503745" y="2940704"/>
            <a:ext cx="185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Vane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CE176D-41F5-47D2-8B4B-EE4F73752E56}"/>
              </a:ext>
            </a:extLst>
          </p:cNvPr>
          <p:cNvSpPr txBox="1"/>
          <p:nvPr/>
        </p:nvSpPr>
        <p:spPr>
          <a:xfrm>
            <a:off x="2006878" y="2930474"/>
            <a:ext cx="2034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Jona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80FC8F-8B5B-4391-B7D0-E837E2C5DA30}"/>
              </a:ext>
            </a:extLst>
          </p:cNvPr>
          <p:cNvSpPr txBox="1"/>
          <p:nvPr/>
        </p:nvSpPr>
        <p:spPr>
          <a:xfrm>
            <a:off x="4423815" y="2930474"/>
            <a:ext cx="18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abelle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C9280C-4A88-4E41-9818-64B3B9879974}"/>
              </a:ext>
            </a:extLst>
          </p:cNvPr>
          <p:cNvSpPr txBox="1"/>
          <p:nvPr/>
        </p:nvSpPr>
        <p:spPr>
          <a:xfrm>
            <a:off x="10529538" y="2917244"/>
            <a:ext cx="162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ophia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6DFEE6-2F98-474A-9CD5-B0393D18AB9F}"/>
              </a:ext>
            </a:extLst>
          </p:cNvPr>
          <p:cNvSpPr txBox="1"/>
          <p:nvPr/>
        </p:nvSpPr>
        <p:spPr>
          <a:xfrm>
            <a:off x="6173531" y="2930474"/>
            <a:ext cx="211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ebastian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DC13D7-2F9B-4ADE-9BFC-953D03B23693}"/>
              </a:ext>
            </a:extLst>
          </p:cNvPr>
          <p:cNvSpPr/>
          <p:nvPr/>
        </p:nvSpPr>
        <p:spPr>
          <a:xfrm>
            <a:off x="880690" y="1752209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A331B4CF-1A0A-4127-B30F-28DF1B2B1682}"/>
              </a:ext>
            </a:extLst>
          </p:cNvPr>
          <p:cNvSpPr/>
          <p:nvPr/>
        </p:nvSpPr>
        <p:spPr>
          <a:xfrm>
            <a:off x="8241964" y="3622861"/>
            <a:ext cx="3792417" cy="119924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…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hört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am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onntag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kla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ische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*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Mu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ik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8" name="Rounded Rectangle 46">
            <a:extLst>
              <a:ext uri="{FF2B5EF4-FFF2-40B4-BE49-F238E27FC236}">
                <a16:creationId xmlns:a16="http://schemas.microsoft.com/office/drawing/2014/main" id="{E128E11E-2022-49A8-B868-3F3297F5276D}"/>
              </a:ext>
            </a:extLst>
          </p:cNvPr>
          <p:cNvSpPr/>
          <p:nvPr/>
        </p:nvSpPr>
        <p:spPr>
          <a:xfrm>
            <a:off x="123018" y="4950746"/>
            <a:ext cx="3792419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schreibt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ech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ätze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für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eine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Hau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aufgabe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39" name="Rounded Rectangle 46">
            <a:extLst>
              <a:ext uri="{FF2B5EF4-FFF2-40B4-BE49-F238E27FC236}">
                <a16:creationId xmlns:a16="http://schemas.microsoft.com/office/drawing/2014/main" id="{8C5FE7C9-6C68-464D-B32B-D50D7EAD50CE}"/>
              </a:ext>
            </a:extLst>
          </p:cNvPr>
          <p:cNvSpPr/>
          <p:nvPr/>
        </p:nvSpPr>
        <p:spPr>
          <a:xfrm>
            <a:off x="4184693" y="4950746"/>
            <a:ext cx="3792419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…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ingt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da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Geburt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tag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lied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für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I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a. 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0" name="Rounded Rectangle 46">
            <a:extLst>
              <a:ext uri="{FF2B5EF4-FFF2-40B4-BE49-F238E27FC236}">
                <a16:creationId xmlns:a16="http://schemas.microsoft.com/office/drawing/2014/main" id="{144DC041-879B-469A-9829-EA86D13E5020}"/>
              </a:ext>
            </a:extLst>
          </p:cNvPr>
          <p:cNvSpPr/>
          <p:nvPr/>
        </p:nvSpPr>
        <p:spPr>
          <a:xfrm>
            <a:off x="123019" y="3592481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…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t</a:t>
            </a: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ein</a:t>
            </a: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gro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ß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ö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terreichische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E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400" kern="0" dirty="0">
                <a:solidFill>
                  <a:srgbClr val="104F75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1" name="Rounded Rectangle 46">
            <a:extLst>
              <a:ext uri="{FF2B5EF4-FFF2-40B4-BE49-F238E27FC236}">
                <a16:creationId xmlns:a16="http://schemas.microsoft.com/office/drawing/2014/main" id="{81A7EA58-1837-4E1F-83B4-E9EDE82C27D2}"/>
              </a:ext>
            </a:extLst>
          </p:cNvPr>
          <p:cNvSpPr/>
          <p:nvPr/>
        </p:nvSpPr>
        <p:spPr>
          <a:xfrm>
            <a:off x="8248320" y="4934379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springt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in den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ee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und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spielt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im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Wa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2" name="Rounded Rectangle 46">
            <a:extLst>
              <a:ext uri="{FF2B5EF4-FFF2-40B4-BE49-F238E27FC236}">
                <a16:creationId xmlns:a16="http://schemas.microsoft.com/office/drawing/2014/main" id="{3FBB1A32-ECE3-415C-8F03-E9A1710078EF}"/>
              </a:ext>
            </a:extLst>
          </p:cNvPr>
          <p:cNvSpPr/>
          <p:nvPr/>
        </p:nvSpPr>
        <p:spPr>
          <a:xfrm>
            <a:off x="4184692" y="3592481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geht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am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am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tag in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 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Re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taurant.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67086D-F972-4F19-BFC8-A4B589EC42DC}"/>
              </a:ext>
            </a:extLst>
          </p:cNvPr>
          <p:cNvSpPr txBox="1"/>
          <p:nvPr/>
        </p:nvSpPr>
        <p:spPr>
          <a:xfrm>
            <a:off x="4180290" y="3566627"/>
            <a:ext cx="379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Luca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5EFAC2-7347-413A-A6C1-929FCCF2C903}"/>
              </a:ext>
            </a:extLst>
          </p:cNvPr>
          <p:cNvSpPr txBox="1"/>
          <p:nvPr/>
        </p:nvSpPr>
        <p:spPr>
          <a:xfrm>
            <a:off x="8248320" y="4891879"/>
            <a:ext cx="377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Jona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5CD61A-09A5-4784-9711-BC3EA1B745DB}"/>
              </a:ext>
            </a:extLst>
          </p:cNvPr>
          <p:cNvSpPr txBox="1"/>
          <p:nvPr/>
        </p:nvSpPr>
        <p:spPr>
          <a:xfrm>
            <a:off x="123017" y="4891879"/>
            <a:ext cx="379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ebastian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F464F6-BCC5-43D4-BD98-1D6ECBDF2EB6}"/>
              </a:ext>
            </a:extLst>
          </p:cNvPr>
          <p:cNvSpPr txBox="1"/>
          <p:nvPr/>
        </p:nvSpPr>
        <p:spPr>
          <a:xfrm>
            <a:off x="8246365" y="3566627"/>
            <a:ext cx="378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abelle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93775F-A0F2-4665-BB78-70D8A6F45F58}"/>
              </a:ext>
            </a:extLst>
          </p:cNvPr>
          <p:cNvSpPr txBox="1"/>
          <p:nvPr/>
        </p:nvSpPr>
        <p:spPr>
          <a:xfrm>
            <a:off x="157619" y="3566627"/>
            <a:ext cx="375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ophia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27E41A-746A-4CB2-A6A1-F17EF281C162}"/>
              </a:ext>
            </a:extLst>
          </p:cNvPr>
          <p:cNvSpPr txBox="1"/>
          <p:nvPr/>
        </p:nvSpPr>
        <p:spPr>
          <a:xfrm>
            <a:off x="4180290" y="4891879"/>
            <a:ext cx="379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Vane</a:t>
            </a:r>
            <a:r>
              <a:rPr lang="fr-FR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4" name="T2_W8F_2.2.wav"/>
            </a:hlinkClick>
            <a:extLst>
              <a:ext uri="{FF2B5EF4-FFF2-40B4-BE49-F238E27FC236}">
                <a16:creationId xmlns:a16="http://schemas.microsoft.com/office/drawing/2014/main" id="{8BB86D4F-1F8F-4CBC-81E1-909BFBF7F33B}"/>
              </a:ext>
            </a:extLst>
          </p:cNvPr>
          <p:cNvSpPr txBox="1"/>
          <p:nvPr/>
        </p:nvSpPr>
        <p:spPr>
          <a:xfrm>
            <a:off x="47975" y="590893"/>
            <a:ext cx="3821970" cy="53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 die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Sätze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5" name="T2_W8F_2.4.wav"/>
            </a:hlinkClick>
            <a:extLst>
              <a:ext uri="{FF2B5EF4-FFF2-40B4-BE49-F238E27FC236}">
                <a16:creationId xmlns:a16="http://schemas.microsoft.com/office/drawing/2014/main" id="{8C3F8C36-44FF-4769-A421-9C18FBFB712D}"/>
              </a:ext>
            </a:extLst>
          </p:cNvPr>
          <p:cNvSpPr/>
          <p:nvPr/>
        </p:nvSpPr>
        <p:spPr>
          <a:xfrm>
            <a:off x="3538918" y="3453694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6" name="T2_W8F_2.5.wav"/>
            </a:hlinkClick>
            <a:extLst>
              <a:ext uri="{FF2B5EF4-FFF2-40B4-BE49-F238E27FC236}">
                <a16:creationId xmlns:a16="http://schemas.microsoft.com/office/drawing/2014/main" id="{9E84DAA4-7BE4-4101-B2AF-45B29D76A179}"/>
              </a:ext>
            </a:extLst>
          </p:cNvPr>
          <p:cNvSpPr/>
          <p:nvPr/>
        </p:nvSpPr>
        <p:spPr>
          <a:xfrm>
            <a:off x="7665760" y="3467597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7" name="T2_W8F_2.6.wav"/>
            </a:hlinkClick>
            <a:extLst>
              <a:ext uri="{FF2B5EF4-FFF2-40B4-BE49-F238E27FC236}">
                <a16:creationId xmlns:a16="http://schemas.microsoft.com/office/drawing/2014/main" id="{E6D43822-E257-49E8-9A84-D40D40F9FFE0}"/>
              </a:ext>
            </a:extLst>
          </p:cNvPr>
          <p:cNvSpPr/>
          <p:nvPr/>
        </p:nvSpPr>
        <p:spPr>
          <a:xfrm>
            <a:off x="11665601" y="3469800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8" name="T2_W8F_2.7.wav"/>
            </a:hlinkClick>
            <a:extLst>
              <a:ext uri="{FF2B5EF4-FFF2-40B4-BE49-F238E27FC236}">
                <a16:creationId xmlns:a16="http://schemas.microsoft.com/office/drawing/2014/main" id="{0E3EB04D-AF66-4DB6-ABE4-4B0AD738E512}"/>
              </a:ext>
            </a:extLst>
          </p:cNvPr>
          <p:cNvSpPr/>
          <p:nvPr/>
        </p:nvSpPr>
        <p:spPr>
          <a:xfrm>
            <a:off x="3530628" y="4898731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9" name="T2_W8F_2.8.wav"/>
            </a:hlinkClick>
            <a:extLst>
              <a:ext uri="{FF2B5EF4-FFF2-40B4-BE49-F238E27FC236}">
                <a16:creationId xmlns:a16="http://schemas.microsoft.com/office/drawing/2014/main" id="{98224323-9E34-43A7-A61D-4F7C11413AE8}"/>
              </a:ext>
            </a:extLst>
          </p:cNvPr>
          <p:cNvSpPr/>
          <p:nvPr/>
        </p:nvSpPr>
        <p:spPr>
          <a:xfrm>
            <a:off x="7620575" y="4911348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0" name="T2_W8F_2.9.wav"/>
            </a:hlinkClick>
            <a:extLst>
              <a:ext uri="{FF2B5EF4-FFF2-40B4-BE49-F238E27FC236}">
                <a16:creationId xmlns:a16="http://schemas.microsoft.com/office/drawing/2014/main" id="{9841CBA2-BD3D-4CFF-9BC6-96730AC69A78}"/>
              </a:ext>
            </a:extLst>
          </p:cNvPr>
          <p:cNvSpPr/>
          <p:nvPr/>
        </p:nvSpPr>
        <p:spPr>
          <a:xfrm>
            <a:off x="11665600" y="4878231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6CF5170-6F35-439F-9A6E-265794DEF1A2}"/>
              </a:ext>
            </a:extLst>
          </p:cNvPr>
          <p:cNvSpPr/>
          <p:nvPr/>
        </p:nvSpPr>
        <p:spPr>
          <a:xfrm>
            <a:off x="2873598" y="1764301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C8544C8-3B90-4516-9558-9B903B77569A}"/>
              </a:ext>
            </a:extLst>
          </p:cNvPr>
          <p:cNvSpPr/>
          <p:nvPr/>
        </p:nvSpPr>
        <p:spPr>
          <a:xfrm>
            <a:off x="6832094" y="1721252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9EC44-9C2B-4DB3-BE7B-C0ACED9B7199}"/>
              </a:ext>
            </a:extLst>
          </p:cNvPr>
          <p:cNvSpPr txBox="1"/>
          <p:nvPr/>
        </p:nvSpPr>
        <p:spPr>
          <a:xfrm>
            <a:off x="9694491" y="6475974"/>
            <a:ext cx="250884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klassisch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classical</a:t>
            </a: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B7496866-FF8B-434C-9032-3F3D0231AC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92318" y="-63029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hlinkClick r:id="" action="ppaction://noaction">
              <a:snd r:embed="rId13" name="T2_W8F_2.3.wav"/>
            </a:hlinkClick>
            <a:extLst>
              <a:ext uri="{FF2B5EF4-FFF2-40B4-BE49-F238E27FC236}">
                <a16:creationId xmlns:a16="http://schemas.microsoft.com/office/drawing/2014/main" id="{00BE3DBC-5D26-4E7F-B402-243AED2EF79B}"/>
              </a:ext>
            </a:extLst>
          </p:cNvPr>
          <p:cNvSpPr/>
          <p:nvPr/>
        </p:nvSpPr>
        <p:spPr>
          <a:xfrm>
            <a:off x="4150862" y="170561"/>
            <a:ext cx="3081211" cy="892084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CustomShape 7">
            <a:hlinkClick r:id="" action="ppaction://noaction">
              <a:snd r:embed="rId13" name="T2_W8F_2.3.wav"/>
            </a:hlinkClick>
            <a:extLst>
              <a:ext uri="{FF2B5EF4-FFF2-40B4-BE49-F238E27FC236}">
                <a16:creationId xmlns:a16="http://schemas.microsoft.com/office/drawing/2014/main" id="{6B13B7E0-BAA7-4F22-921F-EC2A3BEE4D45}"/>
              </a:ext>
            </a:extLst>
          </p:cNvPr>
          <p:cNvSpPr/>
          <p:nvPr/>
        </p:nvSpPr>
        <p:spPr>
          <a:xfrm>
            <a:off x="4150862" y="195034"/>
            <a:ext cx="3081211" cy="71183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am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Wochenende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67;p2">
            <a:extLst>
              <a:ext uri="{FF2B5EF4-FFF2-40B4-BE49-F238E27FC236}">
                <a16:creationId xmlns:a16="http://schemas.microsoft.com/office/drawing/2014/main" id="{E25FD4D1-C588-4B17-99DA-3F661DC2B07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73BB18FA-7D8E-36FB-5557-7BF7A0A80926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aussprechen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91E6E1-93F8-A6FE-82A6-48908CA61B17}"/>
              </a:ext>
            </a:extLst>
          </p:cNvPr>
          <p:cNvGrpSpPr/>
          <p:nvPr/>
        </p:nvGrpSpPr>
        <p:grpSpPr>
          <a:xfrm>
            <a:off x="10505935" y="191619"/>
            <a:ext cx="1521298" cy="925998"/>
            <a:chOff x="10505935" y="191619"/>
            <a:chExt cx="1521298" cy="925998"/>
          </a:xfrm>
        </p:grpSpPr>
        <p:pic>
          <p:nvPicPr>
            <p:cNvPr id="22" name="Picture 21" descr="Logo, icon&#10;&#10;Description automatically generated">
              <a:extLst>
                <a:ext uri="{FF2B5EF4-FFF2-40B4-BE49-F238E27FC236}">
                  <a16:creationId xmlns:a16="http://schemas.microsoft.com/office/drawing/2014/main" id="{A5782B88-8D20-9CFC-F6FA-D0B895B4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8664" y="499004"/>
              <a:ext cx="638569" cy="618613"/>
            </a:xfrm>
            <a:prstGeom prst="rect">
              <a:avLst/>
            </a:prstGeom>
          </p:spPr>
        </p:pic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9ECED60F-D578-0754-4BA6-3200EBEBAAC1}"/>
                </a:ext>
              </a:extLst>
            </p:cNvPr>
            <p:cNvSpPr/>
            <p:nvPr/>
          </p:nvSpPr>
          <p:spPr>
            <a:xfrm>
              <a:off x="10505935" y="191619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4" name="CustomShape 3">
            <a:extLst>
              <a:ext uri="{FF2B5EF4-FFF2-40B4-BE49-F238E27FC236}">
                <a16:creationId xmlns:a16="http://schemas.microsoft.com/office/drawing/2014/main" id="{19E055D8-9BDC-5E8D-478D-FE612CD4C285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C7AC7A4-6FFF-71DF-594A-8DCBE58511D0}"/>
              </a:ext>
            </a:extLst>
          </p:cNvPr>
          <p:cNvSpPr txBox="1">
            <a:spLocks/>
          </p:cNvSpPr>
          <p:nvPr/>
        </p:nvSpPr>
        <p:spPr>
          <a:xfrm>
            <a:off x="10429956" y="1137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phic 5" descr="Fork and knife with solid fill">
            <a:extLst>
              <a:ext uri="{FF2B5EF4-FFF2-40B4-BE49-F238E27FC236}">
                <a16:creationId xmlns:a16="http://schemas.microsoft.com/office/drawing/2014/main" id="{18002095-0C8C-593F-2129-68B01DFB72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710" y="1835009"/>
            <a:ext cx="914400" cy="914400"/>
          </a:xfrm>
          <a:prstGeom prst="rect">
            <a:avLst/>
          </a:prstGeom>
        </p:spPr>
      </p:pic>
      <p:pic>
        <p:nvPicPr>
          <p:cNvPr id="11" name="Picture 10" descr="A grass growing out of a blue area&#10;&#10;Description automatically generated with medium confidence">
            <a:extLst>
              <a:ext uri="{FF2B5EF4-FFF2-40B4-BE49-F238E27FC236}">
                <a16:creationId xmlns:a16="http://schemas.microsoft.com/office/drawing/2014/main" id="{80FA5E90-06DC-A1E6-120D-5D76351257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17" y="2070203"/>
            <a:ext cx="971528" cy="485764"/>
          </a:xfrm>
          <a:prstGeom prst="rect">
            <a:avLst/>
          </a:prstGeom>
        </p:spPr>
      </p:pic>
      <p:pic>
        <p:nvPicPr>
          <p:cNvPr id="15" name="Graphic 14" descr="Treble clef with solid fill">
            <a:extLst>
              <a:ext uri="{FF2B5EF4-FFF2-40B4-BE49-F238E27FC236}">
                <a16:creationId xmlns:a16="http://schemas.microsoft.com/office/drawing/2014/main" id="{C1271D30-0D60-FD5C-25AE-0463BF1A3D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91374" y="1835009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24D4CE-EA92-B2BD-3792-863EAB4931C6}"/>
              </a:ext>
            </a:extLst>
          </p:cNvPr>
          <p:cNvGrpSpPr/>
          <p:nvPr/>
        </p:nvGrpSpPr>
        <p:grpSpPr>
          <a:xfrm>
            <a:off x="7078769" y="1897941"/>
            <a:ext cx="687023" cy="763359"/>
            <a:chOff x="6171990" y="3081331"/>
            <a:chExt cx="1420719" cy="157857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659D4BC-07A4-E866-4C05-186071BE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71990" y="3081331"/>
              <a:ext cx="1420719" cy="157857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1ACDA5-BDE7-8D95-33B2-9776850F351B}"/>
                </a:ext>
              </a:extLst>
            </p:cNvPr>
            <p:cNvSpPr txBox="1"/>
            <p:nvPr/>
          </p:nvSpPr>
          <p:spPr>
            <a:xfrm>
              <a:off x="6190568" y="3135699"/>
              <a:ext cx="979103" cy="1304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The cat sat on the mat.</a:t>
              </a:r>
            </a:p>
          </p:txBody>
        </p:sp>
      </p:grpSp>
      <p:pic>
        <p:nvPicPr>
          <p:cNvPr id="52" name="Picture 51" descr="A plate of food with mushrooms and potatoes&#10;&#10;Description automatically generated">
            <a:extLst>
              <a:ext uri="{FF2B5EF4-FFF2-40B4-BE49-F238E27FC236}">
                <a16:creationId xmlns:a16="http://schemas.microsoft.com/office/drawing/2014/main" id="{C3DA370E-4388-EA24-71D3-940E02703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375" y="1839112"/>
            <a:ext cx="854804" cy="854804"/>
          </a:xfrm>
          <a:prstGeom prst="rect">
            <a:avLst/>
          </a:prstGeom>
        </p:spPr>
      </p:pic>
      <p:pic>
        <p:nvPicPr>
          <p:cNvPr id="55" name="Picture 54" descr="A cake with candles on it&#10;&#10;Description automatically generated">
            <a:extLst>
              <a:ext uri="{FF2B5EF4-FFF2-40B4-BE49-F238E27FC236}">
                <a16:creationId xmlns:a16="http://schemas.microsoft.com/office/drawing/2014/main" id="{3DBE593F-63A9-E8BE-5E63-2153AE4953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39" y="1811919"/>
            <a:ext cx="909189" cy="9091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681ACC9-E22C-46F4-BF57-947463A6F12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521" b="86849" l="38196" r="60653">
                        <a14:foregroundMark x1="41363" y1="26575" x2="41363" y2="26575"/>
                        <a14:foregroundMark x1="41363" y1="26575" x2="41363" y2="26575"/>
                        <a14:foregroundMark x1="43090" y1="36849" x2="50000" y2="29452"/>
                        <a14:foregroundMark x1="50000" y1="29452" x2="50288" y2="29452"/>
                        <a14:foregroundMark x1="44530" y1="86164" x2="47985" y2="86575"/>
                        <a14:foregroundMark x1="41075" y1="41370" x2="42610" y2="27945"/>
                        <a14:foregroundMark x1="42610" y1="27945" x2="47121" y2="25342"/>
                        <a14:foregroundMark x1="39635" y1="42192" x2="44242" y2="44658"/>
                        <a14:foregroundMark x1="54894" y1="84932" x2="54319" y2="84521"/>
                        <a14:foregroundMark x1="52303" y1="24521" x2="56046" y2="26164"/>
                        <a14:foregroundMark x1="55758" y1="24932" x2="60269" y2="36712"/>
                        <a14:foregroundMark x1="60269" y1="36712" x2="55374" y2="45753"/>
                        <a14:foregroundMark x1="55374" y1="45753" x2="55182" y2="45890"/>
                        <a14:foregroundMark x1="54894" y1="86986" x2="57198" y2="86575"/>
                        <a14:foregroundMark x1="43666" y1="26164" x2="38196" y2="35342"/>
                        <a14:foregroundMark x1="38196" y1="35342" x2="40787" y2="40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8" t="19074" r="36757" b="9444"/>
          <a:stretch/>
        </p:blipFill>
        <p:spPr>
          <a:xfrm>
            <a:off x="4150862" y="1630027"/>
            <a:ext cx="720988" cy="1260000"/>
          </a:xfrm>
          <a:prstGeom prst="rect">
            <a:avLst/>
          </a:prstGeom>
        </p:spPr>
      </p:pic>
      <p:pic>
        <p:nvPicPr>
          <p:cNvPr id="68" name="Picture 6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60771F-1BDA-4F04-AF34-956661C55F8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7" t="15836" r="32704" b="4975"/>
          <a:stretch/>
        </p:blipFill>
        <p:spPr>
          <a:xfrm>
            <a:off x="2066208" y="1670474"/>
            <a:ext cx="807390" cy="1260000"/>
          </a:xfrm>
          <a:prstGeom prst="rect">
            <a:avLst/>
          </a:prstGeom>
        </p:spPr>
      </p:pic>
      <p:pic>
        <p:nvPicPr>
          <p:cNvPr id="69" name="Picture 68" descr="group of children">
            <a:extLst>
              <a:ext uri="{FF2B5EF4-FFF2-40B4-BE49-F238E27FC236}">
                <a16:creationId xmlns:a16="http://schemas.microsoft.com/office/drawing/2014/main" id="{B129604D-9176-4757-AD39-0A74C6C2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/>
          <a:stretch/>
        </p:blipFill>
        <p:spPr bwMode="auto">
          <a:xfrm>
            <a:off x="8197613" y="1636373"/>
            <a:ext cx="616449" cy="11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Background pattern&#10;&#10;Description automatically generated">
            <a:extLst>
              <a:ext uri="{FF2B5EF4-FFF2-40B4-BE49-F238E27FC236}">
                <a16:creationId xmlns:a16="http://schemas.microsoft.com/office/drawing/2014/main" id="{D1E1EA0C-AD37-4114-AD14-6535982ABA3A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876" r="65924"/>
          <a:stretch/>
        </p:blipFill>
        <p:spPr>
          <a:xfrm>
            <a:off x="5988348" y="1572209"/>
            <a:ext cx="785774" cy="1260000"/>
          </a:xfrm>
          <a:prstGeom prst="rect">
            <a:avLst/>
          </a:prstGeom>
        </p:spPr>
      </p:pic>
      <p:pic>
        <p:nvPicPr>
          <p:cNvPr id="71" name="Picture 70" descr="Background pattern&#10;&#10;Description automatically generated">
            <a:extLst>
              <a:ext uri="{FF2B5EF4-FFF2-40B4-BE49-F238E27FC236}">
                <a16:creationId xmlns:a16="http://schemas.microsoft.com/office/drawing/2014/main" id="{CB61E8AE-4FBC-4DCE-B51D-043D75F5988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r="24795" b="47239"/>
          <a:stretch/>
        </p:blipFill>
        <p:spPr>
          <a:xfrm>
            <a:off x="10125792" y="1711611"/>
            <a:ext cx="909189" cy="1260000"/>
          </a:xfrm>
          <a:prstGeom prst="rect">
            <a:avLst/>
          </a:prstGeom>
        </p:spPr>
      </p:pic>
      <p:pic>
        <p:nvPicPr>
          <p:cNvPr id="72" name="Picture 71" descr="Background pattern&#10;&#10;Description automatically generated">
            <a:extLst>
              <a:ext uri="{FF2B5EF4-FFF2-40B4-BE49-F238E27FC236}">
                <a16:creationId xmlns:a16="http://schemas.microsoft.com/office/drawing/2014/main" id="{8A9D67F5-EBDB-4BEE-AF0D-7B93EBB16CB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7" b="47710"/>
          <a:stretch/>
        </p:blipFill>
        <p:spPr>
          <a:xfrm>
            <a:off x="90375" y="1740435"/>
            <a:ext cx="6799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0972 L -0.8319 0.28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57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879 L 0.33346 0.282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1922 L 0.32955 0.29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49336 0.487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4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32591 0.480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902 L 0.50494 0.474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91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68" name="Speech Bubble: Rectangle with Corners Rounded 67">
            <a:hlinkClick r:id="" action="ppaction://noaction">
              <a:snd r:embed="rId3" name="T2_W8F_3.1.wav"/>
            </a:hlinkClick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3824347" y="76145"/>
            <a:ext cx="703106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5233" y="-36036"/>
            <a:ext cx="914400" cy="914400"/>
          </a:xfrm>
          <a:prstGeom prst="rect">
            <a:avLst/>
          </a:prstGeom>
        </p:spPr>
      </p:pic>
      <p:sp>
        <p:nvSpPr>
          <p:cNvPr id="70" name="Google Shape;108;p3">
            <a:hlinkClick r:id="" action="ppaction://noaction">
              <a:snd r:embed="rId3" name="T2_W8F_3.1.wav"/>
            </a:hlinkClick>
            <a:extLst>
              <a:ext uri="{FF2B5EF4-FFF2-40B4-BE49-F238E27FC236}">
                <a16:creationId xmlns:a16="http://schemas.microsoft.com/office/drawing/2014/main" id="{6E167D29-7839-4041-B0F3-862ABC1B859B}"/>
              </a:ext>
            </a:extLst>
          </p:cNvPr>
          <p:cNvSpPr txBox="1"/>
          <p:nvPr/>
        </p:nvSpPr>
        <p:spPr>
          <a:xfrm>
            <a:off x="3941867" y="98349"/>
            <a:ext cx="6851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. 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das auf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Englisch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? A, B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65A9DE7-BC7F-4892-80DA-26814D6EA771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859A54-D185-4F3C-B76A-7CEC4AE7C7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72" name="Table 2">
            <a:extLst>
              <a:ext uri="{FF2B5EF4-FFF2-40B4-BE49-F238E27FC236}">
                <a16:creationId xmlns:a16="http://schemas.microsoft.com/office/drawing/2014/main" id="{7AD20A2E-D375-4264-9258-8B89D4C55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330184"/>
              </p:ext>
            </p:extLst>
          </p:nvPr>
        </p:nvGraphicFramePr>
        <p:xfrm>
          <a:off x="221915" y="907020"/>
          <a:ext cx="11748170" cy="5487856"/>
        </p:xfrm>
        <a:graphic>
          <a:graphicData uri="http://schemas.openxmlformats.org/drawingml/2006/table">
            <a:tbl>
              <a:tblPr/>
              <a:tblGrid>
                <a:gridCol w="1005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3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3279">
                  <a:extLst>
                    <a:ext uri="{9D8B030D-6E8A-4147-A177-3AD203B41FA5}">
                      <a16:colId xmlns:a16="http://schemas.microsoft.com/office/drawing/2014/main" val="1699234568"/>
                    </a:ext>
                  </a:extLst>
                </a:gridCol>
                <a:gridCol w="4015620">
                  <a:extLst>
                    <a:ext uri="{9D8B030D-6E8A-4147-A177-3AD203B41FA5}">
                      <a16:colId xmlns:a16="http://schemas.microsoft.com/office/drawing/2014/main" val="665492505"/>
                    </a:ext>
                  </a:extLst>
                </a:gridCol>
              </a:tblGrid>
              <a:tr h="5919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going to the countryside.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going to the countryside.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at/in the countryside.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coming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at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coming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running onto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running onto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running in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are in the museum.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are going into museum.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going into the museum.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jumping into the lake.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swimming in the lake.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jumping into the sea.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going to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going to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at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CustomShape 23">
            <a:hlinkClick r:id="" action="ppaction://noaction">
              <a:snd r:embed="rId7" name="T2_W8F_3.3.wav"/>
            </a:hlinkClick>
            <a:extLst>
              <a:ext uri="{FF2B5EF4-FFF2-40B4-BE49-F238E27FC236}">
                <a16:creationId xmlns:a16="http://schemas.microsoft.com/office/drawing/2014/main" id="{08BD0B7F-514F-4DCD-96C7-5305B4AAED13}"/>
              </a:ext>
            </a:extLst>
          </p:cNvPr>
          <p:cNvSpPr/>
          <p:nvPr/>
        </p:nvSpPr>
        <p:spPr>
          <a:xfrm>
            <a:off x="415199" y="25366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4">
            <a:hlinkClick r:id="" action="ppaction://noaction">
              <a:snd r:embed="rId8" name="T2_W8F_3.4.wav"/>
            </a:hlinkClick>
            <a:extLst>
              <a:ext uri="{FF2B5EF4-FFF2-40B4-BE49-F238E27FC236}">
                <a16:creationId xmlns:a16="http://schemas.microsoft.com/office/drawing/2014/main" id="{B95C8610-888B-4B13-9D7F-22EB32FDC00F}"/>
              </a:ext>
            </a:extLst>
          </p:cNvPr>
          <p:cNvSpPr/>
          <p:nvPr/>
        </p:nvSpPr>
        <p:spPr>
          <a:xfrm>
            <a:off x="415199" y="33758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5">
            <a:hlinkClick r:id="" action="ppaction://noaction">
              <a:snd r:embed="rId9" name="T2_W8F_3.5.wav"/>
            </a:hlinkClick>
            <a:extLst>
              <a:ext uri="{FF2B5EF4-FFF2-40B4-BE49-F238E27FC236}">
                <a16:creationId xmlns:a16="http://schemas.microsoft.com/office/drawing/2014/main" id="{87C35FCB-D007-4743-ADA6-245FDF95F301}"/>
              </a:ext>
            </a:extLst>
          </p:cNvPr>
          <p:cNvSpPr/>
          <p:nvPr/>
        </p:nvSpPr>
        <p:spPr>
          <a:xfrm>
            <a:off x="415199" y="415046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6">
            <a:hlinkClick r:id="" action="ppaction://noaction">
              <a:snd r:embed="rId10" name="T2_W8F_3.6.wav"/>
            </a:hlinkClick>
            <a:extLst>
              <a:ext uri="{FF2B5EF4-FFF2-40B4-BE49-F238E27FC236}">
                <a16:creationId xmlns:a16="http://schemas.microsoft.com/office/drawing/2014/main" id="{46D3D946-A852-409C-8E08-0FB627C7D095}"/>
              </a:ext>
            </a:extLst>
          </p:cNvPr>
          <p:cNvSpPr/>
          <p:nvPr/>
        </p:nvSpPr>
        <p:spPr>
          <a:xfrm>
            <a:off x="393986" y="495113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27">
            <a:hlinkClick r:id="" action="ppaction://noaction">
              <a:snd r:embed="rId11" name="T2_W8F_3.7.wav"/>
            </a:hlinkClick>
            <a:extLst>
              <a:ext uri="{FF2B5EF4-FFF2-40B4-BE49-F238E27FC236}">
                <a16:creationId xmlns:a16="http://schemas.microsoft.com/office/drawing/2014/main" id="{F1C5BBBC-FEE2-44E5-ADA5-7D8E4B63204F}"/>
              </a:ext>
            </a:extLst>
          </p:cNvPr>
          <p:cNvSpPr/>
          <p:nvPr/>
        </p:nvSpPr>
        <p:spPr>
          <a:xfrm>
            <a:off x="415199" y="57586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9893-1D57-4656-A544-A6A088E0E1FB}"/>
              </a:ext>
            </a:extLst>
          </p:cNvPr>
          <p:cNvSpPr/>
          <p:nvPr/>
        </p:nvSpPr>
        <p:spPr>
          <a:xfrm>
            <a:off x="8221238" y="1616077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7AE44-6BC1-40A6-87F3-EBB0CD1C5AB7}"/>
              </a:ext>
            </a:extLst>
          </p:cNvPr>
          <p:cNvSpPr/>
          <p:nvPr/>
        </p:nvSpPr>
        <p:spPr>
          <a:xfrm>
            <a:off x="1328997" y="2416271"/>
            <a:ext cx="3152471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3D1FEC-230E-4A8E-9427-0393C48C8A7D}"/>
              </a:ext>
            </a:extLst>
          </p:cNvPr>
          <p:cNvSpPr/>
          <p:nvPr/>
        </p:nvSpPr>
        <p:spPr>
          <a:xfrm>
            <a:off x="4665415" y="3080616"/>
            <a:ext cx="3222791" cy="920249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830EA4-6C96-4553-BE86-A5C420D5E254}"/>
              </a:ext>
            </a:extLst>
          </p:cNvPr>
          <p:cNvSpPr/>
          <p:nvPr/>
        </p:nvSpPr>
        <p:spPr>
          <a:xfrm>
            <a:off x="8025415" y="4006261"/>
            <a:ext cx="3807461" cy="663818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39EED4-7419-4A50-BA40-0DB1429D25DF}"/>
              </a:ext>
            </a:extLst>
          </p:cNvPr>
          <p:cNvSpPr/>
          <p:nvPr/>
        </p:nvSpPr>
        <p:spPr>
          <a:xfrm>
            <a:off x="1328996" y="4798100"/>
            <a:ext cx="3152472" cy="70243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F9E39E-B42B-4355-9E31-34561F9B1578}"/>
              </a:ext>
            </a:extLst>
          </p:cNvPr>
          <p:cNvSpPr/>
          <p:nvPr/>
        </p:nvSpPr>
        <p:spPr>
          <a:xfrm>
            <a:off x="8099201" y="5667702"/>
            <a:ext cx="3769325" cy="647396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3B72D6ED-AB58-4DB9-A8B8-B29C2A9A97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stomShape 22">
            <a:hlinkClick r:id="" action="ppaction://noaction">
              <a:snd r:embed="rId12" name="T2_W8F_3.2.wav"/>
            </a:hlinkClick>
            <a:extLst>
              <a:ext uri="{FF2B5EF4-FFF2-40B4-BE49-F238E27FC236}">
                <a16:creationId xmlns:a16="http://schemas.microsoft.com/office/drawing/2014/main" id="{988E814A-F89D-4435-7778-C59EC767E6C4}"/>
              </a:ext>
            </a:extLst>
          </p:cNvPr>
          <p:cNvSpPr/>
          <p:nvPr/>
        </p:nvSpPr>
        <p:spPr>
          <a:xfrm>
            <a:off x="445509" y="16862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31693" y="6556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Adjective, verb or 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noun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2" name="Google Shape;902;p52">
            <a:extLst>
              <a:ext uri="{FF2B5EF4-FFF2-40B4-BE49-F238E27FC236}">
                <a16:creationId xmlns:a16="http://schemas.microsoft.com/office/drawing/2014/main" id="{EE89D54A-F61D-4711-83B7-5B8AF6EBB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151764"/>
              </p:ext>
            </p:extLst>
          </p:nvPr>
        </p:nvGraphicFramePr>
        <p:xfrm>
          <a:off x="123171" y="4300597"/>
          <a:ext cx="11993220" cy="2499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88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kaufen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müde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machen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das </a:t>
                      </a: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Mädchen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laufen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CuadroTexto 22">
            <a:extLst>
              <a:ext uri="{FF2B5EF4-FFF2-40B4-BE49-F238E27FC236}">
                <a16:creationId xmlns:a16="http://schemas.microsoft.com/office/drawing/2014/main" id="{6427031C-67CB-42AC-8DDA-C8D43C163784}"/>
              </a:ext>
            </a:extLst>
          </p:cNvPr>
          <p:cNvSpPr txBox="1"/>
          <p:nvPr/>
        </p:nvSpPr>
        <p:spPr>
          <a:xfrm>
            <a:off x="243403" y="241344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E736AE22-F46F-4B50-A307-10DCFC2209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4" y="1364499"/>
            <a:ext cx="994299" cy="7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53752" y="643675"/>
            <a:ext cx="10481101" cy="87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Write 3 words in German from the table below.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 Ask yes/no questions  in German to work out the words.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Llamada rectangular redondeada 23">
            <a:extLst>
              <a:ext uri="{FF2B5EF4-FFF2-40B4-BE49-F238E27FC236}">
                <a16:creationId xmlns:a16="http://schemas.microsoft.com/office/drawing/2014/main" id="{02C3BC9C-8730-4001-88E2-A4134BBA2F5D}"/>
              </a:ext>
            </a:extLst>
          </p:cNvPr>
          <p:cNvSpPr/>
          <p:nvPr/>
        </p:nvSpPr>
        <p:spPr>
          <a:xfrm>
            <a:off x="2329684" y="1555507"/>
            <a:ext cx="2806228" cy="349213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Adjektiv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*?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Llamada rectangular redondeada 23">
            <a:extLst>
              <a:ext uri="{FF2B5EF4-FFF2-40B4-BE49-F238E27FC236}">
                <a16:creationId xmlns:a16="http://schemas.microsoft.com/office/drawing/2014/main" id="{F268071B-B3B5-4549-935F-4F617891AAAF}"/>
              </a:ext>
            </a:extLst>
          </p:cNvPr>
          <p:cNvSpPr/>
          <p:nvPr/>
        </p:nvSpPr>
        <p:spPr>
          <a:xfrm>
            <a:off x="6593096" y="1550618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Llamada rectangular redondeada 23">
            <a:extLst>
              <a:ext uri="{FF2B5EF4-FFF2-40B4-BE49-F238E27FC236}">
                <a16:creationId xmlns:a16="http://schemas.microsoft.com/office/drawing/2014/main" id="{FCEAD127-FEB1-469D-A0F3-D07E3FEB95E4}"/>
              </a:ext>
            </a:extLst>
          </p:cNvPr>
          <p:cNvSpPr/>
          <p:nvPr/>
        </p:nvSpPr>
        <p:spPr>
          <a:xfrm>
            <a:off x="2181904" y="2151341"/>
            <a:ext cx="2713954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Verb?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Llamada rectangular redondeada 23">
            <a:extLst>
              <a:ext uri="{FF2B5EF4-FFF2-40B4-BE49-F238E27FC236}">
                <a16:creationId xmlns:a16="http://schemas.microsoft.com/office/drawing/2014/main" id="{B298A1A0-99B2-4797-BD41-C3160490C46B}"/>
              </a:ext>
            </a:extLst>
          </p:cNvPr>
          <p:cNvSpPr/>
          <p:nvPr/>
        </p:nvSpPr>
        <p:spPr>
          <a:xfrm>
            <a:off x="6591740" y="2109883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203864"/>
                </a:solidFill>
                <a:latin typeface="Century Gothic" panose="020F0302020204030204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Llamada rectangular redondeada 23">
            <a:extLst>
              <a:ext uri="{FF2B5EF4-FFF2-40B4-BE49-F238E27FC236}">
                <a16:creationId xmlns:a16="http://schemas.microsoft.com/office/drawing/2014/main" id="{1C3C84E3-FB9B-4659-A540-62991B421372}"/>
              </a:ext>
            </a:extLst>
          </p:cNvPr>
          <p:cNvSpPr/>
          <p:nvPr/>
        </p:nvSpPr>
        <p:spPr>
          <a:xfrm>
            <a:off x="2861993" y="2726839"/>
            <a:ext cx="2939200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Substantiv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*?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Llamada rectangular redondeada 23">
            <a:extLst>
              <a:ext uri="{FF2B5EF4-FFF2-40B4-BE49-F238E27FC236}">
                <a16:creationId xmlns:a16="http://schemas.microsoft.com/office/drawing/2014/main" id="{6BE9809B-F188-4C70-9DC8-37E25BC779DD}"/>
              </a:ext>
            </a:extLst>
          </p:cNvPr>
          <p:cNvSpPr/>
          <p:nvPr/>
        </p:nvSpPr>
        <p:spPr>
          <a:xfrm>
            <a:off x="2646910" y="3308304"/>
            <a:ext cx="2534690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‘</a:t>
            </a:r>
            <a:r>
              <a:rPr lang="en-GB" sz="2000" b="1" kern="0" dirty="0">
                <a:solidFill>
                  <a:srgbClr val="203864"/>
                </a:solidFill>
                <a:latin typeface="Century Gothic" panose="020F0302020204030204"/>
                <a:sym typeface="Arial"/>
              </a:rPr>
              <a:t>der Zug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’?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Llamada rectangular redondeada 23">
            <a:extLst>
              <a:ext uri="{FF2B5EF4-FFF2-40B4-BE49-F238E27FC236}">
                <a16:creationId xmlns:a16="http://schemas.microsoft.com/office/drawing/2014/main" id="{E6A74801-0426-4245-8F3D-5385A0666EC1}"/>
              </a:ext>
            </a:extLst>
          </p:cNvPr>
          <p:cNvSpPr/>
          <p:nvPr/>
        </p:nvSpPr>
        <p:spPr>
          <a:xfrm>
            <a:off x="6593096" y="2717861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203864"/>
                </a:solidFill>
                <a:latin typeface="Century Gothic" panose="020F0302020204030204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Llamada rectangular redondeada 23">
            <a:extLst>
              <a:ext uri="{FF2B5EF4-FFF2-40B4-BE49-F238E27FC236}">
                <a16:creationId xmlns:a16="http://schemas.microsoft.com/office/drawing/2014/main" id="{7294FF7F-BFB8-4261-947B-DFEABF0F830C}"/>
              </a:ext>
            </a:extLst>
          </p:cNvPr>
          <p:cNvSpPr/>
          <p:nvPr/>
        </p:nvSpPr>
        <p:spPr>
          <a:xfrm>
            <a:off x="6591740" y="3299327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uadroTexto 22">
            <a:extLst>
              <a:ext uri="{FF2B5EF4-FFF2-40B4-BE49-F238E27FC236}">
                <a16:creationId xmlns:a16="http://schemas.microsoft.com/office/drawing/2014/main" id="{9407A26F-B028-4EB8-87CA-DE86D1907158}"/>
              </a:ext>
            </a:extLst>
          </p:cNvPr>
          <p:cNvSpPr txBox="1"/>
          <p:nvPr/>
        </p:nvSpPr>
        <p:spPr>
          <a:xfrm>
            <a:off x="8641950" y="238383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680F2629-BCED-411A-B89E-FD5B4F46BA98}"/>
              </a:ext>
            </a:extLst>
          </p:cNvPr>
          <p:cNvSpPr/>
          <p:nvPr/>
        </p:nvSpPr>
        <p:spPr>
          <a:xfrm>
            <a:off x="8854178" y="2826418"/>
            <a:ext cx="3112541" cy="1387629"/>
          </a:xfrm>
          <a:prstGeom prst="wedgeEllipseCallout">
            <a:avLst>
              <a:gd name="adj1" fmla="val -76887"/>
              <a:gd name="adj2" fmla="val 22281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CC59D7-C795-4E98-A546-FF6C3DEB4702}"/>
              </a:ext>
            </a:extLst>
          </p:cNvPr>
          <p:cNvSpPr txBox="1"/>
          <p:nvPr/>
        </p:nvSpPr>
        <p:spPr>
          <a:xfrm>
            <a:off x="8916990" y="3083683"/>
            <a:ext cx="311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Then swap roles and play again!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351B1264-F814-478B-AADE-9220EC0186A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B8E55-2732-DD98-3161-CA02D33D11E2}"/>
              </a:ext>
            </a:extLst>
          </p:cNvPr>
          <p:cNvSpPr txBox="1"/>
          <p:nvPr/>
        </p:nvSpPr>
        <p:spPr>
          <a:xfrm>
            <a:off x="8304466" y="1646185"/>
            <a:ext cx="390015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Adjektiv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adjective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Substantiv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noun</a:t>
            </a:r>
          </a:p>
        </p:txBody>
      </p:sp>
      <p:sp>
        <p:nvSpPr>
          <p:cNvPr id="4" name="CasellaDiTesto 3">
            <a:hlinkClick r:id="" action="ppaction://noaction">
              <a:snd r:embed="rId14" name="T2_W8F_4.9.wav"/>
            </a:hlinkClick>
            <a:extLst>
              <a:ext uri="{FF2B5EF4-FFF2-40B4-BE49-F238E27FC236}">
                <a16:creationId xmlns:a16="http://schemas.microsoft.com/office/drawing/2014/main" id="{DB11E807-F2D3-3F93-71D8-DCCFD19F3E18}"/>
              </a:ext>
            </a:extLst>
          </p:cNvPr>
          <p:cNvSpPr txBox="1"/>
          <p:nvPr/>
        </p:nvSpPr>
        <p:spPr>
          <a:xfrm>
            <a:off x="742449" y="4314834"/>
            <a:ext cx="1904461" cy="48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CasellaDiTesto 4">
            <a:hlinkClick r:id="" action="ppaction://noaction">
              <a:snd r:embed="rId15" name="T2_W8F_4.10.wav"/>
            </a:hlinkClick>
            <a:extLst>
              <a:ext uri="{FF2B5EF4-FFF2-40B4-BE49-F238E27FC236}">
                <a16:creationId xmlns:a16="http://schemas.microsoft.com/office/drawing/2014/main" id="{9548CA52-452E-04BD-A3A3-138F4B6BAE43}"/>
              </a:ext>
            </a:extLst>
          </p:cNvPr>
          <p:cNvSpPr txBox="1"/>
          <p:nvPr/>
        </p:nvSpPr>
        <p:spPr>
          <a:xfrm>
            <a:off x="3332324" y="4342056"/>
            <a:ext cx="2763676" cy="48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CasellaDiTesto 5">
            <a:hlinkClick r:id="" action="ppaction://noaction">
              <a:snd r:embed="rId16" name="T2_W8F_4.11.wav"/>
            </a:hlinkClick>
            <a:extLst>
              <a:ext uri="{FF2B5EF4-FFF2-40B4-BE49-F238E27FC236}">
                <a16:creationId xmlns:a16="http://schemas.microsoft.com/office/drawing/2014/main" id="{92D1B3ED-22FB-6B26-DCD5-AB7CF5B4DD0D}"/>
              </a:ext>
            </a:extLst>
          </p:cNvPr>
          <p:cNvSpPr txBox="1"/>
          <p:nvPr/>
        </p:nvSpPr>
        <p:spPr>
          <a:xfrm>
            <a:off x="6596441" y="4388222"/>
            <a:ext cx="204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CasellaDiTesto 6">
            <a:hlinkClick r:id="" action="ppaction://noaction">
              <a:snd r:embed="rId17" name="T2_W8F_4.12.wav"/>
            </a:hlinkClick>
            <a:extLst>
              <a:ext uri="{FF2B5EF4-FFF2-40B4-BE49-F238E27FC236}">
                <a16:creationId xmlns:a16="http://schemas.microsoft.com/office/drawing/2014/main" id="{DFA67EE1-D0B0-24CB-D374-012CE6D0E7AF}"/>
              </a:ext>
            </a:extLst>
          </p:cNvPr>
          <p:cNvSpPr txBox="1"/>
          <p:nvPr/>
        </p:nvSpPr>
        <p:spPr>
          <a:xfrm>
            <a:off x="9358653" y="4416725"/>
            <a:ext cx="256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CasellaDiTesto 7">
            <a:hlinkClick r:id="" action="ppaction://noaction">
              <a:snd r:embed="rId18" name="T2_W8F_4.13.wav"/>
            </a:hlinkClick>
            <a:extLst>
              <a:ext uri="{FF2B5EF4-FFF2-40B4-BE49-F238E27FC236}">
                <a16:creationId xmlns:a16="http://schemas.microsoft.com/office/drawing/2014/main" id="{6AC3E9A2-E2E5-27AE-5FBA-7CCC25CADE47}"/>
              </a:ext>
            </a:extLst>
          </p:cNvPr>
          <p:cNvSpPr txBox="1"/>
          <p:nvPr/>
        </p:nvSpPr>
        <p:spPr>
          <a:xfrm>
            <a:off x="974785" y="4902405"/>
            <a:ext cx="1354899" cy="40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CasellaDiTesto 43">
            <a:hlinkClick r:id="" action="ppaction://noaction">
              <a:snd r:embed="rId19" name="T2_W8F_4.14.wav"/>
            </a:hlinkClick>
            <a:extLst>
              <a:ext uri="{FF2B5EF4-FFF2-40B4-BE49-F238E27FC236}">
                <a16:creationId xmlns:a16="http://schemas.microsoft.com/office/drawing/2014/main" id="{68F45B83-6D30-5828-88AB-4E75DEDCB472}"/>
              </a:ext>
            </a:extLst>
          </p:cNvPr>
          <p:cNvSpPr txBox="1"/>
          <p:nvPr/>
        </p:nvSpPr>
        <p:spPr>
          <a:xfrm>
            <a:off x="3802813" y="4779273"/>
            <a:ext cx="182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800" b="1" i="0" u="none" strike="noStrike" cap="none" dirty="0">
                <a:solidFill>
                  <a:srgbClr val="1F4E79"/>
                </a:solidFill>
                <a:latin typeface="Century Gothic" panose="020B0502020202020204" pitchFamily="34" charset="0"/>
                <a:sym typeface="Arial"/>
              </a:rPr>
              <a:t>der Zug</a:t>
            </a:r>
          </a:p>
        </p:txBody>
      </p:sp>
      <p:sp>
        <p:nvSpPr>
          <p:cNvPr id="46" name="CasellaDiTesto 45">
            <a:hlinkClick r:id="" action="ppaction://noaction">
              <a:snd r:embed="rId20" name="T2_W8F_4.15.wav"/>
            </a:hlinkClick>
            <a:extLst>
              <a:ext uri="{FF2B5EF4-FFF2-40B4-BE49-F238E27FC236}">
                <a16:creationId xmlns:a16="http://schemas.microsoft.com/office/drawing/2014/main" id="{76E57E74-97D2-A972-79F6-03097BEA6CEC}"/>
              </a:ext>
            </a:extLst>
          </p:cNvPr>
          <p:cNvSpPr txBox="1"/>
          <p:nvPr/>
        </p:nvSpPr>
        <p:spPr>
          <a:xfrm>
            <a:off x="6517948" y="4800047"/>
            <a:ext cx="2202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800" b="1" i="0" u="none" strike="noStrike" cap="none" dirty="0">
                <a:solidFill>
                  <a:srgbClr val="1F4E79"/>
                </a:solidFill>
                <a:latin typeface="Century Gothic" panose="020B0502020202020204" pitchFamily="34" charset="0"/>
                <a:sym typeface="Arial"/>
              </a:rPr>
              <a:t>das </a:t>
            </a: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sym typeface="Arial"/>
              </a:rPr>
              <a:t>Konzert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8" name="CasellaDiTesto 47">
            <a:hlinkClick r:id="" action="ppaction://noaction">
              <a:snd r:embed="rId21" name="T2_W8F_4.16.wav"/>
            </a:hlinkClick>
            <a:extLst>
              <a:ext uri="{FF2B5EF4-FFF2-40B4-BE49-F238E27FC236}">
                <a16:creationId xmlns:a16="http://schemas.microsoft.com/office/drawing/2014/main" id="{AF3A46E1-E505-3FE6-1E66-AA17D298F293}"/>
              </a:ext>
            </a:extLst>
          </p:cNvPr>
          <p:cNvSpPr txBox="1"/>
          <p:nvPr/>
        </p:nvSpPr>
        <p:spPr>
          <a:xfrm>
            <a:off x="9967033" y="4779273"/>
            <a:ext cx="1335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tragen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CasellaDiTesto 49">
            <a:hlinkClick r:id="" action="ppaction://noaction">
              <a:snd r:embed="rId22" name="T2_W8F_4.17.wav"/>
            </a:hlinkClick>
            <a:extLst>
              <a:ext uri="{FF2B5EF4-FFF2-40B4-BE49-F238E27FC236}">
                <a16:creationId xmlns:a16="http://schemas.microsoft.com/office/drawing/2014/main" id="{6468DA3B-9CA6-F3BD-5A7B-DE357C2CC721}"/>
              </a:ext>
            </a:extLst>
          </p:cNvPr>
          <p:cNvSpPr txBox="1"/>
          <p:nvPr/>
        </p:nvSpPr>
        <p:spPr>
          <a:xfrm>
            <a:off x="1040921" y="5302493"/>
            <a:ext cx="122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schön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52" name="CasellaDiTesto 51">
            <a:hlinkClick r:id="" action="ppaction://noaction">
              <a:snd r:embed="rId23" name="T2_W8F_4.18.wav"/>
            </a:hlinkClick>
            <a:extLst>
              <a:ext uri="{FF2B5EF4-FFF2-40B4-BE49-F238E27FC236}">
                <a16:creationId xmlns:a16="http://schemas.microsoft.com/office/drawing/2014/main" id="{2D17B441-B762-8A00-E0F0-D42A94A649FD}"/>
              </a:ext>
            </a:extLst>
          </p:cNvPr>
          <p:cNvSpPr txBox="1"/>
          <p:nvPr/>
        </p:nvSpPr>
        <p:spPr>
          <a:xfrm>
            <a:off x="3948736" y="5302493"/>
            <a:ext cx="1530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der See</a:t>
            </a:r>
          </a:p>
        </p:txBody>
      </p:sp>
      <p:sp>
        <p:nvSpPr>
          <p:cNvPr id="54" name="CasellaDiTesto 53">
            <a:hlinkClick r:id="" action="ppaction://noaction">
              <a:snd r:embed="rId24" name="T2_W8F_4.19.wav"/>
            </a:hlinkClick>
            <a:extLst>
              <a:ext uri="{FF2B5EF4-FFF2-40B4-BE49-F238E27FC236}">
                <a16:creationId xmlns:a16="http://schemas.microsoft.com/office/drawing/2014/main" id="{785D7A62-9516-4FD4-AE44-A506C755ECAF}"/>
              </a:ext>
            </a:extLst>
          </p:cNvPr>
          <p:cNvSpPr txBox="1"/>
          <p:nvPr/>
        </p:nvSpPr>
        <p:spPr>
          <a:xfrm>
            <a:off x="6982099" y="5304548"/>
            <a:ext cx="1109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fertig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6" name="CasellaDiTesto 55">
            <a:hlinkClick r:id="" action="ppaction://noaction">
              <a:snd r:embed="rId25" name="T2_W8F_4.20.wav"/>
            </a:hlinkClick>
            <a:extLst>
              <a:ext uri="{FF2B5EF4-FFF2-40B4-BE49-F238E27FC236}">
                <a16:creationId xmlns:a16="http://schemas.microsoft.com/office/drawing/2014/main" id="{0BD57BD6-FDB4-AB6F-6D61-1EBF09BC4EDD}"/>
              </a:ext>
            </a:extLst>
          </p:cNvPr>
          <p:cNvSpPr txBox="1"/>
          <p:nvPr/>
        </p:nvSpPr>
        <p:spPr>
          <a:xfrm>
            <a:off x="9722910" y="5350486"/>
            <a:ext cx="1823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800" b="1" i="0" u="none" strike="noStrike" cap="none" dirty="0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das Land</a:t>
            </a:r>
          </a:p>
        </p:txBody>
      </p:sp>
      <p:sp>
        <p:nvSpPr>
          <p:cNvPr id="58" name="CasellaDiTesto 57">
            <a:hlinkClick r:id="" action="ppaction://noaction">
              <a:snd r:embed="rId26" name="T2_W8F_4.21.wav"/>
            </a:hlinkClick>
            <a:extLst>
              <a:ext uri="{FF2B5EF4-FFF2-40B4-BE49-F238E27FC236}">
                <a16:creationId xmlns:a16="http://schemas.microsoft.com/office/drawing/2014/main" id="{790C9F8E-417A-B9F4-1125-F49E4D593A20}"/>
              </a:ext>
            </a:extLst>
          </p:cNvPr>
          <p:cNvSpPr txBox="1"/>
          <p:nvPr/>
        </p:nvSpPr>
        <p:spPr>
          <a:xfrm>
            <a:off x="772184" y="6051245"/>
            <a:ext cx="1760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der Park</a:t>
            </a:r>
          </a:p>
        </p:txBody>
      </p:sp>
      <p:sp>
        <p:nvSpPr>
          <p:cNvPr id="60" name="CasellaDiTesto 59">
            <a:hlinkClick r:id="" action="ppaction://noaction">
              <a:snd r:embed="rId27" name="T2_W8F_4.22.wav"/>
            </a:hlinkClick>
            <a:extLst>
              <a:ext uri="{FF2B5EF4-FFF2-40B4-BE49-F238E27FC236}">
                <a16:creationId xmlns:a16="http://schemas.microsoft.com/office/drawing/2014/main" id="{3BF33D3E-3DD5-7795-E16A-F4A8F63976C1}"/>
              </a:ext>
            </a:extLst>
          </p:cNvPr>
          <p:cNvSpPr txBox="1"/>
          <p:nvPr/>
        </p:nvSpPr>
        <p:spPr>
          <a:xfrm>
            <a:off x="3157889" y="5805777"/>
            <a:ext cx="2938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i="0" u="none" strike="noStrike" cap="none" dirty="0">
                <a:solidFill>
                  <a:srgbClr val="1F4E79"/>
                </a:solidFill>
                <a:latin typeface="Century Gothic" panose="020B0502020202020204" pitchFamily="34" charset="0"/>
                <a:sym typeface="Arial"/>
              </a:rPr>
              <a:t>das </a:t>
            </a: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sym typeface="Arial"/>
              </a:rPr>
              <a:t>Schwimmbad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CasellaDiTesto 61">
            <a:hlinkClick r:id="" action="ppaction://noaction">
              <a:snd r:embed="rId28" name="T2_W8F_4.23.wav"/>
            </a:hlinkClick>
            <a:extLst>
              <a:ext uri="{FF2B5EF4-FFF2-40B4-BE49-F238E27FC236}">
                <a16:creationId xmlns:a16="http://schemas.microsoft.com/office/drawing/2014/main" id="{78798926-98CA-FCA2-C36C-232071D10D64}"/>
              </a:ext>
            </a:extLst>
          </p:cNvPr>
          <p:cNvSpPr txBox="1"/>
          <p:nvPr/>
        </p:nvSpPr>
        <p:spPr>
          <a:xfrm>
            <a:off x="6504935" y="6047697"/>
            <a:ext cx="2063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mitbringen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CasellaDiTesto 63">
            <a:hlinkClick r:id="" action="ppaction://noaction">
              <a:snd r:embed="rId29" name="T2_W8F_4.24.wav"/>
            </a:hlinkClick>
            <a:extLst>
              <a:ext uri="{FF2B5EF4-FFF2-40B4-BE49-F238E27FC236}">
                <a16:creationId xmlns:a16="http://schemas.microsoft.com/office/drawing/2014/main" id="{7824FA33-D690-E609-404B-75D0FECE6081}"/>
              </a:ext>
            </a:extLst>
          </p:cNvPr>
          <p:cNvSpPr txBox="1"/>
          <p:nvPr/>
        </p:nvSpPr>
        <p:spPr>
          <a:xfrm>
            <a:off x="10100596" y="5998013"/>
            <a:ext cx="106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800" b="1" i="0" u="none" strike="noStrike" cap="none" dirty="0" err="1">
                <a:solidFill>
                  <a:srgbClr val="1F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ruhig</a:t>
            </a:r>
            <a:endParaRPr lang="en-GB" sz="2800" b="1" i="0" u="none" strike="noStrike" cap="none" dirty="0">
              <a:solidFill>
                <a:srgbClr val="1F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05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17" grpId="0" animBg="1"/>
      <p:bldP spid="18" grpId="0" animBg="1"/>
      <p:bldP spid="19" grpId="0" animBg="1"/>
      <p:bldP spid="22" grpId="0" animBg="1"/>
      <p:bldP spid="30" grpId="0" animBg="1"/>
      <p:bldP spid="31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41114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23" name="Title 1">
            <a:hlinkClick r:id="" action="ppaction://noaction">
              <a:snd r:embed="rId3" name="T2_W8F_5.1.wav"/>
            </a:hlinkClick>
            <a:extLst>
              <a:ext uri="{FF2B5EF4-FFF2-40B4-BE49-F238E27FC236}">
                <a16:creationId xmlns:a16="http://schemas.microsoft.com/office/drawing/2014/main" id="{A528B4CA-3569-4A28-8288-43BAAE3E75FD}"/>
              </a:ext>
            </a:extLst>
          </p:cNvPr>
          <p:cNvSpPr txBox="1">
            <a:spLocks/>
          </p:cNvSpPr>
          <p:nvPr/>
        </p:nvSpPr>
        <p:spPr>
          <a:xfrm>
            <a:off x="3183893" y="-10645"/>
            <a:ext cx="7574552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Ronja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+mn-cs"/>
                <a:sym typeface="Century Gothic"/>
              </a:rPr>
              <a:t>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+mn-cs"/>
                <a:sym typeface="Century Gothic"/>
              </a:rPr>
              <a:t>schreibt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+mn-cs"/>
                <a:sym typeface="Century Gothic"/>
              </a:rPr>
              <a:t> an Olivia.</a:t>
            </a:r>
            <a:endParaRPr lang="en-GB" sz="3200" b="1" spc="-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+mn-cs"/>
            </a:endParaRP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F3AC74D5-6D30-452F-9F54-A5773ADA23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9" y="1007989"/>
            <a:ext cx="10531147" cy="5729660"/>
          </a:xfrm>
          <a:prstGeom prst="rect">
            <a:avLst/>
          </a:prstGeom>
        </p:spPr>
      </p:pic>
      <p:sp>
        <p:nvSpPr>
          <p:cNvPr id="8" name="TextBox 7">
            <a:hlinkClick r:id="" action="ppaction://noaction">
              <a:snd r:embed="rId6" name="T2_W8F_5.2.wav"/>
            </a:hlinkClick>
            <a:extLst>
              <a:ext uri="{FF2B5EF4-FFF2-40B4-BE49-F238E27FC236}">
                <a16:creationId xmlns:a16="http://schemas.microsoft.com/office/drawing/2014/main" id="{4B5ADFA3-46D5-4C48-BFD7-9F81F322386C}"/>
              </a:ext>
            </a:extLst>
          </p:cNvPr>
          <p:cNvSpPr txBox="1"/>
          <p:nvPr/>
        </p:nvSpPr>
        <p:spPr>
          <a:xfrm>
            <a:off x="485944" y="1040584"/>
            <a:ext cx="535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Olivia!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geht’s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hlinkClick r:id="" action="ppaction://noaction">
              <a:snd r:embed="rId7" name="T2_W8F_5.3.wav"/>
            </a:hlinkClick>
            <a:extLst>
              <a:ext uri="{FF2B5EF4-FFF2-40B4-BE49-F238E27FC236}">
                <a16:creationId xmlns:a16="http://schemas.microsoft.com/office/drawing/2014/main" id="{E781FC08-CBD3-4816-A4E8-4B1BCB5F6A83}"/>
              </a:ext>
            </a:extLst>
          </p:cNvPr>
          <p:cNvSpPr txBox="1"/>
          <p:nvPr/>
        </p:nvSpPr>
        <p:spPr>
          <a:xfrm>
            <a:off x="485944" y="1567566"/>
            <a:ext cx="540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Bern.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Moment*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Stadt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8A9B31-210B-459F-828E-6BC23F9753B2}"/>
              </a:ext>
            </a:extLst>
          </p:cNvPr>
          <p:cNvSpPr/>
          <p:nvPr/>
        </p:nvSpPr>
        <p:spPr>
          <a:xfrm>
            <a:off x="593840" y="589056"/>
            <a:ext cx="10220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She draws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pictures for some of the words for Olivia to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practis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e her German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8" name="T2_W8F_5.4.wav"/>
            </a:hlinkClick>
            <a:extLst>
              <a:ext uri="{FF2B5EF4-FFF2-40B4-BE49-F238E27FC236}">
                <a16:creationId xmlns:a16="http://schemas.microsoft.com/office/drawing/2014/main" id="{B2881E7E-7704-4D9F-865B-0C9F5A43512C}"/>
              </a:ext>
            </a:extLst>
          </p:cNvPr>
          <p:cNvSpPr txBox="1"/>
          <p:nvPr/>
        </p:nvSpPr>
        <p:spPr>
          <a:xfrm>
            <a:off x="444564" y="2786718"/>
            <a:ext cx="5400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Zwiebel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markt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Diesen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Markt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jeden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November.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dort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Zwiebelkuchen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nehmen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Zwiebeln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Tasche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!! </a:t>
            </a:r>
          </a:p>
        </p:txBody>
      </p:sp>
      <p:sp>
        <p:nvSpPr>
          <p:cNvPr id="23" name="TextBox 22">
            <a:hlinkClick r:id="" action="ppaction://noaction">
              <a:snd r:embed="rId9" name="T2_W8F_5.5.wav"/>
            </a:hlinkClick>
            <a:extLst>
              <a:ext uri="{FF2B5EF4-FFF2-40B4-BE49-F238E27FC236}">
                <a16:creationId xmlns:a16="http://schemas.microsoft.com/office/drawing/2014/main" id="{8AC0D921-C624-4728-8EFF-7F62FBFABADA}"/>
              </a:ext>
            </a:extLst>
          </p:cNvPr>
          <p:cNvSpPr txBox="1"/>
          <p:nvPr/>
        </p:nvSpPr>
        <p:spPr>
          <a:xfrm>
            <a:off x="444564" y="5168678"/>
            <a:ext cx="6018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Morgen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Rad. Olivia,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machst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Wochenende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B43107-480E-419E-B158-225ED8E85668}"/>
              </a:ext>
            </a:extLst>
          </p:cNvPr>
          <p:cNvSpPr txBox="1"/>
          <p:nvPr/>
        </p:nvSpPr>
        <p:spPr>
          <a:xfrm>
            <a:off x="6807656" y="5520609"/>
            <a:ext cx="3805705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Moment – at the moment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die </a:t>
            </a:r>
            <a:r>
              <a:rPr lang="en-GB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Zwiebel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onion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every</a:t>
            </a:r>
          </a:p>
        </p:txBody>
      </p:sp>
      <p:sp>
        <p:nvSpPr>
          <p:cNvPr id="53" name="Google Shape;167;p2">
            <a:extLst>
              <a:ext uri="{FF2B5EF4-FFF2-40B4-BE49-F238E27FC236}">
                <a16:creationId xmlns:a16="http://schemas.microsoft.com/office/drawing/2014/main" id="{47CF7055-3B91-40B3-969D-9D2F8B88CF2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9B23A6D2-D02F-7353-C2F7-B841A2DAB89B}"/>
              </a:ext>
            </a:extLst>
          </p:cNvPr>
          <p:cNvSpPr txBox="1">
            <a:spLocks/>
          </p:cNvSpPr>
          <p:nvPr/>
        </p:nvSpPr>
        <p:spPr>
          <a:xfrm>
            <a:off x="10867421" y="1021284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raphic 30" descr="Blackboard">
            <a:extLst>
              <a:ext uri="{FF2B5EF4-FFF2-40B4-BE49-F238E27FC236}">
                <a16:creationId xmlns:a16="http://schemas.microsoft.com/office/drawing/2014/main" id="{F565CD65-9B2C-09BF-D17C-4009B16A5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92137" y="-114392"/>
            <a:ext cx="1256675" cy="125667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AAA7DAC-2D4C-DD76-1586-E3FF0035A334}"/>
              </a:ext>
            </a:extLst>
          </p:cNvPr>
          <p:cNvGrpSpPr/>
          <p:nvPr/>
        </p:nvGrpSpPr>
        <p:grpSpPr>
          <a:xfrm>
            <a:off x="2016579" y="1925462"/>
            <a:ext cx="1390009" cy="447249"/>
            <a:chOff x="2016579" y="2092727"/>
            <a:chExt cx="1390009" cy="44724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1EB9202-FB2D-4C88-9238-2B78329AAEBC}"/>
                </a:ext>
              </a:extLst>
            </p:cNvPr>
            <p:cNvSpPr/>
            <p:nvPr/>
          </p:nvSpPr>
          <p:spPr>
            <a:xfrm>
              <a:off x="2016579" y="2122220"/>
              <a:ext cx="1390009" cy="416793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5" name="Graphic 4" descr="City with solid fill">
              <a:extLst>
                <a:ext uri="{FF2B5EF4-FFF2-40B4-BE49-F238E27FC236}">
                  <a16:creationId xmlns:a16="http://schemas.microsoft.com/office/drawing/2014/main" id="{7E0C7DBB-9876-1C0B-3910-25EA7AB9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38889" y="2092727"/>
              <a:ext cx="447249" cy="44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19517-810C-F321-6CBB-5D804E9A328E}"/>
              </a:ext>
            </a:extLst>
          </p:cNvPr>
          <p:cNvGrpSpPr/>
          <p:nvPr/>
        </p:nvGrpSpPr>
        <p:grpSpPr>
          <a:xfrm>
            <a:off x="1093558" y="2360339"/>
            <a:ext cx="1674880" cy="408037"/>
            <a:chOff x="1093558" y="2527604"/>
            <a:chExt cx="1674880" cy="408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9E8311D-FCA8-4143-A371-8E16A4AAA109}"/>
                </a:ext>
              </a:extLst>
            </p:cNvPr>
            <p:cNvSpPr/>
            <p:nvPr/>
          </p:nvSpPr>
          <p:spPr>
            <a:xfrm>
              <a:off x="1093558" y="2527604"/>
              <a:ext cx="1674880" cy="408037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 descr="A person standing in front of a fruit stand&#10;&#10;Description automatically generated">
              <a:extLst>
                <a:ext uri="{FF2B5EF4-FFF2-40B4-BE49-F238E27FC236}">
                  <a16:creationId xmlns:a16="http://schemas.microsoft.com/office/drawing/2014/main" id="{01ABF687-70BB-9C05-7D29-7805DB000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-1" b="16601"/>
            <a:stretch/>
          </p:blipFill>
          <p:spPr>
            <a:xfrm>
              <a:off x="1659161" y="2539976"/>
              <a:ext cx="612225" cy="39223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B01D5A-D3DD-524C-3A47-054CE0F82F11}"/>
              </a:ext>
            </a:extLst>
          </p:cNvPr>
          <p:cNvGrpSpPr/>
          <p:nvPr/>
        </p:nvGrpSpPr>
        <p:grpSpPr>
          <a:xfrm>
            <a:off x="2746417" y="3573474"/>
            <a:ext cx="922831" cy="408037"/>
            <a:chOff x="2746417" y="3740739"/>
            <a:chExt cx="922831" cy="40803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6F21688-F100-457E-97FC-CCEE44A7886E}"/>
                </a:ext>
              </a:extLst>
            </p:cNvPr>
            <p:cNvSpPr/>
            <p:nvPr/>
          </p:nvSpPr>
          <p:spPr>
            <a:xfrm>
              <a:off x="2746417" y="3740739"/>
              <a:ext cx="922831" cy="408037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3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DF24C8-FB42-779F-B45C-08E05E08C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39025" y="3746515"/>
              <a:ext cx="396484" cy="39648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12BCC1-D5CC-D27D-5E3E-82E8B32D2234}"/>
              </a:ext>
            </a:extLst>
          </p:cNvPr>
          <p:cNvGrpSpPr/>
          <p:nvPr/>
        </p:nvGrpSpPr>
        <p:grpSpPr>
          <a:xfrm>
            <a:off x="2474553" y="4265238"/>
            <a:ext cx="1758780" cy="448166"/>
            <a:chOff x="2474553" y="4432503"/>
            <a:chExt cx="1758780" cy="44816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A40E514-A1E2-42BC-8BBF-14DAC10FD294}"/>
                </a:ext>
              </a:extLst>
            </p:cNvPr>
            <p:cNvSpPr/>
            <p:nvPr/>
          </p:nvSpPr>
          <p:spPr>
            <a:xfrm>
              <a:off x="2474553" y="4472632"/>
              <a:ext cx="1758780" cy="408037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4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6A83051-D5E9-494A-C13B-5ED8AFBA81EF}"/>
                </a:ext>
              </a:extLst>
            </p:cNvPr>
            <p:cNvGrpSpPr/>
            <p:nvPr/>
          </p:nvGrpSpPr>
          <p:grpSpPr>
            <a:xfrm>
              <a:off x="2976495" y="4432503"/>
              <a:ext cx="721544" cy="425990"/>
              <a:chOff x="6839012" y="1733632"/>
              <a:chExt cx="1548815" cy="914400"/>
            </a:xfrm>
          </p:grpSpPr>
          <p:pic>
            <p:nvPicPr>
              <p:cNvPr id="15" name="Picture 8" descr="Free House Icon vector and picture">
                <a:extLst>
                  <a:ext uri="{FF2B5EF4-FFF2-40B4-BE49-F238E27FC236}">
                    <a16:creationId xmlns:a16="http://schemas.microsoft.com/office/drawing/2014/main" id="{36FA7C94-4CC1-CBD0-9CD8-6148E6BC8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9169" y="1869374"/>
                <a:ext cx="778658" cy="778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phic 15" descr="Arrow Right with solid fill">
                <a:extLst>
                  <a:ext uri="{FF2B5EF4-FFF2-40B4-BE49-F238E27FC236}">
                    <a16:creationId xmlns:a16="http://schemas.microsoft.com/office/drawing/2014/main" id="{725EF474-602A-507C-EB18-1CDCBF11C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839012" y="1733632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90A5ED-7D48-4148-60C6-5A46A59565A3}"/>
              </a:ext>
            </a:extLst>
          </p:cNvPr>
          <p:cNvGrpSpPr/>
          <p:nvPr/>
        </p:nvGrpSpPr>
        <p:grpSpPr>
          <a:xfrm>
            <a:off x="3787727" y="5214879"/>
            <a:ext cx="1075030" cy="408037"/>
            <a:chOff x="6308398" y="5957852"/>
            <a:chExt cx="1075030" cy="40803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001BDF2-0C9D-47B7-A77F-EBC61FE46120}"/>
                </a:ext>
              </a:extLst>
            </p:cNvPr>
            <p:cNvSpPr/>
            <p:nvPr/>
          </p:nvSpPr>
          <p:spPr>
            <a:xfrm>
              <a:off x="6308398" y="5957852"/>
              <a:ext cx="1075030" cy="408037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5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8D82FF-0835-951E-1450-3C29E7917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6901" y="5971703"/>
              <a:ext cx="633372" cy="35704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B7A7FF-069A-E194-B0D5-0976079E25E0}"/>
              </a:ext>
            </a:extLst>
          </p:cNvPr>
          <p:cNvGrpSpPr/>
          <p:nvPr/>
        </p:nvGrpSpPr>
        <p:grpSpPr>
          <a:xfrm>
            <a:off x="3965531" y="5622916"/>
            <a:ext cx="1147183" cy="408037"/>
            <a:chOff x="3807589" y="5732088"/>
            <a:chExt cx="1147183" cy="40803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9993228-81F8-47B3-A7FC-DB853A38C87F}"/>
                </a:ext>
              </a:extLst>
            </p:cNvPr>
            <p:cNvSpPr/>
            <p:nvPr/>
          </p:nvSpPr>
          <p:spPr>
            <a:xfrm>
              <a:off x="3807589" y="5732088"/>
              <a:ext cx="1147183" cy="408037"/>
            </a:xfrm>
            <a:prstGeom prst="roundRect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6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E4DEE2-26C7-541F-4089-FC0D3AA772C1}"/>
                </a:ext>
              </a:extLst>
            </p:cNvPr>
            <p:cNvGrpSpPr/>
            <p:nvPr/>
          </p:nvGrpSpPr>
          <p:grpSpPr>
            <a:xfrm>
              <a:off x="4256937" y="5746422"/>
              <a:ext cx="618357" cy="380945"/>
              <a:chOff x="7415215" y="2865603"/>
              <a:chExt cx="2397342" cy="1476909"/>
            </a:xfrm>
          </p:grpSpPr>
          <p:sp>
            <p:nvSpPr>
              <p:cNvPr id="22" name="Flowchart: Connector 32">
                <a:extLst>
                  <a:ext uri="{FF2B5EF4-FFF2-40B4-BE49-F238E27FC236}">
                    <a16:creationId xmlns:a16="http://schemas.microsoft.com/office/drawing/2014/main" id="{2ED61C31-1E49-3ABC-1CB3-3DC7FE1446D1}"/>
                  </a:ext>
                </a:extLst>
              </p:cNvPr>
              <p:cNvSpPr/>
              <p:nvPr/>
            </p:nvSpPr>
            <p:spPr>
              <a:xfrm>
                <a:off x="7741795" y="2865603"/>
                <a:ext cx="1674612" cy="1476909"/>
              </a:xfrm>
              <a:prstGeom prst="flowChartConnector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825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8189256-0C1F-BD8D-EED0-359E313CE6B0}"/>
                  </a:ext>
                </a:extLst>
              </p:cNvPr>
              <p:cNvSpPr/>
              <p:nvPr/>
            </p:nvSpPr>
            <p:spPr>
              <a:xfrm>
                <a:off x="7415215" y="2884887"/>
                <a:ext cx="2397342" cy="12799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900" b="1" dirty="0">
                    <a:ln w="9525">
                      <a:solidFill>
                        <a:srgbClr val="0070C0"/>
                      </a:solidFill>
                      <a:prstDash val="solid"/>
                    </a:ln>
                    <a:solidFill>
                      <a:srgbClr val="0070C0"/>
                    </a:solidFill>
                  </a:rPr>
                  <a:t>t</a:t>
                </a:r>
                <a:r>
                  <a:rPr lang="en-US" sz="900" b="1" cap="none" spc="0" dirty="0">
                    <a:ln w="9525">
                      <a:solidFill>
                        <a:srgbClr val="0070C0"/>
                      </a:solidFill>
                      <a:prstDash val="solid"/>
                    </a:ln>
                    <a:solidFill>
                      <a:srgbClr val="0070C0"/>
                    </a:solidFill>
                  </a:rPr>
                  <a:t>o do, make</a:t>
                </a:r>
              </a:p>
            </p:txBody>
          </p:sp>
        </p:grpSp>
      </p:grpSp>
      <p:sp>
        <p:nvSpPr>
          <p:cNvPr id="38" name="Oval Callout 13">
            <a:extLst>
              <a:ext uri="{FF2B5EF4-FFF2-40B4-BE49-F238E27FC236}">
                <a16:creationId xmlns:a16="http://schemas.microsoft.com/office/drawing/2014/main" id="{12701501-A7B8-4454-94FA-62C16AACB1CB}"/>
              </a:ext>
            </a:extLst>
          </p:cNvPr>
          <p:cNvSpPr/>
          <p:nvPr/>
        </p:nvSpPr>
        <p:spPr>
          <a:xfrm>
            <a:off x="6302656" y="4034536"/>
            <a:ext cx="3112541" cy="1387629"/>
          </a:xfrm>
          <a:prstGeom prst="wedgeEllipseCallout">
            <a:avLst>
              <a:gd name="adj1" fmla="val -76887"/>
              <a:gd name="adj2" fmla="val 22281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EE2E16-38E0-4562-AD61-41B4CD6515B5}"/>
              </a:ext>
            </a:extLst>
          </p:cNvPr>
          <p:cNvSpPr txBox="1"/>
          <p:nvPr/>
        </p:nvSpPr>
        <p:spPr>
          <a:xfrm>
            <a:off x="6365468" y="4291801"/>
            <a:ext cx="311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Remember!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short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 das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77066"/>
              </p:ext>
            </p:extLst>
          </p:nvPr>
        </p:nvGraphicFramePr>
        <p:xfrm>
          <a:off x="547097" y="688571"/>
          <a:ext cx="9810698" cy="548085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1347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1347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reden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1347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(Sport)</a:t>
                      </a:r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1347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13476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1347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57616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7504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9398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99578" y="5752085"/>
            <a:ext cx="162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on, to, at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8022" y="5752085"/>
            <a:ext cx="2206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market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81310" y="5752085"/>
            <a:ext cx="189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91349" y="4846876"/>
            <a:ext cx="2393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shop, shopping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84898" y="4846876"/>
            <a:ext cx="3089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73578" y="4846876"/>
            <a:ext cx="2781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come, coming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1349" y="3923017"/>
            <a:ext cx="250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wear, to carry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6055" y="3923017"/>
            <a:ext cx="300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do, to make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3578" y="3923017"/>
            <a:ext cx="287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cycle, cycling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91349" y="3022231"/>
            <a:ext cx="265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buy, buying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2805" y="3022231"/>
            <a:ext cx="2977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(sports) clothing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85784" y="3022231"/>
            <a:ext cx="2814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run, running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99077" y="2094943"/>
            <a:ext cx="189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7308" y="2094943"/>
            <a:ext cx="249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normally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74847" y="2094943"/>
            <a:ext cx="268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talk, talking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9417" y="1189095"/>
            <a:ext cx="238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money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01000" y="1189095"/>
            <a:ext cx="297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explain, explaining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0327" y="1189095"/>
            <a:ext cx="268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fetch, fetching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7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26154"/>
              </p:ext>
            </p:extLst>
          </p:nvPr>
        </p:nvGraphicFramePr>
        <p:xfrm>
          <a:off x="547097" y="678402"/>
          <a:ext cx="9810698" cy="577149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talk, talking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191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do, to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cycle, 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(sports)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1916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6191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8F_6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8270" y="5834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5717" y="394023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5" y="20057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8F_6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98840" y="59787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Markt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2_W8F_6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88519" y="59787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</a:t>
            </a:r>
          </a:p>
        </p:txBody>
      </p:sp>
      <p:sp>
        <p:nvSpPr>
          <p:cNvPr id="57" name="TextBox 56">
            <a:hlinkClick r:id="" action="ppaction://noaction">
              <a:snd r:embed="rId9" name="T2_W8F_6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78758" y="59787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2_W8F_6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96024" y="50006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2_W8F_6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2498" y="500062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0" name="TextBox 59">
            <a:hlinkClick r:id="" action="ppaction://noaction">
              <a:snd r:embed="rId12" name="T2_W8F_6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86064" y="5000628"/>
            <a:ext cx="231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8F_6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6024" y="40570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8F_6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7308" y="4038496"/>
            <a:ext cx="29775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(Sport)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Kleidung</a:t>
            </a:r>
            <a:endParaRPr lang="en-GB" sz="23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8F_6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4848" y="40418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8F_6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93071" y="3069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8F_6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5846" y="30751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tragen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8F_6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82008" y="308362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Rad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8F_6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99077" y="21294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holen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8F_6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7308" y="21307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erklären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8F_6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74847" y="21056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8F_6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96025" y="11647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Seen</a:t>
            </a:r>
          </a:p>
        </p:txBody>
      </p:sp>
      <p:sp>
        <p:nvSpPr>
          <p:cNvPr id="74" name="TextBox 73">
            <a:hlinkClick r:id="" action="ppaction://noaction">
              <a:snd r:embed="rId23" name="T2_W8F_6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162900"/>
            <a:ext cx="265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8F_6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7" y="11599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Geld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375600"/>
              </p:ext>
            </p:extLst>
          </p:nvPr>
        </p:nvGraphicFramePr>
        <p:xfrm>
          <a:off x="517585" y="695513"/>
          <a:ext cx="10063165" cy="5780652"/>
        </p:xfrm>
        <a:graphic>
          <a:graphicData uri="http://schemas.openxmlformats.org/drawingml/2006/table">
            <a:tbl>
              <a:tblPr firstRow="1" bandRow="1"/>
              <a:tblGrid>
                <a:gridCol w="17749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016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3088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1920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(Sport)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74468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5050" y="58666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5050" y="391139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75050" y="209507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1997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2092</Words>
  <Application>Microsoft Macintosh PowerPoint</Application>
  <PresentationFormat>Widescreen</PresentationFormat>
  <Paragraphs>371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Wingdings</vt:lpstr>
      <vt:lpstr>1_Office Theme</vt:lpstr>
      <vt:lpstr>Office Theme</vt:lpstr>
      <vt:lpstr>3_Office Theme</vt:lpstr>
      <vt:lpstr>Exploring</vt:lpstr>
      <vt:lpstr>Follow up 1: </vt:lpstr>
      <vt:lpstr>Follow up 2</vt:lpstr>
      <vt:lpstr>Follow up 3</vt:lpstr>
      <vt:lpstr>Follow up 4: 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67</cp:revision>
  <dcterms:created xsi:type="dcterms:W3CDTF">2021-06-12T06:20:35Z</dcterms:created>
  <dcterms:modified xsi:type="dcterms:W3CDTF">2024-04-08T10:49:04Z</dcterms:modified>
</cp:coreProperties>
</file>