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14"/>
  </p:notesMasterIdLst>
  <p:sldIdLst>
    <p:sldId id="993" r:id="rId4"/>
    <p:sldId id="990" r:id="rId5"/>
    <p:sldId id="991" r:id="rId6"/>
    <p:sldId id="383" r:id="rId7"/>
    <p:sldId id="999" r:id="rId8"/>
    <p:sldId id="948" r:id="rId9"/>
    <p:sldId id="363" r:id="rId10"/>
    <p:sldId id="998" r:id="rId11"/>
    <p:sldId id="949" r:id="rId12"/>
    <p:sldId id="9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66"/>
    <a:srgbClr val="FFD319"/>
    <a:srgbClr val="F9D8A3"/>
    <a:srgbClr val="5F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0748" autoAdjust="0"/>
  </p:normalViewPr>
  <p:slideViewPr>
    <p:cSldViewPr snapToGrid="0">
      <p:cViewPr varScale="1">
        <p:scale>
          <a:sx n="84" d="100"/>
          <a:sy n="84" d="100"/>
        </p:scale>
        <p:origin x="108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6722AF5E-6CEC-474A-B126-D2F6131BD2F7}"/>
    <pc:docChg chg="modSld">
      <pc:chgData name="Charlotte Moss" userId="17b589c9-cb67-41ed-a894-f82ca12b573d" providerId="ADAL" clId="{6722AF5E-6CEC-474A-B126-D2F6131BD2F7}" dt="2024-03-07T16:04:35.496" v="21" actId="20577"/>
      <pc:docMkLst>
        <pc:docMk/>
      </pc:docMkLst>
      <pc:sldChg chg="modNotesTx">
        <pc:chgData name="Charlotte Moss" userId="17b589c9-cb67-41ed-a894-f82ca12b573d" providerId="ADAL" clId="{6722AF5E-6CEC-474A-B126-D2F6131BD2F7}" dt="2024-03-07T16:04:35.496" v="21" actId="20577"/>
        <pc:sldMkLst>
          <pc:docMk/>
          <pc:sldMk cId="1005626018" sldId="383"/>
        </pc:sldMkLst>
      </pc:sldChg>
      <pc:sldChg chg="modSp mod modNotesTx">
        <pc:chgData name="Charlotte Moss" userId="17b589c9-cb67-41ed-a894-f82ca12b573d" providerId="ADAL" clId="{6722AF5E-6CEC-474A-B126-D2F6131BD2F7}" dt="2024-03-07T16:01:30.180" v="4" actId="6549"/>
        <pc:sldMkLst>
          <pc:docMk/>
          <pc:sldMk cId="0" sldId="989"/>
        </pc:sldMkLst>
        <pc:spChg chg="mod">
          <ac:chgData name="Charlotte Moss" userId="17b589c9-cb67-41ed-a894-f82ca12b573d" providerId="ADAL" clId="{6722AF5E-6CEC-474A-B126-D2F6131BD2F7}" dt="2024-03-07T15:32:59.087" v="0" actId="6549"/>
          <ac:spMkLst>
            <pc:docMk/>
            <pc:sldMk cId="0" sldId="989"/>
            <ac:spMk id="6" creationId="{232688F1-9C46-D707-349B-2ADEB883C3E0}"/>
          </ac:spMkLst>
        </pc:spChg>
      </pc:sldChg>
      <pc:sldChg chg="modNotesTx">
        <pc:chgData name="Charlotte Moss" userId="17b589c9-cb67-41ed-a894-f82ca12b573d" providerId="ADAL" clId="{6722AF5E-6CEC-474A-B126-D2F6131BD2F7}" dt="2024-03-07T16:03:36.503" v="12" actId="20577"/>
        <pc:sldMkLst>
          <pc:docMk/>
          <pc:sldMk cId="644409733" sldId="9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en-GB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ß</a:t>
            </a:r>
            <a:r>
              <a:rPr lang="en-GB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[ss] [-s] </a:t>
            </a:r>
            <a:r>
              <a:rPr lang="en-GB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groß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[67] </a:t>
            </a:r>
            <a:r>
              <a:rPr lang="en-GB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essen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[323] </a:t>
            </a:r>
            <a:r>
              <a:rPr lang="en-GB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Fußball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[1277] </a:t>
            </a:r>
            <a:r>
              <a:rPr lang="en-GB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tschüss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[3766] </a:t>
            </a:r>
            <a:r>
              <a:rPr lang="en-GB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heißen</a:t>
            </a: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[126]</a:t>
            </a:r>
          </a:p>
          <a:p>
            <a:pPr marL="216000" indent="-216000">
              <a:lnSpc>
                <a:spcPct val="100000"/>
              </a:lnSpc>
            </a:pPr>
            <a:endParaRPr lang="it-IT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einkaufen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[2877] gehen [66]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kommen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[62] schwimmen [1863]sein [3] Land2 [134]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Markt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[476]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Straße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[391]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auf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[16] 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nach Hause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</a:t>
            </a:r>
            <a:r>
              <a:rPr lang="de-DE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n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/a]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1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kaufen [506] laufen [252] machen [58] Rad fahren [</a:t>
            </a:r>
            <a:r>
              <a:rPr lang="de-DE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n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/a]  tragen [271] (Sport)Kleidung [2820] </a:t>
            </a:r>
          </a:p>
          <a:p>
            <a:pPr marL="216000" indent="-216000">
              <a:lnSpc>
                <a:spcPct val="100000"/>
              </a:lnSpc>
            </a:pPr>
            <a:r>
              <a:rPr lang="de-DE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Revisit</a:t>
            </a:r>
            <a:r>
              <a:rPr lang="de-DE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2: 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Language </a:t>
            </a:r>
            <a:r>
              <a:rPr lang="de-DE" sz="1200" b="0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from</a:t>
            </a:r>
            <a:r>
              <a:rPr lang="de-DE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Term 1</a:t>
            </a:r>
            <a:endParaRPr lang="de-DE" sz="12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endParaRPr lang="de-DE" sz="1200" b="1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1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1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100" baseline="0" dirty="0">
              <a:solidFill>
                <a:sysClr val="windowText" lastClr="000000"/>
              </a:solidFill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Remember that at the start of the course (first three lessons of Rot/Gelb) pupils learnt language (for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greetings and register taking) that can still be part of the lesson routines in upper KS2 (</a:t>
            </a:r>
            <a:r>
              <a:rPr lang="en-GB" sz="1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Blau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18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Grün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).  They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are not re-taught, as we anticipate that teachers have built these in from early in lower KS2.</a:t>
            </a:r>
            <a:r>
              <a:rPr lang="en-GB" b="0" dirty="0">
                <a:effectLst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HANDOUT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1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66064">
              <a:defRPr/>
            </a:pPr>
            <a:r>
              <a:rPr lang="en-GB" b="1" baseline="0" dirty="0"/>
              <a:t>Timing: 5 minutes</a:t>
            </a:r>
          </a:p>
          <a:p>
            <a:pPr defTabSz="966064">
              <a:defRPr/>
            </a:pPr>
            <a:endParaRPr lang="en-GB" b="0" baseline="0" dirty="0"/>
          </a:p>
          <a:p>
            <a:pPr defTabSz="966064">
              <a:defRPr/>
            </a:pPr>
            <a:r>
              <a:rPr lang="en-GB" b="1" baseline="0" dirty="0"/>
              <a:t>Aim: </a:t>
            </a:r>
            <a:r>
              <a:rPr lang="en-GB" b="0" baseline="0" dirty="0"/>
              <a:t>Consolidation of SSCs [s], [ss] and [ß] in a read-aloud activity.</a:t>
            </a:r>
          </a:p>
          <a:p>
            <a:pPr defTabSz="966064">
              <a:defRPr/>
            </a:pPr>
            <a:endParaRPr lang="en-GB" b="0" baseline="0" dirty="0"/>
          </a:p>
          <a:p>
            <a:pPr defTabSz="966064">
              <a:defRPr/>
            </a:pPr>
            <a:r>
              <a:rPr lang="en-GB" b="1" baseline="0" dirty="0"/>
              <a:t>Procedure: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Pupils read the phrases aloud in pairs and match them to each person.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Click on buttons to play the audio.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Pupils listen and check their answers.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b="0" baseline="0" dirty="0"/>
              <a:t>Click to reveal answers.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  <a:sym typeface="Arial"/>
              </a:rPr>
              <a:t>NB: Pupils may point out that Hausaufgabe has the ‘s’ in front of a vowel but it doesn’t sound like ‘z’.  This is because the word is a compound – made up of two nouns – Haus + Aufgabe.  Therefore the ‘s’ is counted as being at the end of the word Haus rather than in the middle and before the vowel ‘a’ from Aufgabe.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klassisch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[882] 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41516" marR="0" lvl="0" indent="-241516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defTabSz="966064">
              <a:defRPr/>
            </a:pPr>
            <a:endParaRPr lang="en-GB" b="1" baseline="0" dirty="0"/>
          </a:p>
          <a:p>
            <a:pPr defTabSz="966064">
              <a:defRPr/>
            </a:pPr>
            <a:endParaRPr lang="en-GB" b="1" baseline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27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aural comprehension of a range of the new language learnt so far in the course.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Read the teacher instruction for the activity.</a:t>
            </a:r>
          </a:p>
          <a:p>
            <a:r>
              <a:rPr lang="en-GB" dirty="0"/>
              <a:t>2. Click to listen to the first item</a:t>
            </a:r>
          </a:p>
          <a:p>
            <a:r>
              <a:rPr lang="en-GB" dirty="0"/>
              <a:t>3. Pupils write down the correct letter (A. B or C) of the English translation. </a:t>
            </a:r>
          </a:p>
          <a:p>
            <a:r>
              <a:rPr lang="en-GB" dirty="0"/>
              <a:t>4. Click to reveal the correct column A, B or C. </a:t>
            </a:r>
          </a:p>
          <a:p>
            <a:r>
              <a:rPr lang="en-GB" dirty="0"/>
              <a:t>5. Complete items 1-5 and click to correct.</a:t>
            </a:r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B. Sie </a:t>
            </a:r>
            <a:r>
              <a:rPr lang="en-GB" dirty="0" err="1"/>
              <a:t>ist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Land.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Er </a:t>
            </a:r>
            <a:r>
              <a:rPr lang="en-GB" dirty="0" err="1"/>
              <a:t>kommt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Hause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Sie </a:t>
            </a:r>
            <a:r>
              <a:rPr lang="en-GB" dirty="0" err="1"/>
              <a:t>laufen</a:t>
            </a:r>
            <a:r>
              <a:rPr lang="en-GB" dirty="0"/>
              <a:t> auf die </a:t>
            </a:r>
            <a:r>
              <a:rPr lang="en-GB" dirty="0" err="1"/>
              <a:t>Straße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geht</a:t>
            </a:r>
            <a:r>
              <a:rPr lang="en-GB" dirty="0"/>
              <a:t> in das Museum.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Ich springe in den See.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dirty="0"/>
              <a:t>Sie </a:t>
            </a:r>
            <a:r>
              <a:rPr lang="en-GB" dirty="0" err="1"/>
              <a:t>sind</a:t>
            </a:r>
            <a:r>
              <a:rPr lang="en-GB" dirty="0"/>
              <a:t> 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Markt</a:t>
            </a:r>
            <a:r>
              <a:rPr lang="en-GB" dirty="0"/>
              <a:t>.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="0" dirty="0">
              <a:solidFill>
                <a:srgbClr val="1F4E79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59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Timing:  </a:t>
            </a:r>
            <a:r>
              <a:rPr lang="en-US" b="0" dirty="0"/>
              <a:t>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asking and answering yes/no questions to identify previously taught vocabulary and the new vocabulary from this week.</a:t>
            </a:r>
            <a:br>
              <a:rPr lang="en-US" b="0" dirty="0"/>
            </a:br>
            <a:br>
              <a:rPr lang="en-US" b="0" dirty="0"/>
            </a:br>
            <a:r>
              <a:rPr lang="en-US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Pupil B chooses 3 words and writes them down secretly.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Pupil A asks yes/no questions using the categories adjective, verb or noun and then asks ‘</a:t>
            </a:r>
            <a:r>
              <a:rPr lang="en-US" b="0" dirty="0" err="1"/>
              <a:t>Ist</a:t>
            </a:r>
            <a:r>
              <a:rPr lang="en-US" b="0" dirty="0"/>
              <a:t> es…’ until they work out the 3 words on B’s list.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Then pupils swap roles and play again. </a:t>
            </a:r>
            <a:br>
              <a:rPr lang="en-US" b="0" dirty="0"/>
            </a:br>
            <a:br>
              <a:rPr lang="en-GB" dirty="0"/>
            </a:b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Adjektiv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[3682] </a:t>
            </a:r>
            <a:r>
              <a:rPr lang="en-GB" sz="1200" b="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Substantiv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7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and structures from this week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Pupils use the visual prompts to complete Ronja’s letter to Olivia. Ensure these are clear and provide hints in English where necessary.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Click to reveal the answers.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Help pupils to translate the postcard into English.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Translation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Hello, Olivia! How are you?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We’re in Bern today. At the moment we’re in the town and we’re going to the market.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Today there’s an onion market!! This market happens/is every November. We eat/are eating onion cake there and take/are taking lots of onions with us home. My bag is very heavy!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Tomorrow we are cycling in the countryside. Olivia, what do you do/are you doing at the weekend? Your Ronja.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Moment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[358] </a:t>
            </a:r>
            <a:r>
              <a:rPr lang="en-GB" sz="1200" b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Zwiebel</a:t>
            </a:r>
            <a:r>
              <a:rPr lang="en-GB" sz="1200" b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[N/A] </a:t>
            </a:r>
            <a:r>
              <a:rPr lang="en-GB" sz="1200" b="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jede</a:t>
            </a:r>
            <a:r>
              <a:rPr lang="en-GB" sz="1200" b="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 [87].</a:t>
            </a:r>
          </a:p>
          <a:p>
            <a:pPr marL="0" marR="0" lvl="0" indent="0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baseline="0" dirty="0">
              <a:solidFill>
                <a:sysClr val="windowText" lastClr="000000"/>
              </a:solidFill>
            </a:endParaRPr>
          </a:p>
          <a:p>
            <a:pPr marL="241516" marR="0" lvl="0" indent="-241516" algn="l" defTabSz="9660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Calibri Light" panose="020F0302020204030204" pitchFamily="34" charset="0"/>
              <a:sym typeface="Arial"/>
            </a:endParaRPr>
          </a:p>
          <a:p>
            <a:pPr defTabSz="966064">
              <a:defRPr/>
            </a:pPr>
            <a:endParaRPr lang="en-GB" b="1" baseline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09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German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2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1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01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35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4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03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020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86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74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9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5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9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jp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microsoft.com/office/2007/relationships/hdphoto" Target="../media/hdphoto1.wdp"/><Relationship Id="rId10" Type="http://schemas.openxmlformats.org/officeDocument/2006/relationships/image" Target="../media/image11.svg"/><Relationship Id="rId19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audio" Target="../media/audio7.wav"/><Relationship Id="rId5" Type="http://schemas.openxmlformats.org/officeDocument/2006/relationships/image" Target="../media/image5.svg"/><Relationship Id="rId10" Type="http://schemas.openxmlformats.org/officeDocument/2006/relationships/audio" Target="../media/audio6.wav"/><Relationship Id="rId4" Type="http://schemas.openxmlformats.org/officeDocument/2006/relationships/image" Target="../media/image4.png"/><Relationship Id="rId9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microsoft.com/office/2007/relationships/hdphoto" Target="../media/hdphoto3.wdp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" y="0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Exploring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Week 8</a:t>
            </a: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FDE077F2-2B5E-17C6-544D-A4AC116D88E5}"/>
              </a:ext>
            </a:extLst>
          </p:cNvPr>
          <p:cNvSpPr/>
          <p:nvPr/>
        </p:nvSpPr>
        <p:spPr>
          <a:xfrm>
            <a:off x="0" y="5072044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auf (R3) location and in (R2) movement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present tense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SSC [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ss|ß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|-s]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-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</a:endParaRPr>
          </a:p>
        </p:txBody>
      </p:sp>
      <p:sp>
        <p:nvSpPr>
          <p:cNvPr id="6" name="TextBox 5">
            <a:hlinkClick r:id="" action="ppaction://noaction">
              <a:snd r:embed="rId4" name="T2_W8_1.1.wav"/>
            </a:hlinkClick>
            <a:extLst>
              <a:ext uri="{FF2B5EF4-FFF2-40B4-BE49-F238E27FC236}">
                <a16:creationId xmlns:a16="http://schemas.microsoft.com/office/drawing/2014/main" id="{232688F1-9C46-D707-349B-2ADEB883C3E0}"/>
              </a:ext>
            </a:extLst>
          </p:cNvPr>
          <p:cNvSpPr txBox="1"/>
          <p:nvPr/>
        </p:nvSpPr>
        <p:spPr>
          <a:xfrm>
            <a:off x="587220" y="4428943"/>
            <a:ext cx="331462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Am </a:t>
            </a:r>
            <a:r>
              <a:rPr lang="en-GB" sz="2400" dirty="0" err="1">
                <a:solidFill>
                  <a:srgbClr val="002060"/>
                </a:solidFill>
              </a:rPr>
              <a:t>Wochenende</a:t>
            </a:r>
            <a:r>
              <a:rPr lang="en-GB" sz="2400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F5D45-5F43-B478-EBA9-10F1EC79C56B}"/>
              </a:ext>
            </a:extLst>
          </p:cNvPr>
          <p:cNvSpPr txBox="1"/>
          <p:nvPr/>
        </p:nvSpPr>
        <p:spPr>
          <a:xfrm>
            <a:off x="4566126" y="6468485"/>
            <a:ext cx="469864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/>
              </a:rPr>
              <a:t>am </a:t>
            </a:r>
            <a:r>
              <a:rPr lang="en-GB" sz="2000" dirty="0" err="1">
                <a:solidFill>
                  <a:srgbClr val="002060"/>
                </a:solidFill>
                <a:latin typeface="Century Gothic"/>
              </a:rPr>
              <a:t>Wochenende</a:t>
            </a:r>
            <a:r>
              <a:rPr lang="en-GB" sz="2000" dirty="0">
                <a:solidFill>
                  <a:srgbClr val="002060"/>
                </a:solidFill>
                <a:latin typeface="Century Gothic"/>
              </a:rPr>
              <a:t> – at the weekend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1" name="Picture 10" descr="A cartoon of a row of houses&#10;&#10;Description automatically generated">
            <a:extLst>
              <a:ext uri="{FF2B5EF4-FFF2-40B4-BE49-F238E27FC236}">
                <a16:creationId xmlns:a16="http://schemas.microsoft.com/office/drawing/2014/main" id="{DC69C3E0-1848-BDBA-3398-1ACB97FD50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0" y="1327460"/>
            <a:ext cx="3741424" cy="2806068"/>
          </a:xfrm>
          <a:prstGeom prst="rect">
            <a:avLst/>
          </a:prstGeom>
        </p:spPr>
      </p:pic>
      <p:pic>
        <p:nvPicPr>
          <p:cNvPr id="12" name="Picture 11" descr="A green calendar with a white number on it&#10;&#10;Description automatically generated">
            <a:extLst>
              <a:ext uri="{FF2B5EF4-FFF2-40B4-BE49-F238E27FC236}">
                <a16:creationId xmlns:a16="http://schemas.microsoft.com/office/drawing/2014/main" id="{E2B54D64-591F-26F9-F8C1-4B0ADEFDEA1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29C1F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851">
            <a:off x="2876886" y="3000110"/>
            <a:ext cx="1294008" cy="128592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2054"/>
              </p:ext>
            </p:extLst>
          </p:nvPr>
        </p:nvGraphicFramePr>
        <p:xfrm>
          <a:off x="557160" y="596479"/>
          <a:ext cx="10055375" cy="5780652"/>
        </p:xfrm>
        <a:graphic>
          <a:graphicData uri="http://schemas.openxmlformats.org/drawingml/2006/table">
            <a:tbl>
              <a:tblPr firstRow="1" bandRow="1"/>
              <a:tblGrid>
                <a:gridCol w="1773590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36506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02381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4214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lakes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normally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money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fetch, fetching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explain, explaining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talk, talking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do, to make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wear, to carry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cycle, cycling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run, running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(sports) clothing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buy, buying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come, coming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(to) home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market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on, to, 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shop, shopping</a:t>
                      </a:r>
                    </a:p>
                    <a:p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95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7931697" y="57312"/>
            <a:ext cx="24420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[s] [ss] [ß]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9FF8C-BF6B-424C-8D72-E24A8565D5D4}"/>
              </a:ext>
            </a:extLst>
          </p:cNvPr>
          <p:cNvSpPr/>
          <p:nvPr/>
        </p:nvSpPr>
        <p:spPr>
          <a:xfrm>
            <a:off x="10848664" y="1678307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F28DAD-7673-4D09-8D15-CFC9FD130932}"/>
              </a:ext>
            </a:extLst>
          </p:cNvPr>
          <p:cNvSpPr/>
          <p:nvPr/>
        </p:nvSpPr>
        <p:spPr>
          <a:xfrm>
            <a:off x="4828883" y="1740435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464BC-5E5F-422C-80BA-8DFE96341FBF}"/>
              </a:ext>
            </a:extLst>
          </p:cNvPr>
          <p:cNvSpPr/>
          <p:nvPr/>
        </p:nvSpPr>
        <p:spPr>
          <a:xfrm>
            <a:off x="8858440" y="1727725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74C5FE-16B0-4224-B21B-92B50E049550}"/>
              </a:ext>
            </a:extLst>
          </p:cNvPr>
          <p:cNvSpPr txBox="1"/>
          <p:nvPr/>
        </p:nvSpPr>
        <p:spPr>
          <a:xfrm>
            <a:off x="123018" y="2930474"/>
            <a:ext cx="19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Luca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B658C0-C34F-402D-90A9-6E4144789D6B}"/>
              </a:ext>
            </a:extLst>
          </p:cNvPr>
          <p:cNvSpPr txBox="1"/>
          <p:nvPr/>
        </p:nvSpPr>
        <p:spPr>
          <a:xfrm>
            <a:off x="8503745" y="2940704"/>
            <a:ext cx="185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Vane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CE176D-41F5-47D2-8B4B-EE4F73752E56}"/>
              </a:ext>
            </a:extLst>
          </p:cNvPr>
          <p:cNvSpPr txBox="1"/>
          <p:nvPr/>
        </p:nvSpPr>
        <p:spPr>
          <a:xfrm>
            <a:off x="2006878" y="2930474"/>
            <a:ext cx="203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Jona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0FC8F-8B5B-4391-B7D0-E837E2C5DA30}"/>
              </a:ext>
            </a:extLst>
          </p:cNvPr>
          <p:cNvSpPr txBox="1"/>
          <p:nvPr/>
        </p:nvSpPr>
        <p:spPr>
          <a:xfrm>
            <a:off x="4423815" y="2930474"/>
            <a:ext cx="1809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abelle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9280C-4A88-4E41-9818-64B3B9879974}"/>
              </a:ext>
            </a:extLst>
          </p:cNvPr>
          <p:cNvSpPr txBox="1"/>
          <p:nvPr/>
        </p:nvSpPr>
        <p:spPr>
          <a:xfrm>
            <a:off x="10529538" y="2917244"/>
            <a:ext cx="162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ophia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6DFEE6-2F98-474A-9CD5-B0393D18AB9F}"/>
              </a:ext>
            </a:extLst>
          </p:cNvPr>
          <p:cNvSpPr txBox="1"/>
          <p:nvPr/>
        </p:nvSpPr>
        <p:spPr>
          <a:xfrm>
            <a:off x="6173531" y="2930474"/>
            <a:ext cx="211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ebastian</a:t>
            </a:r>
            <a:endParaRPr kumimoji="0" lang="fr-FR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DC13D7-2F9B-4ADE-9BFC-953D03B23693}"/>
              </a:ext>
            </a:extLst>
          </p:cNvPr>
          <p:cNvSpPr/>
          <p:nvPr/>
        </p:nvSpPr>
        <p:spPr>
          <a:xfrm>
            <a:off x="880690" y="1752209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7" name="Rounded Rectangle 46">
            <a:extLst>
              <a:ext uri="{FF2B5EF4-FFF2-40B4-BE49-F238E27FC236}">
                <a16:creationId xmlns:a16="http://schemas.microsoft.com/office/drawing/2014/main" id="{A331B4CF-1A0A-4127-B30F-28DF1B2B1682}"/>
              </a:ext>
            </a:extLst>
          </p:cNvPr>
          <p:cNvSpPr/>
          <p:nvPr/>
        </p:nvSpPr>
        <p:spPr>
          <a:xfrm>
            <a:off x="8241964" y="3622861"/>
            <a:ext cx="3792417" cy="119924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…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hört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am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onntag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kla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ische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*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Mu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ik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.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8" name="Rounded Rectangle 46">
            <a:extLst>
              <a:ext uri="{FF2B5EF4-FFF2-40B4-BE49-F238E27FC236}">
                <a16:creationId xmlns:a16="http://schemas.microsoft.com/office/drawing/2014/main" id="{E128E11E-2022-49A8-B868-3F3297F5276D}"/>
              </a:ext>
            </a:extLst>
          </p:cNvPr>
          <p:cNvSpPr/>
          <p:nvPr/>
        </p:nvSpPr>
        <p:spPr>
          <a:xfrm>
            <a:off x="123018" y="4950746"/>
            <a:ext cx="3792419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schreibt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ech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ätze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für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eine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Hau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aufgabe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39" name="Rounded Rectangle 46">
            <a:extLst>
              <a:ext uri="{FF2B5EF4-FFF2-40B4-BE49-F238E27FC236}">
                <a16:creationId xmlns:a16="http://schemas.microsoft.com/office/drawing/2014/main" id="{8C5FE7C9-6C68-464D-B32B-D50D7EAD50CE}"/>
              </a:ext>
            </a:extLst>
          </p:cNvPr>
          <p:cNvSpPr/>
          <p:nvPr/>
        </p:nvSpPr>
        <p:spPr>
          <a:xfrm>
            <a:off x="4184693" y="4950746"/>
            <a:ext cx="3792419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…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ingt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da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Geburt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tag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lied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für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I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a.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0" name="Rounded Rectangle 46">
            <a:extLst>
              <a:ext uri="{FF2B5EF4-FFF2-40B4-BE49-F238E27FC236}">
                <a16:creationId xmlns:a16="http://schemas.microsoft.com/office/drawing/2014/main" id="{144DC041-879B-469A-9829-EA86D13E5020}"/>
              </a:ext>
            </a:extLst>
          </p:cNvPr>
          <p:cNvSpPr/>
          <p:nvPr/>
        </p:nvSpPr>
        <p:spPr>
          <a:xfrm>
            <a:off x="123019" y="3592481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…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t</a:t>
            </a: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ein</a:t>
            </a: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gro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ß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ö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 err="1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terreichische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E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400" kern="0" dirty="0">
                <a:solidFill>
                  <a:srgbClr val="104F75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81A7EA58-1837-4E1F-83B4-E9EDE82C27D2}"/>
              </a:ext>
            </a:extLst>
          </p:cNvPr>
          <p:cNvSpPr/>
          <p:nvPr/>
        </p:nvSpPr>
        <p:spPr>
          <a:xfrm>
            <a:off x="8248320" y="4934379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springt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in den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ee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und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spielt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im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Wa</a:t>
            </a:r>
            <a:r>
              <a:rPr lang="fr-FR" sz="2400" b="1" kern="0" dirty="0" err="1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er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.</a:t>
            </a:r>
          </a:p>
        </p:txBody>
      </p:sp>
      <p:sp>
        <p:nvSpPr>
          <p:cNvPr id="42" name="Rounded Rectangle 46">
            <a:extLst>
              <a:ext uri="{FF2B5EF4-FFF2-40B4-BE49-F238E27FC236}">
                <a16:creationId xmlns:a16="http://schemas.microsoft.com/office/drawing/2014/main" id="{3FBB1A32-ECE3-415C-8F03-E9A1710078EF}"/>
              </a:ext>
            </a:extLst>
          </p:cNvPr>
          <p:cNvSpPr/>
          <p:nvPr/>
        </p:nvSpPr>
        <p:spPr>
          <a:xfrm>
            <a:off x="4184692" y="3592481"/>
            <a:ext cx="3792418" cy="1260000"/>
          </a:xfrm>
          <a:prstGeom prst="roundRect">
            <a:avLst/>
          </a:prstGeom>
          <a:solidFill>
            <a:srgbClr val="DDF8F7"/>
          </a:solidFill>
          <a:ln w="12700" cap="flat" cmpd="sng" algn="ctr">
            <a:solidFill>
              <a:srgbClr val="105076"/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…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geht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am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 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am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 Light" panose="020F0302020204030204" pitchFamily="34" charset="0"/>
                <a:sym typeface="Arial"/>
              </a:rPr>
              <a:t>tag in</a:t>
            </a:r>
            <a:r>
              <a:rPr lang="fr-FR" sz="2400" b="1" kern="0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 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Re</a:t>
            </a:r>
            <a:r>
              <a:rPr lang="fr-FR" sz="2400" b="1" kern="0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taurant.</a:t>
            </a:r>
            <a:endParaRPr kumimoji="0" lang="fr-FR" sz="2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67086D-F972-4F19-BFC8-A4B589EC42DC}"/>
              </a:ext>
            </a:extLst>
          </p:cNvPr>
          <p:cNvSpPr txBox="1"/>
          <p:nvPr/>
        </p:nvSpPr>
        <p:spPr>
          <a:xfrm>
            <a:off x="4180290" y="3566627"/>
            <a:ext cx="379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Luca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5EFAC2-7347-413A-A6C1-929FCCF2C903}"/>
              </a:ext>
            </a:extLst>
          </p:cNvPr>
          <p:cNvSpPr txBox="1"/>
          <p:nvPr/>
        </p:nvSpPr>
        <p:spPr>
          <a:xfrm>
            <a:off x="8248320" y="4891879"/>
            <a:ext cx="377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Jona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5CD61A-09A5-4784-9711-BC3EA1B745DB}"/>
              </a:ext>
            </a:extLst>
          </p:cNvPr>
          <p:cNvSpPr txBox="1"/>
          <p:nvPr/>
        </p:nvSpPr>
        <p:spPr>
          <a:xfrm>
            <a:off x="123017" y="4891879"/>
            <a:ext cx="379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ebastian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F464F6-BCC5-43D4-BD98-1D6ECBDF2EB6}"/>
              </a:ext>
            </a:extLst>
          </p:cNvPr>
          <p:cNvSpPr txBox="1"/>
          <p:nvPr/>
        </p:nvSpPr>
        <p:spPr>
          <a:xfrm>
            <a:off x="8246365" y="3566627"/>
            <a:ext cx="378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I</a:t>
            </a:r>
            <a:r>
              <a:rPr lang="fr-FR" sz="2800" b="1" dirty="0">
                <a:solidFill>
                  <a:srgbClr val="FF0066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abelle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93775F-A0F2-4665-BB78-70D8A6F45F58}"/>
              </a:ext>
            </a:extLst>
          </p:cNvPr>
          <p:cNvSpPr txBox="1"/>
          <p:nvPr/>
        </p:nvSpPr>
        <p:spPr>
          <a:xfrm>
            <a:off x="157619" y="3566627"/>
            <a:ext cx="375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ophia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27E41A-746A-4CB2-A6A1-F17EF281C162}"/>
              </a:ext>
            </a:extLst>
          </p:cNvPr>
          <p:cNvSpPr txBox="1"/>
          <p:nvPr/>
        </p:nvSpPr>
        <p:spPr>
          <a:xfrm>
            <a:off x="4180290" y="4891879"/>
            <a:ext cx="379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Vane</a:t>
            </a:r>
            <a:r>
              <a:rPr lang="fr-FR" sz="2800" b="1" dirty="0">
                <a:solidFill>
                  <a:srgbClr val="FF000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ss</a:t>
            </a:r>
            <a:r>
              <a:rPr lang="fr-FR" sz="2800" dirty="0">
                <a:solidFill>
                  <a:srgbClr val="002060"/>
                </a:solidFill>
                <a:latin typeface="Century Gothic" panose="020B0502020202020204" pitchFamily="34" charset="0"/>
                <a:cs typeface="Calibri Light" panose="020F0302020204030204" pitchFamily="34" charset="0"/>
                <a:sym typeface="Arial"/>
              </a:rPr>
              <a:t>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B86D4F-1F8F-4CBC-81E1-909BFBF7F33B}"/>
              </a:ext>
            </a:extLst>
          </p:cNvPr>
          <p:cNvSpPr txBox="1"/>
          <p:nvPr/>
        </p:nvSpPr>
        <p:spPr>
          <a:xfrm>
            <a:off x="47975" y="590893"/>
            <a:ext cx="587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Lies die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Sätze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</a:p>
        </p:txBody>
      </p:sp>
      <p:sp>
        <p:nvSpPr>
          <p:cNvPr id="74" name="Action Button: Blank 7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C3F8C36-44FF-4769-A421-9C18FBFB712D}"/>
              </a:ext>
            </a:extLst>
          </p:cNvPr>
          <p:cNvSpPr/>
          <p:nvPr/>
        </p:nvSpPr>
        <p:spPr>
          <a:xfrm>
            <a:off x="3538918" y="3453694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5" name="Action Button: Blank 7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E84DAA4-7BE4-4101-B2AF-45B29D76A179}"/>
              </a:ext>
            </a:extLst>
          </p:cNvPr>
          <p:cNvSpPr/>
          <p:nvPr/>
        </p:nvSpPr>
        <p:spPr>
          <a:xfrm>
            <a:off x="7665760" y="3467597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6" name="Action Button: Blank 7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D43822-E257-49E8-9A84-D40D40F9FFE0}"/>
              </a:ext>
            </a:extLst>
          </p:cNvPr>
          <p:cNvSpPr/>
          <p:nvPr/>
        </p:nvSpPr>
        <p:spPr>
          <a:xfrm>
            <a:off x="11665601" y="3469800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77" name="Action Button: Blank 7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E3EB04D-AF66-4DB6-ABE4-4B0AD738E512}"/>
              </a:ext>
            </a:extLst>
          </p:cNvPr>
          <p:cNvSpPr/>
          <p:nvPr/>
        </p:nvSpPr>
        <p:spPr>
          <a:xfrm>
            <a:off x="3530628" y="4898731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8" name="Action Button: Blank 7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224323-9E34-43A7-A61D-4F7C11413AE8}"/>
              </a:ext>
            </a:extLst>
          </p:cNvPr>
          <p:cNvSpPr/>
          <p:nvPr/>
        </p:nvSpPr>
        <p:spPr>
          <a:xfrm>
            <a:off x="7620575" y="4911348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Action Button: Blank 7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41CBA2-BD3D-4CFF-9BC6-96730AC69A78}"/>
              </a:ext>
            </a:extLst>
          </p:cNvPr>
          <p:cNvSpPr/>
          <p:nvPr/>
        </p:nvSpPr>
        <p:spPr>
          <a:xfrm>
            <a:off x="11665600" y="4878231"/>
            <a:ext cx="437321" cy="394457"/>
          </a:xfrm>
          <a:prstGeom prst="actionButtonBlank">
            <a:avLst/>
          </a:prstGeom>
          <a:solidFill>
            <a:srgbClr val="22A7CC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6CF5170-6F35-439F-9A6E-265794DEF1A2}"/>
              </a:ext>
            </a:extLst>
          </p:cNvPr>
          <p:cNvSpPr/>
          <p:nvPr/>
        </p:nvSpPr>
        <p:spPr>
          <a:xfrm>
            <a:off x="2873598" y="1764301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8544C8-3B90-4516-9558-9B903B77569A}"/>
              </a:ext>
            </a:extLst>
          </p:cNvPr>
          <p:cNvSpPr/>
          <p:nvPr/>
        </p:nvSpPr>
        <p:spPr>
          <a:xfrm>
            <a:off x="6832094" y="1721252"/>
            <a:ext cx="1080000" cy="1080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104F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9EC44-9C2B-4DB3-BE7B-C0ACED9B7199}"/>
              </a:ext>
            </a:extLst>
          </p:cNvPr>
          <p:cNvSpPr txBox="1"/>
          <p:nvPr/>
        </p:nvSpPr>
        <p:spPr>
          <a:xfrm>
            <a:off x="9694491" y="6475974"/>
            <a:ext cx="250884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klassisch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 classical</a:t>
            </a:r>
          </a:p>
        </p:txBody>
      </p:sp>
      <p:pic>
        <p:nvPicPr>
          <p:cNvPr id="60" name="Graphic 59" descr="Teacher">
            <a:extLst>
              <a:ext uri="{FF2B5EF4-FFF2-40B4-BE49-F238E27FC236}">
                <a16:creationId xmlns:a16="http://schemas.microsoft.com/office/drawing/2014/main" id="{B7496866-FF8B-434C-9032-3F3D0231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2318" y="-63029"/>
            <a:ext cx="914400" cy="914400"/>
          </a:xfrm>
          <a:prstGeom prst="rect">
            <a:avLst/>
          </a:prstGeom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00BE3DBC-5D26-4E7F-B402-243AED2EF79B}"/>
              </a:ext>
            </a:extLst>
          </p:cNvPr>
          <p:cNvSpPr/>
          <p:nvPr/>
        </p:nvSpPr>
        <p:spPr>
          <a:xfrm>
            <a:off x="4150862" y="170561"/>
            <a:ext cx="3081211" cy="892084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CustomShape 7">
            <a:extLst>
              <a:ext uri="{FF2B5EF4-FFF2-40B4-BE49-F238E27FC236}">
                <a16:creationId xmlns:a16="http://schemas.microsoft.com/office/drawing/2014/main" id="{6B13B7E0-BAA7-4F22-921F-EC2A3BEE4D45}"/>
              </a:ext>
            </a:extLst>
          </p:cNvPr>
          <p:cNvSpPr/>
          <p:nvPr/>
        </p:nvSpPr>
        <p:spPr>
          <a:xfrm>
            <a:off x="4150862" y="195034"/>
            <a:ext cx="3081211" cy="71183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Wer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macht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was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am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fr-FR" sz="24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Wochenende</a:t>
            </a:r>
            <a:r>
              <a:rPr lang="fr-F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67;p2">
            <a:extLst>
              <a:ext uri="{FF2B5EF4-FFF2-40B4-BE49-F238E27FC236}">
                <a16:creationId xmlns:a16="http://schemas.microsoft.com/office/drawing/2014/main" id="{E25FD4D1-C588-4B17-99DA-3F661DC2B078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73BB18FA-7D8E-36FB-5557-7BF7A0A80926}"/>
              </a:ext>
            </a:extLst>
          </p:cNvPr>
          <p:cNvSpPr txBox="1">
            <a:spLocks/>
          </p:cNvSpPr>
          <p:nvPr/>
        </p:nvSpPr>
        <p:spPr>
          <a:xfrm>
            <a:off x="10524687" y="1165124"/>
            <a:ext cx="1800180" cy="494975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aussprechen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91E6E1-93F8-A6FE-82A6-48908CA61B17}"/>
              </a:ext>
            </a:extLst>
          </p:cNvPr>
          <p:cNvGrpSpPr/>
          <p:nvPr/>
        </p:nvGrpSpPr>
        <p:grpSpPr>
          <a:xfrm>
            <a:off x="10505935" y="191619"/>
            <a:ext cx="1521298" cy="925998"/>
            <a:chOff x="10505935" y="191619"/>
            <a:chExt cx="1521298" cy="925998"/>
          </a:xfrm>
        </p:grpSpPr>
        <p:pic>
          <p:nvPicPr>
            <p:cNvPr id="22" name="Picture 21" descr="Logo, icon&#10;&#10;Description automatically generated">
              <a:extLst>
                <a:ext uri="{FF2B5EF4-FFF2-40B4-BE49-F238E27FC236}">
                  <a16:creationId xmlns:a16="http://schemas.microsoft.com/office/drawing/2014/main" id="{A5782B88-8D20-9CFC-F6FA-D0B895B4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8664" y="499004"/>
              <a:ext cx="638569" cy="618613"/>
            </a:xfrm>
            <a:prstGeom prst="rect">
              <a:avLst/>
            </a:prstGeom>
          </p:spPr>
        </p:pic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9ECED60F-D578-0754-4BA6-3200EBEBAAC1}"/>
                </a:ext>
              </a:extLst>
            </p:cNvPr>
            <p:cNvSpPr/>
            <p:nvPr/>
          </p:nvSpPr>
          <p:spPr>
            <a:xfrm>
              <a:off x="10505935" y="191619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rgbClr val="1D6FA9">
                <a:lumMod val="60000"/>
                <a:lumOff val="40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4" name="CustomShape 3">
            <a:extLst>
              <a:ext uri="{FF2B5EF4-FFF2-40B4-BE49-F238E27FC236}">
                <a16:creationId xmlns:a16="http://schemas.microsoft.com/office/drawing/2014/main" id="{19E055D8-9BDC-5E8D-478D-FE612CD4C285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lIns="90000" tIns="45000" rIns="90000" bIns="4500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FC7AC7A4-6FFF-71DF-594A-8DCBE58511D0}"/>
              </a:ext>
            </a:extLst>
          </p:cNvPr>
          <p:cNvSpPr txBox="1">
            <a:spLocks/>
          </p:cNvSpPr>
          <p:nvPr/>
        </p:nvSpPr>
        <p:spPr>
          <a:xfrm>
            <a:off x="10429956" y="1137602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Fork and knife with solid fill">
            <a:extLst>
              <a:ext uri="{FF2B5EF4-FFF2-40B4-BE49-F238E27FC236}">
                <a16:creationId xmlns:a16="http://schemas.microsoft.com/office/drawing/2014/main" id="{18002095-0C8C-593F-2129-68B01DFB7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710" y="1835009"/>
            <a:ext cx="914400" cy="914400"/>
          </a:xfrm>
          <a:prstGeom prst="rect">
            <a:avLst/>
          </a:prstGeom>
        </p:spPr>
      </p:pic>
      <p:pic>
        <p:nvPicPr>
          <p:cNvPr id="11" name="Picture 10" descr="A grass growing out of a blue area&#10;&#10;Description automatically generated with medium confidence">
            <a:extLst>
              <a:ext uri="{FF2B5EF4-FFF2-40B4-BE49-F238E27FC236}">
                <a16:creationId xmlns:a16="http://schemas.microsoft.com/office/drawing/2014/main" id="{80FA5E90-06DC-A1E6-120D-5D76351257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17" y="2070203"/>
            <a:ext cx="971528" cy="485764"/>
          </a:xfrm>
          <a:prstGeom prst="rect">
            <a:avLst/>
          </a:prstGeom>
        </p:spPr>
      </p:pic>
      <p:pic>
        <p:nvPicPr>
          <p:cNvPr id="15" name="Graphic 14" descr="Treble clef with solid fill">
            <a:extLst>
              <a:ext uri="{FF2B5EF4-FFF2-40B4-BE49-F238E27FC236}">
                <a16:creationId xmlns:a16="http://schemas.microsoft.com/office/drawing/2014/main" id="{C1271D30-0D60-FD5C-25AE-0463BF1A3D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1374" y="1835009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24D4CE-EA92-B2BD-3792-863EAB4931C6}"/>
              </a:ext>
            </a:extLst>
          </p:cNvPr>
          <p:cNvGrpSpPr/>
          <p:nvPr/>
        </p:nvGrpSpPr>
        <p:grpSpPr>
          <a:xfrm>
            <a:off x="7078769" y="1897941"/>
            <a:ext cx="687023" cy="763359"/>
            <a:chOff x="6171990" y="3081331"/>
            <a:chExt cx="1420719" cy="15785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659D4BC-07A4-E866-4C05-186071BEC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71990" y="3081331"/>
              <a:ext cx="1420719" cy="1578577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1ACDA5-BDE7-8D95-33B2-9776850F351B}"/>
                </a:ext>
              </a:extLst>
            </p:cNvPr>
            <p:cNvSpPr txBox="1"/>
            <p:nvPr/>
          </p:nvSpPr>
          <p:spPr>
            <a:xfrm>
              <a:off x="6190568" y="3135699"/>
              <a:ext cx="979103" cy="130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>
                  <a:solidFill>
                    <a:srgbClr val="002060"/>
                  </a:solidFill>
                  <a:latin typeface="Segoe Print" panose="02000600000000000000" pitchFamily="2" charset="0"/>
                </a:rPr>
                <a:t>The cat sat on the mat.</a:t>
              </a:r>
            </a:p>
          </p:txBody>
        </p:sp>
      </p:grpSp>
      <p:pic>
        <p:nvPicPr>
          <p:cNvPr id="52" name="Picture 51" descr="A plate of food with mushrooms and potatoes&#10;&#10;Description automatically generated">
            <a:extLst>
              <a:ext uri="{FF2B5EF4-FFF2-40B4-BE49-F238E27FC236}">
                <a16:creationId xmlns:a16="http://schemas.microsoft.com/office/drawing/2014/main" id="{C3DA370E-4388-EA24-71D3-940E027038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375" y="1839112"/>
            <a:ext cx="854804" cy="854804"/>
          </a:xfrm>
          <a:prstGeom prst="rect">
            <a:avLst/>
          </a:prstGeom>
        </p:spPr>
      </p:pic>
      <p:pic>
        <p:nvPicPr>
          <p:cNvPr id="55" name="Picture 54" descr="A cake with candles on it&#10;&#10;Description automatically generated">
            <a:extLst>
              <a:ext uri="{FF2B5EF4-FFF2-40B4-BE49-F238E27FC236}">
                <a16:creationId xmlns:a16="http://schemas.microsoft.com/office/drawing/2014/main" id="{3DBE593F-63A9-E8BE-5E63-2153AE4953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9" y="1811919"/>
            <a:ext cx="909189" cy="90918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681ACC9-E22C-46F4-BF57-947463A6F12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521" b="86849" l="38196" r="60653">
                        <a14:foregroundMark x1="41363" y1="26575" x2="41363" y2="26575"/>
                        <a14:foregroundMark x1="41363" y1="26575" x2="41363" y2="26575"/>
                        <a14:foregroundMark x1="43090" y1="36849" x2="50000" y2="29452"/>
                        <a14:foregroundMark x1="50000" y1="29452" x2="50288" y2="29452"/>
                        <a14:foregroundMark x1="44530" y1="86164" x2="47985" y2="86575"/>
                        <a14:foregroundMark x1="41075" y1="41370" x2="42610" y2="27945"/>
                        <a14:foregroundMark x1="42610" y1="27945" x2="47121" y2="25342"/>
                        <a14:foregroundMark x1="39635" y1="42192" x2="44242" y2="44658"/>
                        <a14:foregroundMark x1="54894" y1="84932" x2="54319" y2="84521"/>
                        <a14:foregroundMark x1="52303" y1="24521" x2="56046" y2="26164"/>
                        <a14:foregroundMark x1="55758" y1="24932" x2="60269" y2="36712"/>
                        <a14:foregroundMark x1="60269" y1="36712" x2="55374" y2="45753"/>
                        <a14:foregroundMark x1="55374" y1="45753" x2="55182" y2="45890"/>
                        <a14:foregroundMark x1="54894" y1="86986" x2="57198" y2="86575"/>
                        <a14:foregroundMark x1="43666" y1="26164" x2="38196" y2="35342"/>
                        <a14:foregroundMark x1="38196" y1="35342" x2="40787" y2="40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48" t="19074" r="36757" b="9444"/>
          <a:stretch/>
        </p:blipFill>
        <p:spPr>
          <a:xfrm>
            <a:off x="4150862" y="1630027"/>
            <a:ext cx="720988" cy="1260000"/>
          </a:xfrm>
          <a:prstGeom prst="rect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60771F-1BDA-4F04-AF34-956661C55F8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7" t="15836" r="32704" b="4975"/>
          <a:stretch/>
        </p:blipFill>
        <p:spPr>
          <a:xfrm>
            <a:off x="2066208" y="1670474"/>
            <a:ext cx="807390" cy="1260000"/>
          </a:xfrm>
          <a:prstGeom prst="rect">
            <a:avLst/>
          </a:prstGeom>
        </p:spPr>
      </p:pic>
      <p:pic>
        <p:nvPicPr>
          <p:cNvPr id="69" name="Picture 68" descr="group of children">
            <a:extLst>
              <a:ext uri="{FF2B5EF4-FFF2-40B4-BE49-F238E27FC236}">
                <a16:creationId xmlns:a16="http://schemas.microsoft.com/office/drawing/2014/main" id="{B129604D-9176-4757-AD39-0A74C6C2C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1"/>
          <a:stretch/>
        </p:blipFill>
        <p:spPr bwMode="auto">
          <a:xfrm>
            <a:off x="8197613" y="1636373"/>
            <a:ext cx="616449" cy="11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Background pattern&#10;&#10;Description automatically generated">
            <a:extLst>
              <a:ext uri="{FF2B5EF4-FFF2-40B4-BE49-F238E27FC236}">
                <a16:creationId xmlns:a16="http://schemas.microsoft.com/office/drawing/2014/main" id="{D1E1EA0C-AD37-4114-AD14-6535982ABA3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876" r="65924"/>
          <a:stretch/>
        </p:blipFill>
        <p:spPr>
          <a:xfrm>
            <a:off x="5988348" y="1572209"/>
            <a:ext cx="785774" cy="1260000"/>
          </a:xfrm>
          <a:prstGeom prst="rect">
            <a:avLst/>
          </a:prstGeom>
        </p:spPr>
      </p:pic>
      <p:pic>
        <p:nvPicPr>
          <p:cNvPr id="71" name="Picture 70" descr="Background pattern&#10;&#10;Description automatically generated">
            <a:extLst>
              <a:ext uri="{FF2B5EF4-FFF2-40B4-BE49-F238E27FC236}">
                <a16:creationId xmlns:a16="http://schemas.microsoft.com/office/drawing/2014/main" id="{CB61E8AE-4FBC-4DCE-B51D-043D75F5988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r="24795" b="47239"/>
          <a:stretch/>
        </p:blipFill>
        <p:spPr>
          <a:xfrm>
            <a:off x="10125792" y="1711611"/>
            <a:ext cx="909189" cy="1260000"/>
          </a:xfrm>
          <a:prstGeom prst="rect">
            <a:avLst/>
          </a:prstGeom>
        </p:spPr>
      </p:pic>
      <p:pic>
        <p:nvPicPr>
          <p:cNvPr id="72" name="Picture 71" descr="Background pattern&#10;&#10;Description automatically generated">
            <a:extLst>
              <a:ext uri="{FF2B5EF4-FFF2-40B4-BE49-F238E27FC236}">
                <a16:creationId xmlns:a16="http://schemas.microsoft.com/office/drawing/2014/main" id="{8A9D67F5-EBDB-4BEE-AF0D-7B93EBB16CB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7" b="47710"/>
          <a:stretch/>
        </p:blipFill>
        <p:spPr>
          <a:xfrm>
            <a:off x="90375" y="1740435"/>
            <a:ext cx="6799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0.00972 L -0.8319 0.284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5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879 L 0.33346 0.2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1922 L 0.32955 0.2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49336 0.4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32591 0.4800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902 L 0.50494 0.474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</a:t>
            </a:r>
            <a:endParaRPr lang="en-GB" sz="3200" dirty="0"/>
          </a:p>
        </p:txBody>
      </p:sp>
      <p:sp>
        <p:nvSpPr>
          <p:cNvPr id="68" name="Speech Bubble: Rectangle with Corners Rounded 67">
            <a:hlinkClick r:id="" action="ppaction://noaction">
              <a:snd r:embed="rId3" name="T2_W8F_3.1.wav"/>
            </a:hlinkClick>
            <a:extLst>
              <a:ext uri="{FF2B5EF4-FFF2-40B4-BE49-F238E27FC236}">
                <a16:creationId xmlns:a16="http://schemas.microsoft.com/office/drawing/2014/main" id="{070A9DC5-4F5E-4E17-BDE2-3D0EEB0E42C7}"/>
              </a:ext>
            </a:extLst>
          </p:cNvPr>
          <p:cNvSpPr/>
          <p:nvPr/>
        </p:nvSpPr>
        <p:spPr>
          <a:xfrm>
            <a:off x="3824347" y="76145"/>
            <a:ext cx="7031066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" name="Graphic 68" descr="Teacher">
            <a:extLst>
              <a:ext uri="{FF2B5EF4-FFF2-40B4-BE49-F238E27FC236}">
                <a16:creationId xmlns:a16="http://schemas.microsoft.com/office/drawing/2014/main" id="{9242D70A-87F9-4999-B27D-CB8B6543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5233" y="-36036"/>
            <a:ext cx="914400" cy="914400"/>
          </a:xfrm>
          <a:prstGeom prst="rect">
            <a:avLst/>
          </a:prstGeom>
        </p:spPr>
      </p:pic>
      <p:sp>
        <p:nvSpPr>
          <p:cNvPr id="70" name="Google Shape;108;p3">
            <a:hlinkClick r:id="" action="ppaction://noaction">
              <a:snd r:embed="rId3" name="T2_W8F_3.1.wav"/>
            </a:hlinkClick>
            <a:extLst>
              <a:ext uri="{FF2B5EF4-FFF2-40B4-BE49-F238E27FC236}">
                <a16:creationId xmlns:a16="http://schemas.microsoft.com/office/drawing/2014/main" id="{6E167D29-7839-4041-B0F3-862ABC1B859B}"/>
              </a:ext>
            </a:extLst>
          </p:cNvPr>
          <p:cNvSpPr txBox="1"/>
          <p:nvPr/>
        </p:nvSpPr>
        <p:spPr>
          <a:xfrm>
            <a:off x="3941867" y="98349"/>
            <a:ext cx="68513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Hör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zu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. Was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ist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das auf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Englisch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? A, B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oder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Calibri"/>
              </a:rPr>
              <a:t> C?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C65A9DE7-BC7F-4892-80DA-26814D6EA771}"/>
              </a:ext>
            </a:extLst>
          </p:cNvPr>
          <p:cNvSpPr txBox="1">
            <a:spLocks/>
          </p:cNvSpPr>
          <p:nvPr/>
        </p:nvSpPr>
        <p:spPr>
          <a:xfrm>
            <a:off x="10950576" y="1209740"/>
            <a:ext cx="1241424" cy="424815"/>
          </a:xfrm>
          <a:prstGeom prst="rect">
            <a:avLst/>
          </a:prstGeom>
          <a:solidFill>
            <a:srgbClr val="F19D19">
              <a:lumMod val="40000"/>
              <a:lumOff val="60000"/>
            </a:srgbClr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5" name="Picture 6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859A54-D185-4F3C-B76A-7CEC4AE7C7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graphicFrame>
        <p:nvGraphicFramePr>
          <p:cNvPr id="72" name="Table 2">
            <a:extLst>
              <a:ext uri="{FF2B5EF4-FFF2-40B4-BE49-F238E27FC236}">
                <a16:creationId xmlns:a16="http://schemas.microsoft.com/office/drawing/2014/main" id="{7AD20A2E-D375-4264-9258-8B89D4C55D48}"/>
              </a:ext>
            </a:extLst>
          </p:cNvPr>
          <p:cNvGraphicFramePr/>
          <p:nvPr/>
        </p:nvGraphicFramePr>
        <p:xfrm>
          <a:off x="221915" y="907020"/>
          <a:ext cx="11748170" cy="5487856"/>
        </p:xfrm>
        <a:graphic>
          <a:graphicData uri="http://schemas.openxmlformats.org/drawingml/2006/table">
            <a:tbl>
              <a:tblPr/>
              <a:tblGrid>
                <a:gridCol w="100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3279">
                  <a:extLst>
                    <a:ext uri="{9D8B030D-6E8A-4147-A177-3AD203B41FA5}">
                      <a16:colId xmlns:a16="http://schemas.microsoft.com/office/drawing/2014/main" val="1699234568"/>
                    </a:ext>
                  </a:extLst>
                </a:gridCol>
                <a:gridCol w="4015620">
                  <a:extLst>
                    <a:ext uri="{9D8B030D-6E8A-4147-A177-3AD203B41FA5}">
                      <a16:colId xmlns:a16="http://schemas.microsoft.com/office/drawing/2014/main" val="665492505"/>
                    </a:ext>
                  </a:extLst>
                </a:gridCol>
              </a:tblGrid>
              <a:tr h="5919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going to the countryside.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going to the countryside.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at/in the countryside.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is coming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at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coming home.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(all) are running onto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running onto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running in the street.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are in the museum.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 are going into museum.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(all) are going into the museum.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jumping into the lake.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swimming in the lake.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jumping into the sea.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10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going to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going to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They are at the market.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" name="CustomShape 23">
            <a:hlinkClick r:id="" action="ppaction://noaction">
              <a:snd r:embed="rId7" name="T2_W8F_3.3.wav"/>
            </a:hlinkClick>
            <a:extLst>
              <a:ext uri="{FF2B5EF4-FFF2-40B4-BE49-F238E27FC236}">
                <a16:creationId xmlns:a16="http://schemas.microsoft.com/office/drawing/2014/main" id="{08BD0B7F-514F-4DCD-96C7-5305B4AAED13}"/>
              </a:ext>
            </a:extLst>
          </p:cNvPr>
          <p:cNvSpPr/>
          <p:nvPr/>
        </p:nvSpPr>
        <p:spPr>
          <a:xfrm>
            <a:off x="415199" y="2536618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CustomShape 24">
            <a:hlinkClick r:id="" action="ppaction://noaction">
              <a:snd r:embed="rId8" name="T2_W8F_3.4.wav"/>
            </a:hlinkClick>
            <a:extLst>
              <a:ext uri="{FF2B5EF4-FFF2-40B4-BE49-F238E27FC236}">
                <a16:creationId xmlns:a16="http://schemas.microsoft.com/office/drawing/2014/main" id="{B95C8610-888B-4B13-9D7F-22EB32FDC00F}"/>
              </a:ext>
            </a:extLst>
          </p:cNvPr>
          <p:cNvSpPr/>
          <p:nvPr/>
        </p:nvSpPr>
        <p:spPr>
          <a:xfrm>
            <a:off x="415199" y="337584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CustomShape 25">
            <a:hlinkClick r:id="" action="ppaction://noaction">
              <a:snd r:embed="rId9" name="T2_W8F_3.5.wav"/>
            </a:hlinkClick>
            <a:extLst>
              <a:ext uri="{FF2B5EF4-FFF2-40B4-BE49-F238E27FC236}">
                <a16:creationId xmlns:a16="http://schemas.microsoft.com/office/drawing/2014/main" id="{87C35FCB-D007-4743-ADA6-245FDF95F301}"/>
              </a:ext>
            </a:extLst>
          </p:cNvPr>
          <p:cNvSpPr/>
          <p:nvPr/>
        </p:nvSpPr>
        <p:spPr>
          <a:xfrm>
            <a:off x="415199" y="4150461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CustomShape 26">
            <a:hlinkClick r:id="" action="ppaction://noaction">
              <a:snd r:embed="rId10" name="T2_W8F_3.6.wav"/>
            </a:hlinkClick>
            <a:extLst>
              <a:ext uri="{FF2B5EF4-FFF2-40B4-BE49-F238E27FC236}">
                <a16:creationId xmlns:a16="http://schemas.microsoft.com/office/drawing/2014/main" id="{46D3D946-A852-409C-8E08-0FB627C7D095}"/>
              </a:ext>
            </a:extLst>
          </p:cNvPr>
          <p:cNvSpPr/>
          <p:nvPr/>
        </p:nvSpPr>
        <p:spPr>
          <a:xfrm>
            <a:off x="393986" y="4951137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CustomShape 27">
            <a:hlinkClick r:id="" action="ppaction://noaction">
              <a:snd r:embed="rId11" name="T2_W8F_3.7.wav"/>
            </a:hlinkClick>
            <a:extLst>
              <a:ext uri="{FF2B5EF4-FFF2-40B4-BE49-F238E27FC236}">
                <a16:creationId xmlns:a16="http://schemas.microsoft.com/office/drawing/2014/main" id="{F1C5BBBC-FEE2-44E5-ADA5-7D8E4B63204F}"/>
              </a:ext>
            </a:extLst>
          </p:cNvPr>
          <p:cNvSpPr/>
          <p:nvPr/>
        </p:nvSpPr>
        <p:spPr>
          <a:xfrm>
            <a:off x="415199" y="575866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E9893-1D57-4656-A544-A6A088E0E1FB}"/>
              </a:ext>
            </a:extLst>
          </p:cNvPr>
          <p:cNvSpPr/>
          <p:nvPr/>
        </p:nvSpPr>
        <p:spPr>
          <a:xfrm>
            <a:off x="8221238" y="1616077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7AE44-6BC1-40A6-87F3-EBB0CD1C5AB7}"/>
              </a:ext>
            </a:extLst>
          </p:cNvPr>
          <p:cNvSpPr/>
          <p:nvPr/>
        </p:nvSpPr>
        <p:spPr>
          <a:xfrm>
            <a:off x="1328997" y="2416271"/>
            <a:ext cx="3152471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D1FEC-230E-4A8E-9427-0393C48C8A7D}"/>
              </a:ext>
            </a:extLst>
          </p:cNvPr>
          <p:cNvSpPr/>
          <p:nvPr/>
        </p:nvSpPr>
        <p:spPr>
          <a:xfrm>
            <a:off x="4665415" y="3080616"/>
            <a:ext cx="3222791" cy="920249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830EA4-6C96-4553-BE86-A5C420D5E254}"/>
              </a:ext>
            </a:extLst>
          </p:cNvPr>
          <p:cNvSpPr/>
          <p:nvPr/>
        </p:nvSpPr>
        <p:spPr>
          <a:xfrm>
            <a:off x="8025415" y="4006261"/>
            <a:ext cx="3807461" cy="663818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39EED4-7419-4A50-BA40-0DB1429D25DF}"/>
              </a:ext>
            </a:extLst>
          </p:cNvPr>
          <p:cNvSpPr/>
          <p:nvPr/>
        </p:nvSpPr>
        <p:spPr>
          <a:xfrm>
            <a:off x="1328996" y="4798100"/>
            <a:ext cx="3152472" cy="70243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F9E39E-B42B-4355-9E31-34561F9B1578}"/>
              </a:ext>
            </a:extLst>
          </p:cNvPr>
          <p:cNvSpPr/>
          <p:nvPr/>
        </p:nvSpPr>
        <p:spPr>
          <a:xfrm>
            <a:off x="8099201" y="5667702"/>
            <a:ext cx="3769325" cy="647396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3B72D6ED-AB58-4DB9-A8B8-B29C2A9A97F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stomShape 22">
            <a:hlinkClick r:id="" action="ppaction://noaction">
              <a:snd r:embed="rId12" name="T2_W8F_3.2.wav"/>
            </a:hlinkClick>
            <a:extLst>
              <a:ext uri="{FF2B5EF4-FFF2-40B4-BE49-F238E27FC236}">
                <a16:creationId xmlns:a16="http://schemas.microsoft.com/office/drawing/2014/main" id="{988E814A-F89D-4435-7778-C59EC767E6C4}"/>
              </a:ext>
            </a:extLst>
          </p:cNvPr>
          <p:cNvSpPr/>
          <p:nvPr/>
        </p:nvSpPr>
        <p:spPr>
          <a:xfrm>
            <a:off x="445509" y="1686234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B.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201A429-64ED-4B7A-94F6-0DC7EAB1D42B}"/>
              </a:ext>
            </a:extLst>
          </p:cNvPr>
          <p:cNvSpPr txBox="1">
            <a:spLocks/>
          </p:cNvSpPr>
          <p:nvPr/>
        </p:nvSpPr>
        <p:spPr>
          <a:xfrm>
            <a:off x="10737630" y="1123058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020B0-A2A3-4F68-801E-E9DF382DC02F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4B5CDE5-34C6-427E-BD36-480850F7712A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5A07DE71-EF7E-4BB1-9B08-A8CC57BE3E77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7" name="Picture 26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5BB7C96-D5B4-4C5E-BBCE-F7C229BA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2BAC05-D02F-4D9D-A61C-1280A946D181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1" name="CustomShape 6">
            <a:extLst>
              <a:ext uri="{FF2B5EF4-FFF2-40B4-BE49-F238E27FC236}">
                <a16:creationId xmlns:a16="http://schemas.microsoft.com/office/drawing/2014/main" id="{DC2280F2-95A9-4874-A75B-9B0CF9D264F7}"/>
              </a:ext>
            </a:extLst>
          </p:cNvPr>
          <p:cNvSpPr/>
          <p:nvPr/>
        </p:nvSpPr>
        <p:spPr>
          <a:xfrm>
            <a:off x="2931693" y="65569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Adjective, verb or 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noun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2" name="Google Shape;902;p52">
            <a:extLst>
              <a:ext uri="{FF2B5EF4-FFF2-40B4-BE49-F238E27FC236}">
                <a16:creationId xmlns:a16="http://schemas.microsoft.com/office/drawing/2014/main" id="{EE89D54A-F61D-4711-83B7-5B8AF6EBB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172187"/>
              </p:ext>
            </p:extLst>
          </p:nvPr>
        </p:nvGraphicFramePr>
        <p:xfrm>
          <a:off x="123171" y="4300597"/>
          <a:ext cx="11993220" cy="2499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98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8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kaufen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müde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machen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das 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Mädchen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laufen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der Zug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das 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Konzert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tragen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schön</a:t>
                      </a:r>
                      <a:endParaRPr sz="2800" dirty="0"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der See</a:t>
                      </a:r>
                      <a:endParaRPr sz="2800" b="1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fertig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das Land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1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der Park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das </a:t>
                      </a: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sym typeface="Arial"/>
                        </a:rPr>
                        <a:t>Schwimmbad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mitbringen</a:t>
                      </a:r>
                      <a:endParaRPr lang="en-GB"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800" b="1" i="0" u="none" strike="noStrike" cap="none" dirty="0" err="1">
                          <a:solidFill>
                            <a:srgbClr val="1F4E79"/>
                          </a:solidFill>
                          <a:latin typeface="Century Gothic" panose="020B0502020202020204" pitchFamily="34" charset="0"/>
                          <a:ea typeface="Century Gothic"/>
                          <a:cs typeface="Century Gothic"/>
                          <a:sym typeface="Century Gothic"/>
                        </a:rPr>
                        <a:t>ruhig</a:t>
                      </a:r>
                      <a:endParaRPr sz="2800" b="1" i="0" u="none" strike="noStrike" cap="none" dirty="0">
                        <a:solidFill>
                          <a:srgbClr val="1F4E79"/>
                        </a:solidFill>
                        <a:latin typeface="Century Gothic" panose="020B0502020202020204" pitchFamily="34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CuadroTexto 22">
            <a:extLst>
              <a:ext uri="{FF2B5EF4-FFF2-40B4-BE49-F238E27FC236}">
                <a16:creationId xmlns:a16="http://schemas.microsoft.com/office/drawing/2014/main" id="{6427031C-67CB-42AC-8DDA-C8D43C163784}"/>
              </a:ext>
            </a:extLst>
          </p:cNvPr>
          <p:cNvSpPr txBox="1"/>
          <p:nvPr/>
        </p:nvSpPr>
        <p:spPr>
          <a:xfrm>
            <a:off x="243403" y="241344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Person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A</a:t>
            </a:r>
            <a:endParaRPr kumimoji="0" lang="es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E736AE22-F46F-4B50-A307-10DCFC220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24" y="1364499"/>
            <a:ext cx="994299" cy="74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stomShape 6">
            <a:extLst>
              <a:ext uri="{FF2B5EF4-FFF2-40B4-BE49-F238E27FC236}">
                <a16:creationId xmlns:a16="http://schemas.microsoft.com/office/drawing/2014/main" id="{0F96BF33-3356-479E-A822-21237123A7F6}"/>
              </a:ext>
            </a:extLst>
          </p:cNvPr>
          <p:cNvSpPr/>
          <p:nvPr/>
        </p:nvSpPr>
        <p:spPr>
          <a:xfrm>
            <a:off x="153752" y="643675"/>
            <a:ext cx="10481101" cy="875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Person B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Write 3 words in German from the table below. </a:t>
            </a:r>
            <a:b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</a:b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Person A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 Ask yes/no questions  in German to work out the words. 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Llamada rectangular redondeada 23">
            <a:extLst>
              <a:ext uri="{FF2B5EF4-FFF2-40B4-BE49-F238E27FC236}">
                <a16:creationId xmlns:a16="http://schemas.microsoft.com/office/drawing/2014/main" id="{02C3BC9C-8730-4001-88E2-A4134BBA2F5D}"/>
              </a:ext>
            </a:extLst>
          </p:cNvPr>
          <p:cNvSpPr/>
          <p:nvPr/>
        </p:nvSpPr>
        <p:spPr>
          <a:xfrm>
            <a:off x="2329684" y="1555507"/>
            <a:ext cx="2806228" cy="349213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Adjektiv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*?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Llamada rectangular redondeada 23">
            <a:extLst>
              <a:ext uri="{FF2B5EF4-FFF2-40B4-BE49-F238E27FC236}">
                <a16:creationId xmlns:a16="http://schemas.microsoft.com/office/drawing/2014/main" id="{F268071B-B3B5-4549-935F-4F617891AAAF}"/>
              </a:ext>
            </a:extLst>
          </p:cNvPr>
          <p:cNvSpPr/>
          <p:nvPr/>
        </p:nvSpPr>
        <p:spPr>
          <a:xfrm>
            <a:off x="6593096" y="1550618"/>
            <a:ext cx="1134843" cy="463329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Nein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" name="Llamada rectangular redondeada 23">
            <a:extLst>
              <a:ext uri="{FF2B5EF4-FFF2-40B4-BE49-F238E27FC236}">
                <a16:creationId xmlns:a16="http://schemas.microsoft.com/office/drawing/2014/main" id="{FCEAD127-FEB1-469D-A0F3-D07E3FEB95E4}"/>
              </a:ext>
            </a:extLst>
          </p:cNvPr>
          <p:cNvSpPr/>
          <p:nvPr/>
        </p:nvSpPr>
        <p:spPr>
          <a:xfrm>
            <a:off x="2181904" y="2151341"/>
            <a:ext cx="2713954" cy="463329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Verb?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Llamada rectangular redondeada 23">
            <a:extLst>
              <a:ext uri="{FF2B5EF4-FFF2-40B4-BE49-F238E27FC236}">
                <a16:creationId xmlns:a16="http://schemas.microsoft.com/office/drawing/2014/main" id="{B298A1A0-99B2-4797-BD41-C3160490C46B}"/>
              </a:ext>
            </a:extLst>
          </p:cNvPr>
          <p:cNvSpPr/>
          <p:nvPr/>
        </p:nvSpPr>
        <p:spPr>
          <a:xfrm>
            <a:off x="6591740" y="2109883"/>
            <a:ext cx="945165" cy="463328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err="1">
                <a:solidFill>
                  <a:srgbClr val="203864"/>
                </a:solidFill>
                <a:latin typeface="Century Gothic" panose="020F0302020204030204"/>
                <a:sym typeface="Arial"/>
              </a:rPr>
              <a:t>Nein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9" name="Llamada rectangular redondeada 23">
            <a:extLst>
              <a:ext uri="{FF2B5EF4-FFF2-40B4-BE49-F238E27FC236}">
                <a16:creationId xmlns:a16="http://schemas.microsoft.com/office/drawing/2014/main" id="{1C3C84E3-FB9B-4659-A540-62991B421372}"/>
              </a:ext>
            </a:extLst>
          </p:cNvPr>
          <p:cNvSpPr/>
          <p:nvPr/>
        </p:nvSpPr>
        <p:spPr>
          <a:xfrm>
            <a:off x="2861993" y="2726839"/>
            <a:ext cx="2939200" cy="454351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ein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Substantiv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*?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2" name="Llamada rectangular redondeada 23">
            <a:extLst>
              <a:ext uri="{FF2B5EF4-FFF2-40B4-BE49-F238E27FC236}">
                <a16:creationId xmlns:a16="http://schemas.microsoft.com/office/drawing/2014/main" id="{6BE9809B-F188-4C70-9DC8-37E25BC779DD}"/>
              </a:ext>
            </a:extLst>
          </p:cNvPr>
          <p:cNvSpPr/>
          <p:nvPr/>
        </p:nvSpPr>
        <p:spPr>
          <a:xfrm>
            <a:off x="2646910" y="3308304"/>
            <a:ext cx="2534690" cy="454351"/>
          </a:xfrm>
          <a:prstGeom prst="wedgeRoundRectCallout">
            <a:avLst>
              <a:gd name="adj1" fmla="val -63269"/>
              <a:gd name="adj2" fmla="val -26315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 es ‘</a:t>
            </a:r>
            <a:r>
              <a:rPr lang="en-GB" sz="2000" b="1" kern="0" dirty="0">
                <a:solidFill>
                  <a:srgbClr val="203864"/>
                </a:solidFill>
                <a:latin typeface="Century Gothic" panose="020F0302020204030204"/>
                <a:sym typeface="Arial"/>
              </a:rPr>
              <a:t>der Zug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’?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0" name="Llamada rectangular redondeada 23">
            <a:extLst>
              <a:ext uri="{FF2B5EF4-FFF2-40B4-BE49-F238E27FC236}">
                <a16:creationId xmlns:a16="http://schemas.microsoft.com/office/drawing/2014/main" id="{E6A74801-0426-4245-8F3D-5385A0666EC1}"/>
              </a:ext>
            </a:extLst>
          </p:cNvPr>
          <p:cNvSpPr/>
          <p:nvPr/>
        </p:nvSpPr>
        <p:spPr>
          <a:xfrm>
            <a:off x="6593096" y="2717861"/>
            <a:ext cx="1134843" cy="463329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err="1">
                <a:solidFill>
                  <a:srgbClr val="203864"/>
                </a:solidFill>
                <a:latin typeface="Century Gothic" panose="020F0302020204030204"/>
                <a:sym typeface="Arial"/>
              </a:rPr>
              <a:t>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Llamada rectangular redondeada 23">
            <a:extLst>
              <a:ext uri="{FF2B5EF4-FFF2-40B4-BE49-F238E27FC236}">
                <a16:creationId xmlns:a16="http://schemas.microsoft.com/office/drawing/2014/main" id="{7294FF7F-BFB8-4261-947B-DFEABF0F830C}"/>
              </a:ext>
            </a:extLst>
          </p:cNvPr>
          <p:cNvSpPr/>
          <p:nvPr/>
        </p:nvSpPr>
        <p:spPr>
          <a:xfrm>
            <a:off x="6591740" y="3299327"/>
            <a:ext cx="945165" cy="463328"/>
          </a:xfrm>
          <a:prstGeom prst="wedgeRoundRectCallout">
            <a:avLst>
              <a:gd name="adj1" fmla="val 66688"/>
              <a:gd name="adj2" fmla="val 4234"/>
              <a:gd name="adj3" fmla="val 16667"/>
            </a:avLst>
          </a:prstGeom>
          <a:solidFill>
            <a:srgbClr val="FBF0D5"/>
          </a:solidFill>
          <a:ln w="25400" cap="flat" cmpd="sng" algn="ctr">
            <a:solidFill>
              <a:srgbClr val="5B9BD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Ja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Arial"/>
              </a:rPr>
              <a:t>!</a:t>
            </a:r>
            <a:endParaRPr kumimoji="0" lang="es-GB" sz="20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CuadroTexto 22">
            <a:extLst>
              <a:ext uri="{FF2B5EF4-FFF2-40B4-BE49-F238E27FC236}">
                <a16:creationId xmlns:a16="http://schemas.microsoft.com/office/drawing/2014/main" id="{9407A26F-B028-4EB8-87CA-DE86D1907158}"/>
              </a:ext>
            </a:extLst>
          </p:cNvPr>
          <p:cNvSpPr txBox="1"/>
          <p:nvPr/>
        </p:nvSpPr>
        <p:spPr>
          <a:xfrm>
            <a:off x="8641950" y="2383837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Person B</a:t>
            </a:r>
            <a:endParaRPr kumimoji="0" lang="es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Oval Callout 13">
            <a:extLst>
              <a:ext uri="{FF2B5EF4-FFF2-40B4-BE49-F238E27FC236}">
                <a16:creationId xmlns:a16="http://schemas.microsoft.com/office/drawing/2014/main" id="{680F2629-BCED-411A-B89E-FD5B4F46BA98}"/>
              </a:ext>
            </a:extLst>
          </p:cNvPr>
          <p:cNvSpPr/>
          <p:nvPr/>
        </p:nvSpPr>
        <p:spPr>
          <a:xfrm>
            <a:off x="8854178" y="2826418"/>
            <a:ext cx="3112541" cy="1387629"/>
          </a:xfrm>
          <a:prstGeom prst="wedgeEllipseCallout">
            <a:avLst>
              <a:gd name="adj1" fmla="val -76887"/>
              <a:gd name="adj2" fmla="val 22281"/>
            </a:avLst>
          </a:prstGeom>
          <a:solidFill>
            <a:srgbClr val="00206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CC59D7-C795-4E98-A546-FF6C3DEB4702}"/>
              </a:ext>
            </a:extLst>
          </p:cNvPr>
          <p:cNvSpPr txBox="1"/>
          <p:nvPr/>
        </p:nvSpPr>
        <p:spPr>
          <a:xfrm>
            <a:off x="8916990" y="3083683"/>
            <a:ext cx="311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Then swap roles and play again!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351B1264-F814-478B-AADE-9220EC0186A6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B8E55-2732-DD98-3161-CA02D33D11E2}"/>
              </a:ext>
            </a:extLst>
          </p:cNvPr>
          <p:cNvSpPr txBox="1"/>
          <p:nvPr/>
        </p:nvSpPr>
        <p:spPr>
          <a:xfrm>
            <a:off x="8304466" y="1646185"/>
            <a:ext cx="390015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Adjektiv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 adjective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Substantiv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noun</a:t>
            </a:r>
          </a:p>
        </p:txBody>
      </p:sp>
    </p:spTree>
    <p:extLst>
      <p:ext uri="{BB962C8B-B14F-4D97-AF65-F5344CB8AC3E}">
        <p14:creationId xmlns:p14="http://schemas.microsoft.com/office/powerpoint/2010/main" val="1005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17" grpId="0" animBg="1"/>
      <p:bldP spid="18" grpId="0" animBg="1"/>
      <p:bldP spid="19" grpId="0" animBg="1"/>
      <p:bldP spid="22" grpId="0" animBg="1"/>
      <p:bldP spid="30" grpId="0" animBg="1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41114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sz="3200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A528B4CA-3569-4A28-8288-43BAAE3E75FD}"/>
              </a:ext>
            </a:extLst>
          </p:cNvPr>
          <p:cNvSpPr txBox="1">
            <a:spLocks/>
          </p:cNvSpPr>
          <p:nvPr/>
        </p:nvSpPr>
        <p:spPr>
          <a:xfrm>
            <a:off x="3183893" y="-10645"/>
            <a:ext cx="7574552" cy="67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Ronja</a:t>
            </a:r>
            <a:r>
              <a:rPr lang="en-GB" sz="3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+mn-cs"/>
                <a:sym typeface="Century Gothic"/>
              </a:rPr>
              <a:t> </a:t>
            </a:r>
            <a:r>
              <a:rPr lang="en-GB" sz="32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+mn-cs"/>
                <a:sym typeface="Century Gothic"/>
              </a:rPr>
              <a:t>schreibt</a:t>
            </a:r>
            <a:r>
              <a:rPr lang="en-GB" sz="3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+mn-cs"/>
                <a:sym typeface="Century Gothic"/>
              </a:rPr>
              <a:t> an Olivia.</a:t>
            </a:r>
            <a:endParaRPr lang="en-GB" sz="3200" b="1" spc="-1" dirty="0">
              <a:solidFill>
                <a:srgbClr val="002060"/>
              </a:solidFill>
              <a:latin typeface="Century Gothic" panose="020B0502020202020204" pitchFamily="34" charset="0"/>
              <a:ea typeface="Century Gothic"/>
              <a:cs typeface="+mn-cs"/>
            </a:endParaRP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F3AC74D5-6D30-452F-9F54-A5773ADA23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9" y="1007989"/>
            <a:ext cx="10531147" cy="5729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ADFA3-46D5-4C48-BFD7-9F81F322386C}"/>
              </a:ext>
            </a:extLst>
          </p:cNvPr>
          <p:cNvSpPr txBox="1"/>
          <p:nvPr/>
        </p:nvSpPr>
        <p:spPr>
          <a:xfrm>
            <a:off x="485944" y="1040584"/>
            <a:ext cx="535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Hallo Olivia! Wie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geht’s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FC08-CBD3-4816-A4E8-4B1BCB5F6A83}"/>
              </a:ext>
            </a:extLst>
          </p:cNvPr>
          <p:cNvSpPr txBox="1"/>
          <p:nvPr/>
        </p:nvSpPr>
        <p:spPr>
          <a:xfrm>
            <a:off x="485944" y="1567566"/>
            <a:ext cx="540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heute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Bern.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Moment*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sind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der Stadt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auf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Markt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A9B31-210B-459F-828E-6BC23F9753B2}"/>
              </a:ext>
            </a:extLst>
          </p:cNvPr>
          <p:cNvSpPr/>
          <p:nvPr/>
        </p:nvSpPr>
        <p:spPr>
          <a:xfrm>
            <a:off x="593840" y="589056"/>
            <a:ext cx="10220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She draws pictures for some of the words for Olivia to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practis</a:t>
            </a:r>
            <a:r>
              <a:rPr lang="en-GB" sz="2000" dirty="0">
                <a:solidFill>
                  <a:srgbClr val="002060"/>
                </a:solidFill>
                <a:latin typeface="Century Gothic"/>
                <a:sym typeface="Century Gothic"/>
              </a:rPr>
              <a:t>e her German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81E7E-7704-4D9F-865B-0C9F5A43512C}"/>
              </a:ext>
            </a:extLst>
          </p:cNvPr>
          <p:cNvSpPr txBox="1"/>
          <p:nvPr/>
        </p:nvSpPr>
        <p:spPr>
          <a:xfrm>
            <a:off x="444564" y="2786718"/>
            <a:ext cx="5400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Heute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Zwiebel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*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markt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!!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Diesen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Markt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jeden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* November.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essen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dort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Zwiebelkuchen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nehmen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viele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Zwiebeln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Tasche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sehr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schwer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!!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C0D921-C624-4728-8EFF-7F62FBFABADA}"/>
              </a:ext>
            </a:extLst>
          </p:cNvPr>
          <p:cNvSpPr txBox="1"/>
          <p:nvPr/>
        </p:nvSpPr>
        <p:spPr>
          <a:xfrm>
            <a:off x="444564" y="5168678"/>
            <a:ext cx="601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Morgen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und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Rad. Olivia,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was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machst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du am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Wochenende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Deine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240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Ronja</a:t>
            </a:r>
            <a:endParaRPr kumimoji="0" lang="en-GB" sz="2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B43107-480E-419E-B158-225ED8E85668}"/>
              </a:ext>
            </a:extLst>
          </p:cNvPr>
          <p:cNvSpPr txBox="1"/>
          <p:nvPr/>
        </p:nvSpPr>
        <p:spPr>
          <a:xfrm>
            <a:off x="6807656" y="5520609"/>
            <a:ext cx="380570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im</a:t>
            </a: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Moment – at the moment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die </a:t>
            </a:r>
            <a:r>
              <a:rPr lang="en-GB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Zwiebel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onion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every</a:t>
            </a:r>
          </a:p>
        </p:txBody>
      </p:sp>
      <p:sp>
        <p:nvSpPr>
          <p:cNvPr id="53" name="Google Shape;167;p2">
            <a:extLst>
              <a:ext uri="{FF2B5EF4-FFF2-40B4-BE49-F238E27FC236}">
                <a16:creationId xmlns:a16="http://schemas.microsoft.com/office/drawing/2014/main" id="{47CF7055-3B91-40B3-969D-9D2F8B88CF2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9B23A6D2-D02F-7353-C2F7-B841A2DAB89B}"/>
              </a:ext>
            </a:extLst>
          </p:cNvPr>
          <p:cNvSpPr txBox="1">
            <a:spLocks/>
          </p:cNvSpPr>
          <p:nvPr/>
        </p:nvSpPr>
        <p:spPr>
          <a:xfrm>
            <a:off x="10867421" y="1021284"/>
            <a:ext cx="1331276" cy="37497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schreiben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raphic 30" descr="Blackboard">
            <a:extLst>
              <a:ext uri="{FF2B5EF4-FFF2-40B4-BE49-F238E27FC236}">
                <a16:creationId xmlns:a16="http://schemas.microsoft.com/office/drawing/2014/main" id="{F565CD65-9B2C-09BF-D17C-4009B16A5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2137" y="-114392"/>
            <a:ext cx="1256675" cy="125667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AAA7DAC-2D4C-DD76-1586-E3FF0035A334}"/>
              </a:ext>
            </a:extLst>
          </p:cNvPr>
          <p:cNvGrpSpPr/>
          <p:nvPr/>
        </p:nvGrpSpPr>
        <p:grpSpPr>
          <a:xfrm>
            <a:off x="2016579" y="1925462"/>
            <a:ext cx="1390009" cy="447249"/>
            <a:chOff x="2016579" y="2092727"/>
            <a:chExt cx="1390009" cy="44724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1EB9202-FB2D-4C88-9238-2B78329AAEBC}"/>
                </a:ext>
              </a:extLst>
            </p:cNvPr>
            <p:cNvSpPr/>
            <p:nvPr/>
          </p:nvSpPr>
          <p:spPr>
            <a:xfrm>
              <a:off x="2016579" y="2122220"/>
              <a:ext cx="1390009" cy="416793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5" name="Graphic 4" descr="City with solid fill">
              <a:extLst>
                <a:ext uri="{FF2B5EF4-FFF2-40B4-BE49-F238E27FC236}">
                  <a16:creationId xmlns:a16="http://schemas.microsoft.com/office/drawing/2014/main" id="{7E0C7DBB-9876-1C0B-3910-25EA7AB9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638889" y="2092727"/>
              <a:ext cx="447249" cy="44724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419517-810C-F321-6CBB-5D804E9A328E}"/>
              </a:ext>
            </a:extLst>
          </p:cNvPr>
          <p:cNvGrpSpPr/>
          <p:nvPr/>
        </p:nvGrpSpPr>
        <p:grpSpPr>
          <a:xfrm>
            <a:off x="1093558" y="2360339"/>
            <a:ext cx="1674880" cy="408037"/>
            <a:chOff x="1093558" y="2527604"/>
            <a:chExt cx="1674880" cy="408037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9E8311D-FCA8-4143-A371-8E16A4AAA109}"/>
                </a:ext>
              </a:extLst>
            </p:cNvPr>
            <p:cNvSpPr/>
            <p:nvPr/>
          </p:nvSpPr>
          <p:spPr>
            <a:xfrm>
              <a:off x="1093558" y="2527604"/>
              <a:ext cx="1674880" cy="408037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6" name="Picture 5" descr="A person standing in front of a fruit stand&#10;&#10;Description automatically generated">
              <a:extLst>
                <a:ext uri="{FF2B5EF4-FFF2-40B4-BE49-F238E27FC236}">
                  <a16:creationId xmlns:a16="http://schemas.microsoft.com/office/drawing/2014/main" id="{01ABF687-70BB-9C05-7D29-7805DB000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0" t="-1" b="16601"/>
            <a:stretch/>
          </p:blipFill>
          <p:spPr>
            <a:xfrm>
              <a:off x="1659161" y="2539976"/>
              <a:ext cx="612225" cy="39223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B01D5A-D3DD-524C-3A47-054CE0F82F11}"/>
              </a:ext>
            </a:extLst>
          </p:cNvPr>
          <p:cNvGrpSpPr/>
          <p:nvPr/>
        </p:nvGrpSpPr>
        <p:grpSpPr>
          <a:xfrm>
            <a:off x="2746417" y="3573474"/>
            <a:ext cx="922831" cy="408037"/>
            <a:chOff x="2746417" y="3740739"/>
            <a:chExt cx="922831" cy="40803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6F21688-F100-457E-97FC-CCEE44A7886E}"/>
                </a:ext>
              </a:extLst>
            </p:cNvPr>
            <p:cNvSpPr/>
            <p:nvPr/>
          </p:nvSpPr>
          <p:spPr>
            <a:xfrm>
              <a:off x="2746417" y="3740739"/>
              <a:ext cx="922831" cy="408037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3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DF24C8-FB42-779F-B45C-08E05E08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39025" y="3746515"/>
              <a:ext cx="396484" cy="39648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12BCC1-D5CC-D27D-5E3E-82E8B32D2234}"/>
              </a:ext>
            </a:extLst>
          </p:cNvPr>
          <p:cNvGrpSpPr/>
          <p:nvPr/>
        </p:nvGrpSpPr>
        <p:grpSpPr>
          <a:xfrm>
            <a:off x="2474553" y="4265238"/>
            <a:ext cx="1758780" cy="448166"/>
            <a:chOff x="2474553" y="4432503"/>
            <a:chExt cx="1758780" cy="44816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A40E514-A1E2-42BC-8BBF-14DAC10FD294}"/>
                </a:ext>
              </a:extLst>
            </p:cNvPr>
            <p:cNvSpPr/>
            <p:nvPr/>
          </p:nvSpPr>
          <p:spPr>
            <a:xfrm>
              <a:off x="2474553" y="4472632"/>
              <a:ext cx="1758780" cy="408037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4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6A83051-D5E9-494A-C13B-5ED8AFBA81EF}"/>
                </a:ext>
              </a:extLst>
            </p:cNvPr>
            <p:cNvGrpSpPr/>
            <p:nvPr/>
          </p:nvGrpSpPr>
          <p:grpSpPr>
            <a:xfrm>
              <a:off x="2976495" y="4432503"/>
              <a:ext cx="721544" cy="425990"/>
              <a:chOff x="6839012" y="1733632"/>
              <a:chExt cx="1548815" cy="914400"/>
            </a:xfrm>
          </p:grpSpPr>
          <p:pic>
            <p:nvPicPr>
              <p:cNvPr id="15" name="Picture 8" descr="Free House Icon vector and picture">
                <a:extLst>
                  <a:ext uri="{FF2B5EF4-FFF2-40B4-BE49-F238E27FC236}">
                    <a16:creationId xmlns:a16="http://schemas.microsoft.com/office/drawing/2014/main" id="{36FA7C94-4CC1-CBD0-9CD8-6148E6BC87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9169" y="1869374"/>
                <a:ext cx="778658" cy="778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Graphic 15" descr="Arrow Right with solid fill">
                <a:extLst>
                  <a:ext uri="{FF2B5EF4-FFF2-40B4-BE49-F238E27FC236}">
                    <a16:creationId xmlns:a16="http://schemas.microsoft.com/office/drawing/2014/main" id="{725EF474-602A-507C-EB18-1CDCBF11C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839012" y="1733632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90A5ED-7D48-4148-60C6-5A46A59565A3}"/>
              </a:ext>
            </a:extLst>
          </p:cNvPr>
          <p:cNvGrpSpPr/>
          <p:nvPr/>
        </p:nvGrpSpPr>
        <p:grpSpPr>
          <a:xfrm>
            <a:off x="3787727" y="5214879"/>
            <a:ext cx="1075030" cy="408037"/>
            <a:chOff x="6308398" y="5957852"/>
            <a:chExt cx="1075030" cy="408037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001BDF2-0C9D-47B7-A77F-EBC61FE46120}"/>
                </a:ext>
              </a:extLst>
            </p:cNvPr>
            <p:cNvSpPr/>
            <p:nvPr/>
          </p:nvSpPr>
          <p:spPr>
            <a:xfrm>
              <a:off x="6308398" y="5957852"/>
              <a:ext cx="1075030" cy="408037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5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18D82FF-0835-951E-1450-3C29E7917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6901" y="5971703"/>
              <a:ext cx="633372" cy="35704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B7A7FF-069A-E194-B0D5-0976079E25E0}"/>
              </a:ext>
            </a:extLst>
          </p:cNvPr>
          <p:cNvGrpSpPr/>
          <p:nvPr/>
        </p:nvGrpSpPr>
        <p:grpSpPr>
          <a:xfrm>
            <a:off x="3965531" y="5622916"/>
            <a:ext cx="1147183" cy="408037"/>
            <a:chOff x="3807589" y="5732088"/>
            <a:chExt cx="1147183" cy="40803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59993228-81F8-47B3-A7FC-DB853A38C87F}"/>
                </a:ext>
              </a:extLst>
            </p:cNvPr>
            <p:cNvSpPr/>
            <p:nvPr/>
          </p:nvSpPr>
          <p:spPr>
            <a:xfrm>
              <a:off x="3807589" y="5732088"/>
              <a:ext cx="1147183" cy="408037"/>
            </a:xfrm>
            <a:prstGeom prst="roundRect">
              <a:avLst/>
            </a:prstGeom>
            <a:solidFill>
              <a:srgbClr val="DDF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6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AE4DEE2-26C7-541F-4089-FC0D3AA772C1}"/>
                </a:ext>
              </a:extLst>
            </p:cNvPr>
            <p:cNvGrpSpPr/>
            <p:nvPr/>
          </p:nvGrpSpPr>
          <p:grpSpPr>
            <a:xfrm>
              <a:off x="4256937" y="5746422"/>
              <a:ext cx="618357" cy="380945"/>
              <a:chOff x="7415215" y="2865603"/>
              <a:chExt cx="2397342" cy="1476909"/>
            </a:xfrm>
          </p:grpSpPr>
          <p:sp>
            <p:nvSpPr>
              <p:cNvPr id="22" name="Flowchart: Connector 32">
                <a:extLst>
                  <a:ext uri="{FF2B5EF4-FFF2-40B4-BE49-F238E27FC236}">
                    <a16:creationId xmlns:a16="http://schemas.microsoft.com/office/drawing/2014/main" id="{2ED61C31-1E49-3ABC-1CB3-3DC7FE1446D1}"/>
                  </a:ext>
                </a:extLst>
              </p:cNvPr>
              <p:cNvSpPr/>
              <p:nvPr/>
            </p:nvSpPr>
            <p:spPr>
              <a:xfrm>
                <a:off x="7741795" y="2865603"/>
                <a:ext cx="1674612" cy="1476909"/>
              </a:xfrm>
              <a:prstGeom prst="flowChartConnec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825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8189256-0C1F-BD8D-EED0-359E313CE6B0}"/>
                  </a:ext>
                </a:extLst>
              </p:cNvPr>
              <p:cNvSpPr/>
              <p:nvPr/>
            </p:nvSpPr>
            <p:spPr>
              <a:xfrm>
                <a:off x="7415215" y="2884887"/>
                <a:ext cx="2397342" cy="1279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900" b="1" dirty="0">
                    <a:ln w="9525">
                      <a:solidFill>
                        <a:srgbClr val="0070C0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t</a:t>
                </a:r>
                <a:r>
                  <a:rPr lang="en-US" sz="900" b="1" cap="none" spc="0" dirty="0">
                    <a:ln w="9525">
                      <a:solidFill>
                        <a:srgbClr val="0070C0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o do, make</a:t>
                </a:r>
              </a:p>
            </p:txBody>
          </p:sp>
        </p:grpSp>
      </p:grpSp>
      <p:sp>
        <p:nvSpPr>
          <p:cNvPr id="38" name="Oval Callout 13">
            <a:extLst>
              <a:ext uri="{FF2B5EF4-FFF2-40B4-BE49-F238E27FC236}">
                <a16:creationId xmlns:a16="http://schemas.microsoft.com/office/drawing/2014/main" id="{12701501-A7B8-4454-94FA-62C16AACB1CB}"/>
              </a:ext>
            </a:extLst>
          </p:cNvPr>
          <p:cNvSpPr/>
          <p:nvPr/>
        </p:nvSpPr>
        <p:spPr>
          <a:xfrm>
            <a:off x="6302656" y="4034536"/>
            <a:ext cx="3112541" cy="1387629"/>
          </a:xfrm>
          <a:prstGeom prst="wedgeEllipseCallout">
            <a:avLst>
              <a:gd name="adj1" fmla="val -76887"/>
              <a:gd name="adj2" fmla="val 22281"/>
            </a:avLst>
          </a:prstGeom>
          <a:solidFill>
            <a:srgbClr val="00206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EE2E16-38E0-4562-AD61-41B4CD6515B5}"/>
              </a:ext>
            </a:extLst>
          </p:cNvPr>
          <p:cNvSpPr txBox="1"/>
          <p:nvPr/>
        </p:nvSpPr>
        <p:spPr>
          <a:xfrm>
            <a:off x="6365468" y="4291801"/>
            <a:ext cx="311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Remember!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aufs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is short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auf das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77066"/>
              </p:ext>
            </p:extLst>
          </p:nvPr>
        </p:nvGraphicFramePr>
        <p:xfrm>
          <a:off x="547097" y="688571"/>
          <a:ext cx="9810698" cy="548085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1347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das Geld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erklären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holen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1347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die Seen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normalerweise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reden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1347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kaufen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3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(Sport)</a:t>
                      </a:r>
                      <a:r>
                        <a:rPr lang="en-GB" sz="23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Kleidung</a:t>
                      </a:r>
                      <a:endParaRPr lang="en-GB" sz="23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laufen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1347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Rad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13476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einkaufen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1347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auf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Markt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737282" y="5576166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7504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9398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99578" y="5752085"/>
            <a:ext cx="162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on, to, at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98022" y="5752085"/>
            <a:ext cx="220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market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81310" y="5752085"/>
            <a:ext cx="18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street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91349" y="4846876"/>
            <a:ext cx="239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shop, shopping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84898" y="4846876"/>
            <a:ext cx="308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(to) home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73578" y="4846876"/>
            <a:ext cx="278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come, coming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91349" y="3923017"/>
            <a:ext cx="250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wear, to carry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86055" y="3923017"/>
            <a:ext cx="300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do, to make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73578" y="3923017"/>
            <a:ext cx="28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cycle, cycling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91349" y="3022231"/>
            <a:ext cx="265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buy, buying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92805" y="3022231"/>
            <a:ext cx="297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(sports) clothing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85784" y="3022231"/>
            <a:ext cx="281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run, running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99077" y="2094943"/>
            <a:ext cx="18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lakes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7308" y="2094943"/>
            <a:ext cx="2496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normally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74847" y="2094943"/>
            <a:ext cx="268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talk, talking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79417" y="1189095"/>
            <a:ext cx="238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money</a:t>
            </a:r>
            <a:endParaRPr lang="en-GB" sz="20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701000" y="1189095"/>
            <a:ext cx="297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explain, explaining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0327" y="1189095"/>
            <a:ext cx="268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fetch, fetching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79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6154"/>
              </p:ext>
            </p:extLst>
          </p:nvPr>
        </p:nvGraphicFramePr>
        <p:xfrm>
          <a:off x="547097" y="678402"/>
          <a:ext cx="9810698" cy="5771496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lakes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normally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money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fetch, fetching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explain, explaining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 talk, talking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6191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do, to make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wear, to carry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cycle, cycling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run, running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(sports) clothing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buy, buying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61916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come, coming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(to) home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61916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market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on, to, 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 shop, shopping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8270" y="583496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65717" y="394023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5" y="200571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F82653-B951-4AAC-B1A2-20FD4CFE7478}"/>
              </a:ext>
            </a:extLst>
          </p:cNvPr>
          <p:cNvSpPr txBox="1"/>
          <p:nvPr/>
        </p:nvSpPr>
        <p:spPr>
          <a:xfrm>
            <a:off x="2298840" y="597871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Markt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2CFA1C-E682-4099-8294-19B044354D55}"/>
              </a:ext>
            </a:extLst>
          </p:cNvPr>
          <p:cNvSpPr txBox="1"/>
          <p:nvPr/>
        </p:nvSpPr>
        <p:spPr>
          <a:xfrm>
            <a:off x="4688519" y="597871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auf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4A05B-A2E8-4E6A-AE16-0B9A2F39F702}"/>
              </a:ext>
            </a:extLst>
          </p:cNvPr>
          <p:cNvSpPr txBox="1"/>
          <p:nvPr/>
        </p:nvSpPr>
        <p:spPr>
          <a:xfrm>
            <a:off x="7678758" y="597871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einkaufen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96024" y="500062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Straße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92498" y="5000628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kommen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86064" y="5000628"/>
            <a:ext cx="2313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nach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Hause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96024" y="405704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laufen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97308" y="4038496"/>
            <a:ext cx="29775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3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(Sport)</a:t>
            </a:r>
            <a:r>
              <a:rPr lang="en-GB" sz="23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Kleidung</a:t>
            </a:r>
            <a:endParaRPr lang="en-GB" sz="23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674848" y="404189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kaufen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93071" y="306928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machen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95846" y="30751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tragen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82008" y="308362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Rad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fahren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99077" y="212944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holen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97308" y="21307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erklären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74847" y="210565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reden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96025" y="116479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Seen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93811" y="1162900"/>
            <a:ext cx="2653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normalerweise</a:t>
            </a:r>
            <a:endParaRPr lang="en-GB" sz="2400" kern="0" dirty="0">
              <a:solidFill>
                <a:srgbClr val="00206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74847" y="115998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Geld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5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2_W7_15.1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2_W7_15.1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5600"/>
              </p:ext>
            </p:extLst>
          </p:nvPr>
        </p:nvGraphicFramePr>
        <p:xfrm>
          <a:off x="517585" y="695513"/>
          <a:ext cx="10063165" cy="5780652"/>
        </p:xfrm>
        <a:graphic>
          <a:graphicData uri="http://schemas.openxmlformats.org/drawingml/2006/table">
            <a:tbl>
              <a:tblPr firstRow="1" bandRow="1"/>
              <a:tblGrid>
                <a:gridCol w="1774964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460164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30883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51920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Geld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erklären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holen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Seen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normalerweise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reden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996239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kaufen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(Sport)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Kleidung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laufen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4612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tragen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Rad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fahren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949569">
                <a:tc rowSpan="2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einkaufen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kommen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996239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Markt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Straße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Schreib</a:t>
            </a:r>
            <a:r>
              <a:rPr kumimoji="0" lang="en-GB" sz="24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auf </a:t>
            </a:r>
            <a:r>
              <a:rPr kumimoji="0" lang="en-GB" sz="2400" b="1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Englisch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Can you get at least 15 points?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Vokabeln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Wörter</a:t>
              </a:r>
              <a:endPara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744686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75050" y="58666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675050" y="391139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675050" y="209507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GB" sz="32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x3</a:t>
            </a:r>
          </a:p>
        </p:txBody>
      </p:sp>
      <p:sp>
        <p:nvSpPr>
          <p:cNvPr id="41" name="Google Shape;167;p2">
            <a:extLst>
              <a:ext uri="{FF2B5EF4-FFF2-40B4-BE49-F238E27FC236}">
                <a16:creationId xmlns:a16="http://schemas.microsoft.com/office/drawing/2014/main" id="{CFC78525-ACBC-4B9E-B1B5-57FCF0C8F339}"/>
              </a:ext>
            </a:extLst>
          </p:cNvPr>
          <p:cNvSpPr/>
          <p:nvPr/>
        </p:nvSpPr>
        <p:spPr>
          <a:xfrm>
            <a:off x="123171" y="501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1997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2092</Words>
  <Application>Microsoft Macintosh PowerPoint</Application>
  <PresentationFormat>Widescreen</PresentationFormat>
  <Paragraphs>371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Century gothic</vt:lpstr>
      <vt:lpstr>Modern Love</vt:lpstr>
      <vt:lpstr>Segoe Print</vt:lpstr>
      <vt:lpstr>Wingdings</vt:lpstr>
      <vt:lpstr>1_Office Theme</vt:lpstr>
      <vt:lpstr>Office Theme</vt:lpstr>
      <vt:lpstr>3_Office Theme</vt:lpstr>
      <vt:lpstr>Exploring</vt:lpstr>
      <vt:lpstr>Follow up 1: </vt:lpstr>
      <vt:lpstr>Follow up 2</vt:lpstr>
      <vt:lpstr>Follow up 3</vt:lpstr>
      <vt:lpstr>Follow up 4: </vt:lpstr>
      <vt:lpstr>Follow up 5: </vt:lpstr>
      <vt:lpstr>Follow up 5: </vt:lpstr>
      <vt:lpstr>Tschüss!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Jasmin Silver</cp:lastModifiedBy>
  <cp:revision>63</cp:revision>
  <dcterms:created xsi:type="dcterms:W3CDTF">2021-06-12T06:20:35Z</dcterms:created>
  <dcterms:modified xsi:type="dcterms:W3CDTF">2024-04-08T10:49:52Z</dcterms:modified>
</cp:coreProperties>
</file>