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5" r:id="rId2"/>
    <p:sldId id="378" r:id="rId3"/>
    <p:sldId id="405" r:id="rId4"/>
    <p:sldId id="406" r:id="rId5"/>
    <p:sldId id="407" r:id="rId6"/>
    <p:sldId id="408" r:id="rId7"/>
    <p:sldId id="409" r:id="rId8"/>
    <p:sldId id="412" r:id="rId9"/>
    <p:sldId id="994" r:id="rId10"/>
    <p:sldId id="1003" r:id="rId11"/>
    <p:sldId id="1004" r:id="rId12"/>
    <p:sldId id="9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 autoAdjust="0"/>
    <p:restoredTop sz="63265" autoAdjust="0"/>
  </p:normalViewPr>
  <p:slideViewPr>
    <p:cSldViewPr snapToGrid="0">
      <p:cViewPr varScale="1">
        <p:scale>
          <a:sx n="74" d="100"/>
          <a:sy n="74" d="100"/>
        </p:scale>
        <p:origin x="2312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Phonics:  revisit SSC 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[ä] [ö] [ü] [au] [</a:t>
            </a:r>
            <a:r>
              <a:rPr kumimoji="0" lang="en-US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eu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| </a:t>
            </a:r>
            <a:r>
              <a:rPr kumimoji="0" lang="en-US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äu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[sch] [</a:t>
            </a:r>
            <a:r>
              <a:rPr kumimoji="0" lang="en-US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sp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[</a:t>
            </a:r>
            <a:r>
              <a:rPr kumimoji="0" lang="en-US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st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[s-] [-s-] [ß] [ss] [-s]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revisit words from term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Uhr3 [348] spät [169] um1 [44] zusammen [533] Revisit numbers 1-12</a:t>
            </a:r>
            <a:r>
              <a:rPr lang="de-DE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liegen [107] Berg [934] Dorf [959] Europa [294] Haus [147] Leute [224] Meer [854] See [1317] Wetter [1881] kalt [887] da [48] dort [139] hier [68] links [893] oben [417] rechts [829] unten [710]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endParaRPr kumimoji="0" lang="en-GB" sz="1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The frequency rankings for words that occur in this PowerPoint which have been</a:t>
            </a:r>
            <a:r>
              <a:rPr kumimoji="0" lang="en-GB" sz="11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previously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introduced in these resources are given in the SOW and in the resources that first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introduced and formally re-visited those words. 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For any 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other 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words that occur incidentally in this PowerPoint, frequency rankings will be provided in the notes field wherever possible.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4-5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WO2 after adverbs of time and place.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audio version of this resource has the audio attached the answer cross (click on the green cross for each item, once it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has appeared).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select the correct choice out of two for items 1-5.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answers.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for answers. </a:t>
            </a:r>
            <a:endParaRPr lang="en-GB" sz="1200" b="0" strike="noStrike" spc="-1" dirty="0">
              <a:latin typeface="Arial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825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revise the person/verb agreement with all persons for weak and strong verbs.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out 1-9, and write down all possible combinations (between one and three per item/grammatical person).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answer ticks in turn.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time, elicit English translations for the verb forms.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0492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1/6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(six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read aloud of SSCs learnt so far with unknown words.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Tell pupils that they are going to practise the sounds of German that they have learnt this year.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first ‘flashcard’.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the SSC first. (To bring all pupils in together, teachers could use a silent 3-2-1 countdown gesture with their fingers).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the word, using the same countdown procedure.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2</a:t>
            </a:r>
            <a:r>
              <a:rPr lang="en-GB" sz="1200" b="0" strike="noStrike" spc="-1" baseline="30000" dirty="0">
                <a:latin typeface="Arial"/>
              </a:rPr>
              <a:t>nd</a:t>
            </a:r>
            <a:r>
              <a:rPr lang="en-GB" sz="1200" b="0" strike="noStrike" spc="-1" dirty="0">
                <a:latin typeface="Arial"/>
              </a:rPr>
              <a:t> flashcard and repeat steps 3-4.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Universität </a:t>
            </a:r>
            <a:r>
              <a:rPr lang="en-GB" b="1" baseline="0" dirty="0"/>
              <a:t> </a:t>
            </a:r>
            <a:r>
              <a:rPr lang="en-GB" baseline="0" dirty="0"/>
              <a:t>[415] </a:t>
            </a:r>
            <a:r>
              <a:rPr lang="en-GB" baseline="0" dirty="0" err="1"/>
              <a:t>Körper</a:t>
            </a:r>
            <a:r>
              <a:rPr lang="en-GB" baseline="0" dirty="0"/>
              <a:t> [488]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schauen</a:t>
            </a:r>
            <a:r>
              <a:rPr lang="en-GB" b="0" baseline="0" dirty="0"/>
              <a:t> [510] </a:t>
            </a:r>
            <a:r>
              <a:rPr lang="en-GB" b="0" baseline="0" dirty="0" err="1"/>
              <a:t>teuer</a:t>
            </a:r>
            <a:r>
              <a:rPr lang="en-GB" b="0" baseline="0" dirty="0"/>
              <a:t> [950</a:t>
            </a:r>
            <a:r>
              <a:rPr lang="en-GB" baseline="0" dirty="0"/>
              <a:t>]</a:t>
            </a: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505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3/6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Sprecher [999]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wün</a:t>
            </a:r>
            <a:r>
              <a:rPr lang="en-GB" sz="12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sch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b="1" baseline="0" dirty="0"/>
              <a:t> </a:t>
            </a:r>
            <a:r>
              <a:rPr lang="en-GB" baseline="0" dirty="0"/>
              <a:t>[630]</a:t>
            </a: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416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4/6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Insel</a:t>
            </a:r>
            <a:r>
              <a:rPr lang="en-GB" baseline="0" dirty="0"/>
              <a:t> [1029] </a:t>
            </a:r>
            <a:r>
              <a:rPr lang="en-GB" b="0" baseline="0" dirty="0"/>
              <a:t>Student </a:t>
            </a:r>
            <a:r>
              <a:rPr lang="en-GB" baseline="0" dirty="0"/>
              <a:t>[1017]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006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5/6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Schluss</a:t>
            </a:r>
            <a:r>
              <a:rPr lang="en-GB" b="0" baseline="0" dirty="0"/>
              <a:t> </a:t>
            </a:r>
            <a:r>
              <a:rPr lang="en-GB" baseline="0" dirty="0"/>
              <a:t>[1030] </a:t>
            </a:r>
            <a:r>
              <a:rPr lang="en-GB" baseline="0" dirty="0" err="1"/>
              <a:t>Ereignis</a:t>
            </a:r>
            <a:r>
              <a:rPr lang="en-GB" baseline="0" dirty="0"/>
              <a:t> [1067]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1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6/6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heiß</a:t>
            </a:r>
            <a:r>
              <a:rPr lang="en-GB" b="0" baseline="0" dirty="0"/>
              <a:t> </a:t>
            </a:r>
            <a:r>
              <a:rPr lang="en-GB" baseline="0" dirty="0"/>
              <a:t>[1195]</a:t>
            </a: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1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 previously learnt SSCs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taking care with their pronounciation of the highlighted SSC’s,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makes a slip,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dirty="0"/>
              <a:t>Word frequency for unknown words: (1 is the most frequent word in German):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 err="1"/>
              <a:t>Fläche</a:t>
            </a:r>
            <a:r>
              <a:rPr lang="en-US" b="1" dirty="0"/>
              <a:t> </a:t>
            </a:r>
            <a:r>
              <a:rPr lang="en-US" b="0" dirty="0"/>
              <a:t>[1608]</a:t>
            </a:r>
            <a:r>
              <a:rPr lang="en-US" b="1" dirty="0"/>
              <a:t> </a:t>
            </a:r>
            <a:r>
              <a:rPr lang="en-US" b="1" dirty="0" err="1"/>
              <a:t>Gebäude</a:t>
            </a:r>
            <a:r>
              <a:rPr lang="en-US" b="1" dirty="0"/>
              <a:t> </a:t>
            </a:r>
            <a:r>
              <a:rPr lang="en-US" b="0" dirty="0"/>
              <a:t>[1386] </a:t>
            </a:r>
            <a:r>
              <a:rPr lang="en-US" b="1" dirty="0" err="1"/>
              <a:t>grau</a:t>
            </a:r>
            <a:r>
              <a:rPr lang="en-US" b="1" dirty="0"/>
              <a:t> </a:t>
            </a:r>
            <a:r>
              <a:rPr lang="en-US" b="0" dirty="0"/>
              <a:t>[1560] </a:t>
            </a:r>
            <a:r>
              <a:rPr lang="en-US" b="1" dirty="0" err="1"/>
              <a:t>reißen</a:t>
            </a:r>
            <a:r>
              <a:rPr lang="en-US" b="1" dirty="0"/>
              <a:t> </a:t>
            </a:r>
            <a:r>
              <a:rPr lang="en-US" b="0" dirty="0"/>
              <a:t>[1519] </a:t>
            </a:r>
            <a:r>
              <a:rPr lang="en-US" b="1" dirty="0" err="1"/>
              <a:t>sodass</a:t>
            </a:r>
            <a:r>
              <a:rPr lang="en-US" b="0" dirty="0"/>
              <a:t> [1512] </a:t>
            </a:r>
            <a:r>
              <a:rPr lang="en-US" b="1" dirty="0" err="1"/>
              <a:t>stören</a:t>
            </a:r>
            <a:r>
              <a:rPr lang="en-US" b="0" dirty="0"/>
              <a:t> [1188]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indent="0">
              <a:buFont typeface="+mj-lt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spoken production of a range of vocabulary and practise applying gendered articles.</a:t>
            </a:r>
          </a:p>
          <a:p>
            <a:pPr marL="0" indent="0">
              <a:buFont typeface="+mj-lt"/>
              <a:buNone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image. Pupils say the words aloud with the appropriate article.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again for the words to disappear into the appropriate ‘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pacperson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for the rest of the items. </a:t>
            </a: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Items in order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Schweiz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Essen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Kunst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Uhr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Berg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Wetter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Straße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Meer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Stadt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Müll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Laden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Museum 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Markt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902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555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Phonics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Vocabulary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</a:p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and 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rammar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revision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30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 about things and things to do</a:t>
            </a:r>
            <a:endParaRPr lang="en-GB" sz="3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9</a:t>
            </a:r>
          </a:p>
        </p:txBody>
      </p:sp>
      <p:pic>
        <p:nvPicPr>
          <p:cNvPr id="11" name="Picture 10" descr="A cartoon character sitting at a desk with a book&#10;&#10;Description automatically generated with low confidence">
            <a:extLst>
              <a:ext uri="{FF2B5EF4-FFF2-40B4-BE49-F238E27FC236}">
                <a16:creationId xmlns:a16="http://schemas.microsoft.com/office/drawing/2014/main" id="{4D48B5BB-259F-42A9-9120-934474661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2" y="2921386"/>
            <a:ext cx="4100599" cy="1794012"/>
          </a:xfrm>
          <a:prstGeom prst="ellipse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BDFCE3D0-F78B-4ECA-B4B8-266699AF747D}"/>
              </a:ext>
            </a:extLst>
          </p:cNvPr>
          <p:cNvSpPr/>
          <p:nvPr/>
        </p:nvSpPr>
        <p:spPr>
          <a:xfrm>
            <a:off x="101455" y="2111738"/>
            <a:ext cx="2057194" cy="982842"/>
          </a:xfrm>
          <a:prstGeom prst="wedgeEllipseCallout">
            <a:avLst>
              <a:gd name="adj1" fmla="val 21076"/>
              <a:gd name="adj2" fmla="val 71804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3">
            <a:hlinkClick r:id="" action="ppaction://noaction">
              <a:snd r:embed="rId5" name="T2_W9_1.1.wav"/>
            </a:hlinkClick>
            <a:extLst>
              <a:ext uri="{FF2B5EF4-FFF2-40B4-BE49-F238E27FC236}">
                <a16:creationId xmlns:a16="http://schemas.microsoft.com/office/drawing/2014/main" id="{C40ECEFB-D9AD-3385-F2AE-27D300F43E3D}"/>
              </a:ext>
            </a:extLst>
          </p:cNvPr>
          <p:cNvSpPr txBox="1"/>
          <p:nvPr/>
        </p:nvSpPr>
        <p:spPr>
          <a:xfrm>
            <a:off x="60352" y="2140473"/>
            <a:ext cx="2139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Ich </a:t>
            </a:r>
            <a:r>
              <a:rPr lang="en-GB" sz="28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kann</a:t>
            </a:r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das!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AEE0789-DFB4-91BC-2653-84E688B6500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F4C06F4-BF4D-467F-6781-9F99FC4F6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2A5C961-8DAE-24CE-65ED-2057DC87B980}"/>
              </a:ext>
            </a:extLst>
          </p:cNvPr>
          <p:cNvSpPr/>
          <p:nvPr/>
        </p:nvSpPr>
        <p:spPr>
          <a:xfrm>
            <a:off x="4172553" y="576877"/>
            <a:ext cx="6275812" cy="612355"/>
          </a:xfrm>
          <a:prstGeom prst="wedgeRoundRectCallout">
            <a:avLst>
              <a:gd name="adj1" fmla="val -60223"/>
              <a:gd name="adj2" fmla="val -37218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Can you help Gabriel with his German?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31733D-A464-C5CC-FE03-C19FB68E1D67}"/>
              </a:ext>
            </a:extLst>
          </p:cNvPr>
          <p:cNvSpPr txBox="1"/>
          <p:nvPr/>
        </p:nvSpPr>
        <p:spPr>
          <a:xfrm>
            <a:off x="1623914" y="1451389"/>
            <a:ext cx="8542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Put an (X) next to the noun that completes each sentence.</a:t>
            </a:r>
            <a:endParaRPr lang="en-GB" sz="2000" dirty="0"/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607B970A-12E0-5AFB-7AB4-55B98A745F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303227"/>
              </p:ext>
            </p:extLst>
          </p:nvPr>
        </p:nvGraphicFramePr>
        <p:xfrm>
          <a:off x="1747084" y="2113656"/>
          <a:ext cx="8946292" cy="4432630"/>
        </p:xfrm>
        <a:graphic>
          <a:graphicData uri="http://schemas.openxmlformats.org/drawingml/2006/table">
            <a:tbl>
              <a:tblPr firstRow="1" firstCol="1" bandRow="1"/>
              <a:tblGrid>
                <a:gridCol w="703859">
                  <a:extLst>
                    <a:ext uri="{9D8B030D-6E8A-4147-A177-3AD203B41FA5}">
                      <a16:colId xmlns:a16="http://schemas.microsoft.com/office/drawing/2014/main" val="3898985709"/>
                    </a:ext>
                  </a:extLst>
                </a:gridCol>
                <a:gridCol w="2757349">
                  <a:extLst>
                    <a:ext uri="{9D8B030D-6E8A-4147-A177-3AD203B41FA5}">
                      <a16:colId xmlns:a16="http://schemas.microsoft.com/office/drawing/2014/main" val="3855951309"/>
                    </a:ext>
                  </a:extLst>
                </a:gridCol>
                <a:gridCol w="5485084">
                  <a:extLst>
                    <a:ext uri="{9D8B030D-6E8A-4147-A177-3AD203B41FA5}">
                      <a16:colId xmlns:a16="http://schemas.microsoft.com/office/drawing/2014/main" val="2237324038"/>
                    </a:ext>
                  </a:extLst>
                </a:gridCol>
              </a:tblGrid>
              <a:tr h="886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Mittwochs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spiele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Fußball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spiele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Fußball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011913"/>
                  </a:ext>
                </a:extLst>
              </a:tr>
              <a:tr h="886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gehe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nach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Hause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gehe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nach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Hause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204131"/>
                  </a:ext>
                </a:extLst>
              </a:tr>
              <a:tr h="886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Am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Sportfest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laufe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füng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Kilometer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laufe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fünf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Kilometer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536004"/>
                  </a:ext>
                </a:extLst>
              </a:tr>
              <a:tr h="886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Auf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dem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Markt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kaufe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kaufe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 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568606"/>
                  </a:ext>
                </a:extLst>
              </a:tr>
              <a:tr h="886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00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trage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keine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Sportkleidung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trage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keine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Sportkleidung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 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38671"/>
                  </a:ext>
                </a:extLst>
              </a:tr>
            </a:tbl>
          </a:graphicData>
        </a:graphic>
      </p:graphicFrame>
      <p:pic>
        <p:nvPicPr>
          <p:cNvPr id="42" name="Picture 41">
            <a:extLst>
              <a:ext uri="{FF2B5EF4-FFF2-40B4-BE49-F238E27FC236}">
                <a16:creationId xmlns:a16="http://schemas.microsoft.com/office/drawing/2014/main" id="{DF30CE24-D729-9EB4-47D9-53ACD3610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347" y="2215372"/>
            <a:ext cx="333374" cy="3306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6A5C35B-9BA0-0900-0D34-DE28E69B6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347" y="3098381"/>
            <a:ext cx="333374" cy="3306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C0E6CAA-BE87-1320-AA72-5524F20D9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347" y="4391925"/>
            <a:ext cx="333374" cy="33061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CCAC746-6D67-A4D8-55D6-8597AC126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347" y="5246371"/>
            <a:ext cx="333374" cy="33061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F32D384-3BAC-25A4-85F0-E51D50A6E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347" y="5696955"/>
            <a:ext cx="333374" cy="33061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6BE42E0-934F-5420-B1DF-4AF4C38F20E7}"/>
              </a:ext>
            </a:extLst>
          </p:cNvPr>
          <p:cNvSpPr/>
          <p:nvPr/>
        </p:nvSpPr>
        <p:spPr>
          <a:xfrm>
            <a:off x="1846244" y="232128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C56AD9-F00D-5312-42CE-E720711D9196}"/>
              </a:ext>
            </a:extLst>
          </p:cNvPr>
          <p:cNvSpPr/>
          <p:nvPr/>
        </p:nvSpPr>
        <p:spPr>
          <a:xfrm>
            <a:off x="1856486" y="327260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112E93-94AC-19D4-43C8-76B2FF45DE0A}"/>
              </a:ext>
            </a:extLst>
          </p:cNvPr>
          <p:cNvSpPr/>
          <p:nvPr/>
        </p:nvSpPr>
        <p:spPr>
          <a:xfrm>
            <a:off x="1856486" y="411810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32F3D9-4235-01EC-FE27-52F6D6DB631C}"/>
              </a:ext>
            </a:extLst>
          </p:cNvPr>
          <p:cNvSpPr/>
          <p:nvPr/>
        </p:nvSpPr>
        <p:spPr>
          <a:xfrm>
            <a:off x="1860284" y="495054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DDE7E16-5819-9E20-10D0-8AB8A117191D}"/>
              </a:ext>
            </a:extLst>
          </p:cNvPr>
          <p:cNvSpPr/>
          <p:nvPr/>
        </p:nvSpPr>
        <p:spPr>
          <a:xfrm>
            <a:off x="1856486" y="5874973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5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9F0E9807-C06B-9196-CDEB-A822081F783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D1960B-9C81-EF9B-4D97-CA403B788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2291" y="155089"/>
            <a:ext cx="614485" cy="1119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03B530-17BF-F3D8-9051-3384064A8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29221" y="1189232"/>
            <a:ext cx="801246" cy="207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7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0C22C2-62D7-4C43-A6DD-16BD83B2E3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0335905"/>
              </p:ext>
            </p:extLst>
          </p:nvPr>
        </p:nvGraphicFramePr>
        <p:xfrm>
          <a:off x="268398" y="984382"/>
          <a:ext cx="10455019" cy="5163442"/>
        </p:xfrm>
        <a:graphic>
          <a:graphicData uri="http://schemas.openxmlformats.org/drawingml/2006/table">
            <a:tbl>
              <a:tblPr/>
              <a:tblGrid>
                <a:gridCol w="481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1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688">
                  <a:extLst>
                    <a:ext uri="{9D8B030D-6E8A-4147-A177-3AD203B41FA5}">
                      <a16:colId xmlns:a16="http://schemas.microsoft.com/office/drawing/2014/main" val="1902729145"/>
                    </a:ext>
                  </a:extLst>
                </a:gridCol>
                <a:gridCol w="1399704">
                  <a:extLst>
                    <a:ext uri="{9D8B030D-6E8A-4147-A177-3AD203B41FA5}">
                      <a16:colId xmlns:a16="http://schemas.microsoft.com/office/drawing/2014/main" val="231289642"/>
                    </a:ext>
                  </a:extLst>
                </a:gridCol>
                <a:gridCol w="1681157">
                  <a:extLst>
                    <a:ext uri="{9D8B030D-6E8A-4147-A177-3AD203B41FA5}">
                      <a16:colId xmlns:a16="http://schemas.microsoft.com/office/drawing/2014/main" val="505269555"/>
                    </a:ext>
                  </a:extLst>
                </a:gridCol>
                <a:gridCol w="1360643">
                  <a:extLst>
                    <a:ext uri="{9D8B030D-6E8A-4147-A177-3AD203B41FA5}">
                      <a16:colId xmlns:a16="http://schemas.microsoft.com/office/drawing/2014/main" val="933410184"/>
                    </a:ext>
                  </a:extLst>
                </a:gridCol>
              </a:tblGrid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A: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finden</a:t>
                      </a:r>
                      <a:endParaRPr lang="en-GB" sz="20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B: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trägst</a:t>
                      </a:r>
                      <a:endParaRPr lang="en-GB" sz="20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C: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 </a:t>
                      </a:r>
                      <a:r>
                        <a:rPr lang="en-US" sz="2000" b="1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geht</a:t>
                      </a:r>
                      <a:endParaRPr lang="en-GB" sz="20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D: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mag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E: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gebt</a:t>
                      </a:r>
                      <a:endParaRPr lang="en-GB" sz="20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F: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bin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ich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du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er/</a:t>
                      </a: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sie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wir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ihr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sie</a:t>
                      </a: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 (pl.)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Sie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75051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AEE0789-DFB4-91BC-2653-84E688B6500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F4C06F4-BF4D-467F-6781-9F99FC4F6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6" name="CustomShape 6">
            <a:extLst>
              <a:ext uri="{FF2B5EF4-FFF2-40B4-BE49-F238E27FC236}">
                <a16:creationId xmlns:a16="http://schemas.microsoft.com/office/drawing/2014/main" id="{36BEC59A-3B9E-ECFB-3224-77C47A3F179C}"/>
              </a:ext>
            </a:extLst>
          </p:cNvPr>
          <p:cNvSpPr/>
          <p:nvPr/>
        </p:nvSpPr>
        <p:spPr>
          <a:xfrm>
            <a:off x="2779996" y="-50351"/>
            <a:ext cx="10004148" cy="4784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Gabriel has forgotten some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of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his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German.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Can you help him? 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C38B04-B72B-9B7D-1FC1-1925B006645B}"/>
              </a:ext>
            </a:extLst>
          </p:cNvPr>
          <p:cNvSpPr/>
          <p:nvPr/>
        </p:nvSpPr>
        <p:spPr>
          <a:xfrm>
            <a:off x="106972" y="1735790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BF051-E792-A380-FD47-5CF69F058422}"/>
              </a:ext>
            </a:extLst>
          </p:cNvPr>
          <p:cNvSpPr/>
          <p:nvPr/>
        </p:nvSpPr>
        <p:spPr>
          <a:xfrm>
            <a:off x="116838" y="2371058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C0EB47-5D64-1107-74F1-3A4623BE2F47}"/>
              </a:ext>
            </a:extLst>
          </p:cNvPr>
          <p:cNvSpPr/>
          <p:nvPr/>
        </p:nvSpPr>
        <p:spPr>
          <a:xfrm>
            <a:off x="106971" y="302013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  <a:endParaRPr lang="en-GB" sz="28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7F58B0-7DA0-90C8-0196-A41F3A3F09AB}"/>
              </a:ext>
            </a:extLst>
          </p:cNvPr>
          <p:cNvSpPr/>
          <p:nvPr/>
        </p:nvSpPr>
        <p:spPr>
          <a:xfrm>
            <a:off x="116838" y="365540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  <a:endParaRPr lang="en-GB" sz="28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0AB02C-6660-F4BE-973F-5AFD4C649BB8}"/>
              </a:ext>
            </a:extLst>
          </p:cNvPr>
          <p:cNvSpPr/>
          <p:nvPr/>
        </p:nvSpPr>
        <p:spPr>
          <a:xfrm>
            <a:off x="106969" y="428968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6A6A61-0DC0-0BF5-0EE8-CF507AD984A6}"/>
              </a:ext>
            </a:extLst>
          </p:cNvPr>
          <p:cNvSpPr/>
          <p:nvPr/>
        </p:nvSpPr>
        <p:spPr>
          <a:xfrm>
            <a:off x="106970" y="4945964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0A6143-4EA9-5DD2-341B-5088ECB0AE76}"/>
              </a:ext>
            </a:extLst>
          </p:cNvPr>
          <p:cNvSpPr/>
          <p:nvPr/>
        </p:nvSpPr>
        <p:spPr>
          <a:xfrm>
            <a:off x="116838" y="5572193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7</a:t>
            </a:r>
            <a:endParaRPr lang="en-GB" sz="2800" b="1" dirty="0"/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CDFFE166-F00D-2E6E-9339-54D73D9CAA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242425" y="4288071"/>
            <a:ext cx="517321" cy="51732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5A460BDA-A49B-386F-3D4B-A54F02B171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365216" y="5551945"/>
            <a:ext cx="517321" cy="517320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3D277011-4C89-8084-026B-797FA5DA39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676080" y="2386572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4800D5C5-887F-EFB1-EB43-6867E2F21B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850971" y="1738813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78E9B0E7-76CC-2E97-5981-B2D5C4D2F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210462" y="2985944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667478E3-5FBD-7793-B3F5-C3D6E03AC7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676819" y="3020137"/>
            <a:ext cx="517321" cy="51732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CA346FDB-1CE9-5580-C9B1-9E41FAA0DD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447774" y="4928767"/>
            <a:ext cx="517321" cy="51732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10D14A9-9203-213A-A8B1-F4A9F476FF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944640" y="1700762"/>
            <a:ext cx="517321" cy="517320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DB9327B9-9A6F-652F-16CD-AE6A76190951}"/>
              </a:ext>
            </a:extLst>
          </p:cNvPr>
          <p:cNvSpPr/>
          <p:nvPr/>
        </p:nvSpPr>
        <p:spPr>
          <a:xfrm>
            <a:off x="3001551" y="325181"/>
            <a:ext cx="6668922" cy="563579"/>
          </a:xfrm>
          <a:prstGeom prst="wedgeRoundRectCallout">
            <a:avLst>
              <a:gd name="adj1" fmla="val -68199"/>
              <a:gd name="adj2" fmla="val 8171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Sometimes you have to tick more than one box!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25DAC425-6384-2528-E4CF-9204700D35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484230" y="3677731"/>
            <a:ext cx="517321" cy="517320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2246F4E8-57E9-0824-31A2-3B93D4CFA6D2}"/>
              </a:ext>
            </a:extLst>
          </p:cNvPr>
          <p:cNvSpPr/>
          <p:nvPr/>
        </p:nvSpPr>
        <p:spPr>
          <a:xfrm>
            <a:off x="10602716" y="5247026"/>
            <a:ext cx="1589284" cy="563579"/>
          </a:xfrm>
          <a:prstGeom prst="wedgeRoundRectCallout">
            <a:avLst>
              <a:gd name="adj1" fmla="val 4455"/>
              <a:gd name="adj2" fmla="val -58586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Danke!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6B222653-685B-D890-4CAC-B54756ECF8D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0E35D-7EE5-123D-20D3-06835211E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7358" y="1430444"/>
            <a:ext cx="804742" cy="20728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BE195932-55BD-4DAC-9007-72B0E7C2C6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237246" y="4288071"/>
            <a:ext cx="517321" cy="5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9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709" y="5934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66272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ä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86855" y="484596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Universit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ä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22798" y="4682878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ö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rper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34222" y="33120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noProof="0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ö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7D9E6-22E9-9F72-C020-D6E6F6465906}"/>
              </a:ext>
            </a:extLst>
          </p:cNvPr>
          <p:cNvSpPr txBox="1"/>
          <p:nvPr/>
        </p:nvSpPr>
        <p:spPr>
          <a:xfrm>
            <a:off x="7960984" y="5543014"/>
            <a:ext cx="250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[body]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CF8079C-B10C-A26A-DA45-325CF482AD71}"/>
              </a:ext>
            </a:extLst>
          </p:cNvPr>
          <p:cNvSpPr txBox="1">
            <a:spLocks/>
          </p:cNvSpPr>
          <p:nvPr/>
        </p:nvSpPr>
        <p:spPr>
          <a:xfrm>
            <a:off x="562905" y="-161973"/>
            <a:ext cx="2384353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2000" kern="0" dirty="0"/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8ACF4D26-7AF1-7C0A-9876-31196F1C56F0}"/>
              </a:ext>
            </a:extLst>
          </p:cNvPr>
          <p:cNvSpPr/>
          <p:nvPr/>
        </p:nvSpPr>
        <p:spPr>
          <a:xfrm>
            <a:off x="47232" y="3531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73F6F-9F23-8D50-6301-9299243C5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015" y="2387036"/>
            <a:ext cx="3480179" cy="17400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893E90-8A94-584E-12F6-496AC7ED7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324" y="1760252"/>
            <a:ext cx="1417643" cy="249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9" grpId="0" animBg="1"/>
      <p:bldP spid="12" grpId="0"/>
      <p:bldP spid="13" grpId="0"/>
      <p:bldP spid="18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2500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66271" y="304800"/>
            <a:ext cx="700987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au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04040" y="483781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4786738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7298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66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äu</a:t>
            </a:r>
            <a:r>
              <a:rPr lang="en-US" sz="6600" spc="-1" dirty="0">
                <a:solidFill>
                  <a:srgbClr val="002060"/>
                </a:solidFill>
                <a:latin typeface="Century Gothic"/>
                <a:ea typeface="Century Gothic"/>
              </a:rPr>
              <a:t>|</a:t>
            </a:r>
            <a:r>
              <a:rPr lang="en-US" sz="66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BA4E5-885D-168C-3C0C-1731D27A0D04}"/>
              </a:ext>
            </a:extLst>
          </p:cNvPr>
          <p:cNvSpPr txBox="1"/>
          <p:nvPr/>
        </p:nvSpPr>
        <p:spPr>
          <a:xfrm>
            <a:off x="8107986" y="5653425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[expensive]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A7DCA5-5F9C-8078-CDE0-52C231CEC01D}"/>
              </a:ext>
            </a:extLst>
          </p:cNvPr>
          <p:cNvSpPr txBox="1"/>
          <p:nvPr/>
        </p:nvSpPr>
        <p:spPr>
          <a:xfrm>
            <a:off x="2065164" y="5701146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look]</a:t>
            </a:r>
          </a:p>
        </p:txBody>
      </p:sp>
      <p:sp>
        <p:nvSpPr>
          <p:cNvPr id="6" name="Google Shape;167;p2">
            <a:extLst>
              <a:ext uri="{FF2B5EF4-FFF2-40B4-BE49-F238E27FC236}">
                <a16:creationId xmlns:a16="http://schemas.microsoft.com/office/drawing/2014/main" id="{32B1374D-D926-491C-927E-DAF07386434A}"/>
              </a:ext>
            </a:extLst>
          </p:cNvPr>
          <p:cNvSpPr/>
          <p:nvPr/>
        </p:nvSpPr>
        <p:spPr>
          <a:xfrm>
            <a:off x="56157" y="4789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351B96-0056-D97D-92EF-6BB2653D5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925" y="2612304"/>
            <a:ext cx="2234276" cy="1117138"/>
          </a:xfrm>
          <a:prstGeom prst="rect">
            <a:avLst/>
          </a:prstGeom>
        </p:spPr>
      </p:pic>
      <p:pic>
        <p:nvPicPr>
          <p:cNvPr id="1026" name="Picture 2" descr="Free jewel box ornate gold vector">
            <a:extLst>
              <a:ext uri="{FF2B5EF4-FFF2-40B4-BE49-F238E27FC236}">
                <a16:creationId xmlns:a16="http://schemas.microsoft.com/office/drawing/2014/main" id="{837EE937-32D1-7645-332C-FC5B618F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479" y="2474262"/>
            <a:ext cx="1776033" cy="175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4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709" y="6208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46604" y="49222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sch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32633" y="4818160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wün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sch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54867" y="46253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Sp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recher</a:t>
            </a: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9702" y="43017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66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4A5CA4-2D87-34C7-2B9A-F9AC347D6519}"/>
              </a:ext>
            </a:extLst>
          </p:cNvPr>
          <p:cNvSpPr txBox="1"/>
          <p:nvPr/>
        </p:nvSpPr>
        <p:spPr>
          <a:xfrm>
            <a:off x="7460222" y="5641019"/>
            <a:ext cx="3052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[speaker]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0BD93-5475-9C1D-CDF8-7F5C6FB1E5A2}"/>
              </a:ext>
            </a:extLst>
          </p:cNvPr>
          <p:cNvSpPr txBox="1"/>
          <p:nvPr/>
        </p:nvSpPr>
        <p:spPr>
          <a:xfrm>
            <a:off x="1679406" y="5632284"/>
            <a:ext cx="2840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wish, wishing]</a:t>
            </a: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52521B3E-DC1A-4957-1D09-B1A1C9B11B26}"/>
              </a:ext>
            </a:extLst>
          </p:cNvPr>
          <p:cNvSpPr/>
          <p:nvPr/>
        </p:nvSpPr>
        <p:spPr>
          <a:xfrm>
            <a:off x="34980" y="64102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76ECC5-DAA6-0539-6C72-1ACA8B261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559" y="2274093"/>
            <a:ext cx="3153376" cy="2039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2AFF7E-50BB-D853-2176-7EC2F1323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246" y="2179148"/>
            <a:ext cx="1884548" cy="18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6208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226845" y="451272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st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646605" y="4767157"/>
            <a:ext cx="4693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St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udent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119555" y="47671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85268" y="427382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-s-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F744DB-ABDB-CA5C-4E21-C14AFC9AA223}"/>
              </a:ext>
            </a:extLst>
          </p:cNvPr>
          <p:cNvSpPr txBox="1"/>
          <p:nvPr/>
        </p:nvSpPr>
        <p:spPr>
          <a:xfrm>
            <a:off x="8094777" y="5620026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[island]</a:t>
            </a:r>
          </a:p>
        </p:txBody>
      </p:sp>
      <p:sp>
        <p:nvSpPr>
          <p:cNvPr id="16" name="Google Shape;167;p2">
            <a:extLst>
              <a:ext uri="{FF2B5EF4-FFF2-40B4-BE49-F238E27FC236}">
                <a16:creationId xmlns:a16="http://schemas.microsoft.com/office/drawing/2014/main" id="{D98EE6C9-73DB-5C34-57C3-9C6CC6A1F916}"/>
              </a:ext>
            </a:extLst>
          </p:cNvPr>
          <p:cNvSpPr/>
          <p:nvPr/>
        </p:nvSpPr>
        <p:spPr>
          <a:xfrm>
            <a:off x="34402" y="137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20A98A-F5C5-DDF0-A41D-BD8369237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724" y="2090843"/>
            <a:ext cx="1992836" cy="20908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1A3220-1C80-D3E4-DF41-E69B740D1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552" y="2505133"/>
            <a:ext cx="2632501" cy="14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7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977" y="-30809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75014" y="383107"/>
            <a:ext cx="5518151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ss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011269" y="4750681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Ereigni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1109705" y="4820892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Schlu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ss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95090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-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57C80-C7FB-5CA3-4406-87AEC145445E}"/>
              </a:ext>
            </a:extLst>
          </p:cNvPr>
          <p:cNvSpPr txBox="1"/>
          <p:nvPr/>
        </p:nvSpPr>
        <p:spPr>
          <a:xfrm>
            <a:off x="1845259" y="5687997"/>
            <a:ext cx="273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[end]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C7D1CF-B296-13BB-C9DF-8ED8C3BD82EA}"/>
              </a:ext>
            </a:extLst>
          </p:cNvPr>
          <p:cNvSpPr txBox="1"/>
          <p:nvPr/>
        </p:nvSpPr>
        <p:spPr>
          <a:xfrm>
            <a:off x="7746823" y="5661202"/>
            <a:ext cx="273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[event]</a:t>
            </a:r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DE2F9691-EABA-61EF-7008-0E3A76CF6D7D}"/>
              </a:ext>
            </a:extLst>
          </p:cNvPr>
          <p:cNvSpPr/>
          <p:nvPr/>
        </p:nvSpPr>
        <p:spPr>
          <a:xfrm>
            <a:off x="17989" y="6556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DE54CE-0CEE-1E84-E19D-A75252213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249" y="2760359"/>
            <a:ext cx="2012461" cy="10156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84A0EB-BFAD-BC25-551E-B9CC21251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140" y="1703048"/>
            <a:ext cx="1817125" cy="290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1023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273416" y="40131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ß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948878" y="4758674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hei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ß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246861-91D8-330A-A9BC-312F754318AA}"/>
              </a:ext>
            </a:extLst>
          </p:cNvPr>
          <p:cNvSpPr txBox="1"/>
          <p:nvPr/>
        </p:nvSpPr>
        <p:spPr>
          <a:xfrm>
            <a:off x="1961342" y="5661575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[hot]</a:t>
            </a:r>
          </a:p>
        </p:txBody>
      </p:sp>
      <p:sp>
        <p:nvSpPr>
          <p:cNvPr id="5" name="Google Shape;167;p2">
            <a:extLst>
              <a:ext uri="{FF2B5EF4-FFF2-40B4-BE49-F238E27FC236}">
                <a16:creationId xmlns:a16="http://schemas.microsoft.com/office/drawing/2014/main" id="{2F654E01-D7E0-85B0-1671-AD7ECA16B630}"/>
              </a:ext>
            </a:extLst>
          </p:cNvPr>
          <p:cNvSpPr/>
          <p:nvPr/>
        </p:nvSpPr>
        <p:spPr>
          <a:xfrm>
            <a:off x="35700" y="611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5DE2DC-B5D6-0422-3B19-062938890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93878" y="1329674"/>
            <a:ext cx="1714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1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311130F-185E-4D96-91FA-A3D5BB3FA644}"/>
              </a:ext>
            </a:extLst>
          </p:cNvPr>
          <p:cNvGraphicFramePr>
            <a:graphicFrameLocks noGrp="1"/>
          </p:cNvGraphicFramePr>
          <p:nvPr/>
        </p:nvGraphicFramePr>
        <p:xfrm>
          <a:off x="438992" y="642640"/>
          <a:ext cx="10039184" cy="5652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9796">
                  <a:extLst>
                    <a:ext uri="{9D8B030D-6E8A-4147-A177-3AD203B41FA5}">
                      <a16:colId xmlns:a16="http://schemas.microsoft.com/office/drawing/2014/main" val="2206507390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4004815633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1939323141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1335506173"/>
                    </a:ext>
                  </a:extLst>
                </a:gridCol>
              </a:tblGrid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674036"/>
                  </a:ext>
                </a:extLst>
              </a:tr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2414251"/>
                  </a:ext>
                </a:extLst>
              </a:tr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77334"/>
                  </a:ext>
                </a:extLst>
              </a:tr>
            </a:tbl>
          </a:graphicData>
        </a:graphic>
      </p:graphicFrame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die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baseline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Wörter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755796" y="1356114"/>
            <a:ext cx="16410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wei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ß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DA8EADE-1627-2132-D3FE-3BC1F102ABDB}"/>
              </a:ext>
            </a:extLst>
          </p:cNvPr>
          <p:cNvSpPr/>
          <p:nvPr/>
        </p:nvSpPr>
        <p:spPr>
          <a:xfrm>
            <a:off x="3294751" y="1419880"/>
            <a:ext cx="19598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ielen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0AC1F0-F1EC-A761-495F-8D381F965E7D}"/>
              </a:ext>
            </a:extLst>
          </p:cNvPr>
          <p:cNvSpPr/>
          <p:nvPr/>
        </p:nvSpPr>
        <p:spPr>
          <a:xfrm>
            <a:off x="5997898" y="1419661"/>
            <a:ext cx="1424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zw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ö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lf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12EA53-7E3E-7901-DAD0-4AADB0064A0E}"/>
              </a:ext>
            </a:extLst>
          </p:cNvPr>
          <p:cNvSpPr/>
          <p:nvPr/>
        </p:nvSpPr>
        <p:spPr>
          <a:xfrm>
            <a:off x="6059761" y="3529030"/>
            <a:ext cx="11332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0DD251-277F-A34C-5D83-6F8E405C65EF}"/>
              </a:ext>
            </a:extLst>
          </p:cNvPr>
          <p:cNvSpPr/>
          <p:nvPr/>
        </p:nvSpPr>
        <p:spPr>
          <a:xfrm>
            <a:off x="712999" y="3425002"/>
            <a:ext cx="17275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rei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ß</a:t>
            </a:r>
            <a:r>
              <a:rPr kumimoji="0" lang="en-GB" sz="4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27B45B-4724-B237-CF97-4BE648D224AB}"/>
              </a:ext>
            </a:extLst>
          </p:cNvPr>
          <p:cNvSpPr/>
          <p:nvPr/>
        </p:nvSpPr>
        <p:spPr>
          <a:xfrm>
            <a:off x="3276661" y="3529030"/>
            <a:ext cx="1870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Fl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ä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che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D071F2-2B75-48F5-59E2-C0EF38B31D3B}"/>
              </a:ext>
            </a:extLst>
          </p:cNvPr>
          <p:cNvSpPr/>
          <p:nvPr/>
        </p:nvSpPr>
        <p:spPr>
          <a:xfrm>
            <a:off x="8177951" y="1306634"/>
            <a:ext cx="18734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soda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ss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820E9A-0DB3-0D2A-53D9-0F4EC9130321}"/>
              </a:ext>
            </a:extLst>
          </p:cNvPr>
          <p:cNvSpPr/>
          <p:nvPr/>
        </p:nvSpPr>
        <p:spPr>
          <a:xfrm>
            <a:off x="8496823" y="3518849"/>
            <a:ext cx="1692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st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ö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ren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B0D47E-09CF-D2A3-2CA2-637BF050FFC2}"/>
              </a:ext>
            </a:extLst>
          </p:cNvPr>
          <p:cNvSpPr/>
          <p:nvPr/>
        </p:nvSpPr>
        <p:spPr>
          <a:xfrm>
            <a:off x="854071" y="5394979"/>
            <a:ext cx="13125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Prei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endParaRPr lang="en-GB" sz="40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C7698B-1C29-D559-8CA8-56154F7900CB}"/>
              </a:ext>
            </a:extLst>
          </p:cNvPr>
          <p:cNvSpPr/>
          <p:nvPr/>
        </p:nvSpPr>
        <p:spPr>
          <a:xfrm>
            <a:off x="3134494" y="5381411"/>
            <a:ext cx="2195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warz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E3B4AA-3420-67C2-2ADF-3C0CD914FE91}"/>
              </a:ext>
            </a:extLst>
          </p:cNvPr>
          <p:cNvSpPr/>
          <p:nvPr/>
        </p:nvSpPr>
        <p:spPr>
          <a:xfrm>
            <a:off x="5412995" y="5358905"/>
            <a:ext cx="2626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Geb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äu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895D82-9128-A4EA-31B3-8A8C1BBABB4C}"/>
              </a:ext>
            </a:extLst>
          </p:cNvPr>
          <p:cNvSpPr/>
          <p:nvPr/>
        </p:nvSpPr>
        <p:spPr>
          <a:xfrm>
            <a:off x="8743169" y="5334295"/>
            <a:ext cx="13319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gr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au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19F671-1E7D-677D-8D74-6DC4089E030E}"/>
              </a:ext>
            </a:extLst>
          </p:cNvPr>
          <p:cNvSpPr/>
          <p:nvPr/>
        </p:nvSpPr>
        <p:spPr>
          <a:xfrm>
            <a:off x="398494" y="4036861"/>
            <a:ext cx="26306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[to tear, tearing]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321512-E054-3AB5-0E10-BCBDCAE4E86F}"/>
              </a:ext>
            </a:extLst>
          </p:cNvPr>
          <p:cNvSpPr/>
          <p:nvPr/>
        </p:nvSpPr>
        <p:spPr>
          <a:xfrm>
            <a:off x="8246983" y="1944817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[so that]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B36BF99E-BDF0-BA1F-61D3-E04463433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980" y="4513930"/>
            <a:ext cx="1560667" cy="8925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C142D7-0991-D208-61F5-E5F3D7784C1A}"/>
              </a:ext>
            </a:extLst>
          </p:cNvPr>
          <p:cNvSpPr/>
          <p:nvPr/>
        </p:nvSpPr>
        <p:spPr>
          <a:xfrm>
            <a:off x="5785904" y="5963964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[building]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98D1F-D874-26D2-5598-F898098A41A2}"/>
              </a:ext>
            </a:extLst>
          </p:cNvPr>
          <p:cNvSpPr/>
          <p:nvPr/>
        </p:nvSpPr>
        <p:spPr>
          <a:xfrm>
            <a:off x="3234177" y="4036861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[area]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Google Shape;167;p2">
            <a:extLst>
              <a:ext uri="{FF2B5EF4-FFF2-40B4-BE49-F238E27FC236}">
                <a16:creationId xmlns:a16="http://schemas.microsoft.com/office/drawing/2014/main" id="{CB79333F-9FF1-323A-6F55-0649EB7B4D3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green tape dispenser with a white tape in it&#10;&#10;Description automatically generated">
            <a:extLst>
              <a:ext uri="{FF2B5EF4-FFF2-40B4-BE49-F238E27FC236}">
                <a16:creationId xmlns:a16="http://schemas.microsoft.com/office/drawing/2014/main" id="{E2725BAD-CF51-19DA-815B-7771EA63E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30" y="2607164"/>
            <a:ext cx="1268926" cy="824802"/>
          </a:xfrm>
          <a:prstGeom prst="rect">
            <a:avLst/>
          </a:prstGeom>
        </p:spPr>
      </p:pic>
      <p:pic>
        <p:nvPicPr>
          <p:cNvPr id="12" name="Picture 11" descr="A video game screen of a park with a fountain and trees&#10;&#10;Description automatically generated">
            <a:extLst>
              <a:ext uri="{FF2B5EF4-FFF2-40B4-BE49-F238E27FC236}">
                <a16:creationId xmlns:a16="http://schemas.microsoft.com/office/drawing/2014/main" id="{CA38677B-A4B3-B4BE-677E-394CD296F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9335" y="2634793"/>
            <a:ext cx="1299045" cy="8748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858507-45A6-3C69-04D9-76F3E233E78D}"/>
              </a:ext>
            </a:extLst>
          </p:cNvPr>
          <p:cNvSpPr/>
          <p:nvPr/>
        </p:nvSpPr>
        <p:spPr>
          <a:xfrm>
            <a:off x="8188633" y="4060086"/>
            <a:ext cx="28127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[to disturb, bother]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 descr="A sign on a wall&#10;&#10;Description automatically generated">
            <a:extLst>
              <a:ext uri="{FF2B5EF4-FFF2-40B4-BE49-F238E27FC236}">
                <a16:creationId xmlns:a16="http://schemas.microsoft.com/office/drawing/2014/main" id="{67D329C4-B0DC-438D-32D4-315C75DCC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7688" y="2793419"/>
            <a:ext cx="897617" cy="676018"/>
          </a:xfrm>
          <a:prstGeom prst="rect">
            <a:avLst/>
          </a:prstGeom>
        </p:spPr>
      </p:pic>
      <p:pic>
        <p:nvPicPr>
          <p:cNvPr id="34" name="Picture 33" descr="A cartoon elephant with big eyes and tusks&#10;&#10;Description automatically generated">
            <a:extLst>
              <a:ext uri="{FF2B5EF4-FFF2-40B4-BE49-F238E27FC236}">
                <a16:creationId xmlns:a16="http://schemas.microsoft.com/office/drawing/2014/main" id="{8852FECD-EA2D-2A48-FC19-8D52537F5D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1949" y="4585494"/>
            <a:ext cx="936470" cy="89403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791C5D9-EFD3-9848-5B3C-ECE8F01DD133}"/>
              </a:ext>
            </a:extLst>
          </p:cNvPr>
          <p:cNvSpPr/>
          <p:nvPr/>
        </p:nvSpPr>
        <p:spPr>
          <a:xfrm>
            <a:off x="8574092" y="5963964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[grey]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3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8855FF24-C97A-C397-F146-5FEABADCB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449" y="1683641"/>
            <a:ext cx="1333121" cy="16795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2F05A9-1AD0-8834-C86F-61BBF629D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483" y="2020652"/>
            <a:ext cx="2018838" cy="140056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15177EA-C78A-F5BF-1BDB-648225793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731" y="2206388"/>
            <a:ext cx="1420596" cy="13639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7EC6D15-DE3F-F956-7E23-587937471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0483" y="2298689"/>
            <a:ext cx="1223230" cy="12309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B979B9-E660-AA2D-BFBE-3B7DDCE07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8043" y="2227614"/>
            <a:ext cx="1176248" cy="11762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C97F4-EEDA-A0F0-F237-AB0D8CB18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3747" y="2078452"/>
            <a:ext cx="1174669" cy="11746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82964E-7A8F-A875-DEE0-DB6D327F56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0280" y="2022400"/>
            <a:ext cx="1859730" cy="10737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228252-F749-DABA-2830-82A3E1BECB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4369" y="2231648"/>
            <a:ext cx="1636394" cy="11569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C90375-20A4-1D18-97DF-B39FADA02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3409" y="1910233"/>
            <a:ext cx="1511105" cy="15111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653610-7731-03FE-151D-CE8FFE011D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1144" y="2362600"/>
            <a:ext cx="1521974" cy="1073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DF96E-46A7-4AFE-0F6C-E71A4B8CD9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3099" y="2136830"/>
            <a:ext cx="1351557" cy="1244910"/>
          </a:xfrm>
          <a:prstGeom prst="rect">
            <a:avLst/>
          </a:prstGeom>
        </p:spPr>
      </p:pic>
      <p:pic>
        <p:nvPicPr>
          <p:cNvPr id="2050" name="Picture 2" descr="Free switzerland country europe vector">
            <a:extLst>
              <a:ext uri="{FF2B5EF4-FFF2-40B4-BE49-F238E27FC236}">
                <a16:creationId xmlns:a16="http://schemas.microsoft.com/office/drawing/2014/main" id="{E48DEA98-9103-8BDA-7F01-0D8807679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758" y="2098481"/>
            <a:ext cx="1936238" cy="124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3A0BB748-8628-43A6-8F59-FFC22F661168}"/>
              </a:ext>
            </a:extLst>
          </p:cNvPr>
          <p:cNvSpPr txBox="1">
            <a:spLocks/>
          </p:cNvSpPr>
          <p:nvPr/>
        </p:nvSpPr>
        <p:spPr>
          <a:xfrm>
            <a:off x="10635153" y="1135676"/>
            <a:ext cx="138411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9A45B2EF-B154-46BD-A141-F0262C94A9B2}"/>
              </a:ext>
            </a:extLst>
          </p:cNvPr>
          <p:cNvSpPr/>
          <p:nvPr/>
        </p:nvSpPr>
        <p:spPr>
          <a:xfrm>
            <a:off x="3831781" y="164666"/>
            <a:ext cx="2636999" cy="461665"/>
          </a:xfrm>
          <a:prstGeom prst="wedgeRoundRectCallout">
            <a:avLst>
              <a:gd name="adj1" fmla="val -66377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139E59-938F-4284-8A74-DAABEE57B396}"/>
              </a:ext>
            </a:extLst>
          </p:cNvPr>
          <p:cNvSpPr txBox="1"/>
          <p:nvPr/>
        </p:nvSpPr>
        <p:spPr>
          <a:xfrm>
            <a:off x="3841669" y="148792"/>
            <a:ext cx="263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Sag die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Wörter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3751BBA0-B5E6-4D21-A8D5-079E28853C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57376" y="-35979"/>
            <a:ext cx="914400" cy="914400"/>
          </a:xfrm>
          <a:prstGeom prst="rect">
            <a:avLst/>
          </a:prstGeom>
        </p:spPr>
      </p:pic>
      <p:sp>
        <p:nvSpPr>
          <p:cNvPr id="45" name="Title 2">
            <a:extLst>
              <a:ext uri="{FF2B5EF4-FFF2-40B4-BE49-F238E27FC236}">
                <a16:creationId xmlns:a16="http://schemas.microsoft.com/office/drawing/2014/main" id="{6D73D3F3-6D29-104E-30F5-0CDA73902B3A}"/>
              </a:ext>
            </a:extLst>
          </p:cNvPr>
          <p:cNvSpPr txBox="1">
            <a:spLocks/>
          </p:cNvSpPr>
          <p:nvPr/>
        </p:nvSpPr>
        <p:spPr>
          <a:xfrm>
            <a:off x="10606208" y="1093279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708863DA-FB1F-5FDE-476B-2EF2899828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208" y="164666"/>
            <a:ext cx="1585097" cy="106689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F89E46F-9C63-4DF6-AC29-BC99DD8FFAE3}"/>
              </a:ext>
            </a:extLst>
          </p:cNvPr>
          <p:cNvGrpSpPr/>
          <p:nvPr/>
        </p:nvGrpSpPr>
        <p:grpSpPr>
          <a:xfrm>
            <a:off x="9686187" y="1683641"/>
            <a:ext cx="2522417" cy="2880000"/>
            <a:chOff x="9957525" y="-3740"/>
            <a:chExt cx="2522417" cy="288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5824629-6B03-4A15-BA02-245DC2AEC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57525" y="-3740"/>
              <a:ext cx="2522417" cy="2880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42289DA-2A14-45DA-BEAE-B334852447E5}"/>
                </a:ext>
              </a:extLst>
            </p:cNvPr>
            <p:cNvSpPr txBox="1"/>
            <p:nvPr/>
          </p:nvSpPr>
          <p:spPr>
            <a:xfrm>
              <a:off x="10686196" y="1700453"/>
              <a:ext cx="10871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das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F4460A-60C7-48EB-AF20-4821E6914702}"/>
              </a:ext>
            </a:extLst>
          </p:cNvPr>
          <p:cNvGrpSpPr/>
          <p:nvPr/>
        </p:nvGrpSpPr>
        <p:grpSpPr>
          <a:xfrm>
            <a:off x="4656000" y="4649118"/>
            <a:ext cx="2880000" cy="2522417"/>
            <a:chOff x="4663072" y="3753114"/>
            <a:chExt cx="2880000" cy="252241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FF170DF-258F-48EF-B46B-0BD9D4CA3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41863" y="3574323"/>
              <a:ext cx="2522417" cy="2880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574233-A769-4A3B-AC1A-C4487DDCCFE6}"/>
                </a:ext>
              </a:extLst>
            </p:cNvPr>
            <p:cNvSpPr txBox="1"/>
            <p:nvPr/>
          </p:nvSpPr>
          <p:spPr>
            <a:xfrm>
              <a:off x="5492165" y="5340065"/>
              <a:ext cx="974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die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480A48-772D-43C7-8DA4-B29E4EAD79CE}"/>
              </a:ext>
            </a:extLst>
          </p:cNvPr>
          <p:cNvGrpSpPr/>
          <p:nvPr/>
        </p:nvGrpSpPr>
        <p:grpSpPr>
          <a:xfrm>
            <a:off x="0" y="1242405"/>
            <a:ext cx="2522417" cy="2880000"/>
            <a:chOff x="194736" y="1163992"/>
            <a:chExt cx="2522417" cy="2880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FD6ADBD-ED9B-4F29-8287-257ED90E2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36" y="1163992"/>
              <a:ext cx="2522417" cy="2880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ED5D4F-92E1-433D-8419-0150AC01E688}"/>
                </a:ext>
              </a:extLst>
            </p:cNvPr>
            <p:cNvSpPr txBox="1"/>
            <p:nvPr/>
          </p:nvSpPr>
          <p:spPr>
            <a:xfrm>
              <a:off x="804163" y="3045228"/>
              <a:ext cx="10150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der</a:t>
              </a:r>
            </a:p>
          </p:txBody>
        </p:sp>
      </p:grp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6733919B-F95D-25AE-DCDD-353F8856D9C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36BF9F3-04E7-4136-1AC0-A59B0CA30DD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7044" y="2342330"/>
            <a:ext cx="1577967" cy="105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0671 L 0.00313 0.00694 C 0.00352 0.01597 0.00443 0.02523 0.0043 0.03449 C 0.00404 0.04653 0.003 0.05833 0.00209 0.07037 C 0.00183 0.07292 0.00131 0.07546 0.00092 0.07824 C 0.00053 0.08148 0.00013 0.08495 -0.00013 0.08819 C 0.00013 0.0956 0.00039 0.10278 0.00092 0.11018 C 0.00105 0.11227 0.00118 0.11458 0.00209 0.11597 C 0.00287 0.11759 0.0043 0.11736 0.00534 0.11805 C 0.00651 0.1206 0.01289 0.1338 0.01329 0.13796 C 0.01368 0.14398 0.01263 0.15 0.01211 0.15579 C 0.01159 0.1618 0.01068 0.16805 0.0099 0.17384 C 0.01068 0.18102 0.01094 0.18843 0.01211 0.1956 C 0.01289 0.20046 0.01407 0.20509 0.0155 0.20949 C 0.01641 0.2125 0.01784 0.21481 0.01888 0.21759 C 0.02006 0.22083 0.0211 0.22407 0.02214 0.22755 C 0.02383 0.23264 0.02696 0.24514 0.02774 0.2493 C 0.02878 0.25463 0.0293 0.25995 0.03008 0.26528 C 0.0293 0.28588 0.02526 0.30694 0.02774 0.32708 C 0.02852 0.33287 0.02891 0.33912 0.03008 0.34491 C 0.03047 0.34722 0.03151 0.34884 0.0323 0.35093 C 0.03347 0.35417 0.03451 0.35741 0.03568 0.36088 C 0.03842 0.36968 0.03816 0.37014 0.04011 0.38079 C 0.04167 0.40278 0.04232 0.40417 0.04011 0.43241 C 0.03959 0.44005 0.03789 0.44699 0.03672 0.4544 C 0.0362 0.46759 0.03451 0.4919 0.03672 0.50602 C 0.03868 0.51782 0.0418 0.5287 0.04454 0.54005 C 0.04922 0.55856 0.05638 0.57569 0.05912 0.5956 L 0.06133 0.61157 C 0.06068 0.62407 0.05977 0.6368 0.05912 0.6493 C 0.0586 0.65995 0.0586 0.6706 0.05808 0.68125 C 0.05625 0.71157 0.05508 0.72106 0.05248 0.74699 C 0.04909 0.85324 0.05469 0.72199 0.04688 0.81065 C 0.03529 0.94005 0.05313 0.78958 0.04011 0.89421 C 0.0405 0.90347 0.04063 0.91273 0.04128 0.92199 C 0.04219 0.93495 0.04506 0.9544 0.04792 0.96574 C 0.05092 0.97755 0.05443 0.98866 0.05808 0.99954 C 0.05951 1.0044 0.0612 1.0088 0.0625 1.01366 C 0.0642 1.02014 0.0655 1.02685 0.06693 1.03356 C 0.06732 1.0375 0.06797 1.04143 0.0681 1.04537 C 0.06928 1.08657 0.06914 1.09444 0.06914 1.12315 " pathEditMode="relative" rAng="0" ptsTypes="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5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0.01436 L 0.00222 0.01459 L 0.02787 0.00834 C 0.02982 0.00788 0.03164 0.00672 0.03347 0.00625 C 0.03907 0.00533 0.04467 0.00487 0.05026 0.0044 C 0.05625 0.00487 0.06237 0.00417 0.06823 0.00625 C 0.07006 0.00695 0.0711 0.01065 0.07266 0.01227 C 0.07487 0.01459 0.07722 0.01575 0.07943 0.01829 C 0.0892 0.0294 0.08086 0.025 0.09388 0.03612 C 0.09792 0.03959 0.10196 0.04237 0.10625 0.04422 C 0.11823 0.04908 0.12813 0.05024 0.13985 0.05209 C 0.20326 0.0382 0.17631 0.04306 0.22045 0.03612 C 0.23164 0.0375 0.24297 0.03612 0.25404 0.04005 C 0.26641 0.04468 0.27787 0.05463 0.28985 0.06204 C 0.29401 0.06459 0.29792 0.06806 0.30209 0.06991 C 0.3211 0.07848 0.31107 0.07431 0.33243 0.08195 L 0.38946 0.07987 C 0.44024 0.07801 0.41719 0.075 0.45209 0.08195 C 0.45925 0.08658 0.46615 0.0919 0.47344 0.09584 C 0.48164 0.10047 0.49818 0.10649 0.50704 0.10973 C 0.51628 0.10857 0.52579 0.10903 0.53503 0.10579 C 0.5431 0.10301 0.55066 0.0963 0.55847 0.0919 C 0.56862 0.08635 0.57917 0.07963 0.58985 0.07593 C 0.60013 0.07246 0.61055 0.07176 0.6211 0.06991 C 0.65118 0.06505 0.65313 0.06575 0.6849 0.06413 C 0.71016 0.06829 0.71342 0.06829 0.74089 0.07593 C 0.80651 0.09445 0.74024 0.07871 0.79922 0.0919 C 0.82305 0.09121 0.84688 0.09167 0.87084 0.08982 C 0.88464 0.08889 0.89844 0.08542 0.91224 0.08403 C 0.92188 0.08288 0.93164 0.08264 0.94128 0.08195 C 0.95404 0.08403 0.96706 0.08195 0.97943 0.08797 C 0.99401 0.09514 1.0142 0.12454 1.02982 0.1338 C 1.04024 0.13982 1.03633 0.13959 1.04102 0.13959 " pathEditMode="relative" rAng="0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40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-0.022 L -0.00716 -0.02176 C -0.00299 -0.00973 0.00235 0.00138 0.00547 0.01481 C 0.00703 0.02175 0.00638 0.02986 0.00664 0.03726 C 0.00756 0.07916 0.00664 0.12106 0.00886 0.1625 C 0.01003 0.18217 0.02019 0.19976 0.02735 0.2118 C 0.03021 0.21643 0.03399 0.21898 0.03659 0.22407 C 0.04102 0.23287 0.04427 0.24328 0.04818 0.25277 C 0.04701 0.27407 0.04636 0.29537 0.04467 0.31643 C 0.04323 0.33495 0.03946 0.353 0.03894 0.37175 C 0.03789 0.40925 0.0375 0.44722 0.04011 0.48449 C 0.04063 0.49398 0.04558 0.50092 0.04818 0.50925 C 0.04974 0.51458 0.05118 0.52013 0.05274 0.52569 C 0.05235 0.53657 0.05248 0.54768 0.05157 0.55833 C 0.05013 0.57569 0.04753 0.59259 0.04584 0.60972 C 0.04414 0.62685 0.04271 0.64398 0.04115 0.66087 C 0.04076 0.67476 0.04011 0.68842 0.04011 0.70208 C 0.04011 0.72731 0.04506 0.74282 0.04818 0.76967 C 0.04961 0.78263 0.05287 0.83356 0.05391 0.84976 C 0.05352 0.86481 0.05521 0.88055 0.05274 0.8949 C 0.04662 0.92962 0.0362 0.96157 0.02852 0.99537 C 0.0224 1.02245 0.01693 1.05 0.0112 1.07731 C 0.0142 1.09722 0.01459 1.10833 0.02045 1.12453 C 0.05651 1.22476 0.04558 1.17685 0.05625 1.22708 C 0.05482 1.23888 0.05677 1.23587 0.05274 1.23958 " pathEditMode="relative" rAng="0" ptsTypes="AAAAAAAAAAAAAAAAAAAAAAA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6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533 L -0.00104 -0.0051 C 0.00534 0.02731 0.01432 0.06342 0.01406 0.09907 C 0.01354 0.14861 0.00026 0.21736 -0.00677 0.26111 C -0.00755 0.28588 -0.01211 0.31088 -0.00911 0.33495 C -0.00234 0.38889 0.02617 0.42523 0.04636 0.46018 C 0.04987 0.4662 0.05443 0.47083 0.05664 0.4787 C 0.06602 0.51041 0.07396 0.53333 0.07982 0.5669 C 0.0819 0.57893 0.08281 0.59143 0.08438 0.6037 C 0.08281 0.62963 0.0819 0.65578 0.07982 0.68171 C 0.07878 0.69352 0.07643 0.70486 0.07513 0.71643 C 0.0737 0.73078 0.07279 0.74514 0.07175 0.75972 C 0.06836 0.85 0.07318 0.73055 0.06823 0.82106 C 0.06472 0.88495 0.07018 0.82245 0.06367 0.88889 C 0.06406 0.91065 0.06146 0.93333 0.06472 0.9544 C 0.06823 0.97639 0.07969 0.99213 0.0832 1.01389 L 0.08906 1.04884 C 0.08672 1.06319 0.08386 1.07731 0.08203 1.0919 C 0.07565 1.14444 0.08177 1.11898 0.07513 1.16574 C 0.07396 1.17407 0.07214 1.18217 0.07057 1.19028 C 0.06901 1.21227 0.06849 1.21203 0.07057 1.23958 C 0.07083 1.24375 0.07214 1.24768 0.07279 1.25185 C 0.07331 1.25463 0.07396 1.26018 0.07396 1.26041 " pathEditMode="relative" rAng="0" ptsTypes="AAAAAAAAAAAAAAAAAAA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6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-0.01157 L -0.00481 -0.01134 C -0.01862 -0.01736 -0.03007 -0.02268 -0.04414 -0.02592 C -0.05286 -0.02778 -0.0707 -0.02986 -0.0707 -0.02963 C -0.08333 -0.02731 -0.09609 -0.02546 -0.10872 -0.02176 C -0.1181 -0.01921 -0.12213 -0.01458 -0.1306 -0.00949 C -0.17239 0.01551 -0.1888 0.02824 -0.22877 0.04167 C -0.23359 0.04352 -0.23867 0.04306 -0.24375 0.04375 C -0.24648 0.04306 -0.24921 0.04329 -0.25182 0.04167 C -0.26171 0.03611 -0.26406 0.02871 -0.27487 0.02523 C -0.28554 0.02199 -0.29635 0.02107 -0.30716 0.01922 C -0.32135 0.0169 -0.33958 0.01482 -0.35455 0.01297 C -0.35833 0.01042 -0.36328 0.00672 -0.36718 0.00486 C -0.3694 0.00394 -0.37187 0.00371 -0.37408 0.00278 C -0.3776 0.00162 -0.38099 -2.22222E-6 -0.3845 -0.00139 C -0.4 -0.01504 -0.36875 0.00972 -0.40638 0.01505 C -0.41132 0.01574 -0.41406 0.00417 -0.4181 -0.00139 L -0.48932 0.00903 C -0.51679 0.01366 -0.5306 0.01736 -0.55403 0.02338 C -0.59622 0.04838 -0.55104 0.02246 -0.60911 0.05209 C -0.63906 0.06713 -0.62161 0.06181 -0.63932 0.06644 C -0.64687 0.06435 -0.65494 0.06366 -0.6625 0.06019 C -0.66549 0.0588 -0.6677 0.05417 -0.67057 0.05209 C -0.67695 0.04722 -0.68372 0.04445 -0.6901 0.03959 C -0.70182 0.03079 -0.71198 0.01204 -0.72474 0.01111 C -0.77747 0.00648 -0.75716 0.00949 -0.78593 0.00486 C -0.79062 0.00764 -0.80937 0.01945 -0.81588 0.0213 C -0.82122 0.02269 -0.82669 0.02269 -0.83203 0.02338 L -0.85169 0.01713 C -0.85468 0.01621 -0.85807 0.01297 -0.86093 0.01505 C -0.86237 0.01621 -0.86015 0.0206 -0.85976 0.02338 C -0.85898 0.02801 -0.8582 0.03287 -0.85742 0.03773 L -0.85976 0.05 " pathEditMode="relative" rAng="0" ptsTypes="AAAAAAAAAAAAAAAAAAAAAAAAAAAAAAAAA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26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-0.00718 L 0.01172 -0.00695 C 0.03086 -0.0132 0.04987 -0.02477 0.0694 -0.02546 C 0.08008 -0.02616 0.09036 -0.01736 0.10052 -0.01111 C 0.12083 0.00116 0.14023 0.01759 0.16054 0.02986 C 0.18099 0.04236 0.20208 0.05185 0.22278 0.06273 C 0.30325 0.05509 0.38138 0.04398 0.46159 0.04629 C 0.48086 0.04676 0.50013 0.05046 0.51927 0.05254 L 0.60703 0.05046 C 0.63151 0.04699 0.65534 0.03495 0.67969 0.02986 C 0.71198 0.02315 0.74427 0.02037 0.77669 0.01551 L 0.85976 0.02176 C 0.88034 0.02916 0.89739 0.05555 0.91745 0.0669 C 0.9345 0.07639 0.95273 0.07778 0.97044 0.08333 L 1.02591 0.06875 C 1.03854 0.06528 1.05104 0.05648 1.06393 0.05648 C 1.07044 0.05648 1.06601 0.06991 1.0651 0.07291 " pathEditMode="relative" rAng="0" ptsTypes="AAAAAAAAAAAAAAA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73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1 -0.00996 L 0.00951 -0.00972 C 0.06081 0.08078 0.01901 -0.02014 0.00261 0.16018 C -0.01237 0.32546 0.00235 0.31643 0.05352 0.4206 C 0.02631 0.8368 0.01224 0.67106 0.04766 0.92315 C 0.04232 0.98333 0.03451 1.04305 0.03151 1.1037 C 0.02982 1.13796 0.03282 1.17222 0.03386 1.20625 C 0.03399 1.21041 0.03503 1.21875 0.03503 1.21898 " pathEditMode="relative" rAng="0" ptsTypes="AAAAAA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6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-0.02894 L 0.00299 -0.02871 C 0.04844 -0.04514 0.06953 -0.05811 0.11602 -0.05348 C 0.13711 -0.05139 0.15508 -0.03102 0.1737 -0.01667 C 0.18672 -0.00672 0.19948 0.00439 0.21289 0.01203 C 0.24414 0.02986 0.26641 0.03287 0.29831 0.04074 L 0.3526 0.03865 C 0.37995 0.03402 0.43164 0.01111 0.45872 0.00393 C 0.52539 -0.01412 0.52461 -0.01042 0.59023 -0.0125 L 0.65716 0.00393 C 0.6776 0.00949 0.69779 0.01805 0.71836 0.02222 C 0.74661 0.02824 0.77526 0.03055 0.80365 0.03472 C 0.82643 0.03402 0.84909 0.03518 0.87174 0.03263 C 0.89154 0.03032 0.91094 0.02407 0.9306 0.02037 C 0.97695 0.01134 0.96888 0.01296 1.0056 0.00995 C 1.01484 0.01064 1.02409 0.01064 1.03333 0.01203 C 1.05117 0.01481 1.07526 0.02222 1.09219 0.03055 C 1.10117 0.03495 1.11016 0.04004 1.11862 0.04699 C 1.12604 0.053 1.13268 0.06134 1.13945 0.06944 C 1.16654 0.10208 1.15013 0.08726 1.16016 0.09629 " pathEditMode="relative" rAng="0" ptsTypes="AAAAAAAAAAAAAAAAAAAA">
                                      <p:cBhvr>
                                        <p:cTn id="6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52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55 0.03379 L 0.00755 0.03402 C 0.00976 0.05069 0.01354 0.06736 0.01445 0.08495 C 0.03398 0.46898 0.02109 0.28495 0.02825 0.5875 C 0.02981 0.65463 0.03333 0.72152 0.03515 0.78842 C 0.03685 0.85208 0.0375 0.91574 0.03867 0.97939 C 0.03125 1.13356 0.02851 1.08912 0.03632 1.21319 C 0.03645 1.21458 0.03711 1.21597 0.0375 1.21736 " pathEditMode="relative" rAng="0" ptsTypes="AAAAAA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5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41 -0.02037 L -0.01341 -0.02014 C -0.01771 -0.02246 -0.02188 -0.0257 -0.02617 -0.02662 C -0.3737 -0.09491 -0.16237 -0.08634 -0.43346 -0.02662 C -0.50117 -0.01181 -0.5694 -0.00347 -0.6375 0.00833 C -0.70182 0.00208 -0.76667 0.00648 -0.83034 -0.01019 C -0.84128 -0.0132 -0.84779 -0.03519 -0.8556 -0.04908 C -0.85898 -0.05509 -0.8638 -0.06968 -0.8638 -0.06945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26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-0.02731 L 0.00299 -0.02731 C -0.00443 -0.0287 -0.01172 -0.02893 -0.01901 -0.03148 C -0.02565 -0.03379 -0.03216 -0.03773 -0.03867 -0.04166 C -0.04219 -0.04398 -0.04558 -0.04722 -0.04896 -0.05 C -0.05091 -0.05138 -0.05274 -0.05347 -0.05482 -0.05416 C -0.05899 -0.05555 -0.06328 -0.05555 -0.06745 -0.05601 C -0.20664 -0.03518 -0.14961 -0.03935 -0.23828 -0.03564 C -0.26667 -0.04166 -0.31328 -0.05324 -0.34323 -0.05416 C -0.35209 -0.05439 -0.36094 -0.05092 -0.36979 -0.05 C -0.39089 -0.04745 -0.41198 -0.04444 -0.43321 -0.04375 L -0.56003 -0.03981 C -0.56302 -0.03935 -0.60274 -0.03634 -0.61654 -0.02939 C -0.64766 -0.01388 -0.6211 -0.01574 -0.67084 -0.00277 C -0.69219 0.00278 -0.7138 0.00417 -0.73542 0.00764 C -0.75456 0.00487 -0.77396 0.00371 -0.7931 -0.00069 C -0.80404 -0.00324 -0.81459 -0.00879 -0.82539 -0.01296 C -0.82852 -0.01412 -0.83164 -0.0155 -0.83464 -0.01712 C -0.8405 -0.02037 -0.8461 -0.02407 -0.85196 -0.02731 C -0.85534 -0.02939 -0.85886 -0.03125 -0.86237 -0.03356 C -0.86537 -0.03564 -0.86836 -0.03842 -0.87149 -0.03981 C -0.87683 -0.04189 -0.88776 -0.04375 -0.88776 -0.04375 " pathEditMode="relative" ptsTypes="AAAAAAAAAAAAAAAAAAAAAA">
                                      <p:cBhvr>
                                        <p:cTn id="9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0.00926 L 0.01328 0.00926 C 0.02044 0.00579 0.06849 -0.02199 0.08008 -0.01528 C 0.09922 -0.0044 0.1138 0.02338 0.13203 0.03796 C 0.16159 0.06157 0.14687 0.05393 0.17591 0.06273 C 0.25234 0.03542 0.13242 0.0794 0.23008 0.03796 C 0.24388 0.03218 0.25781 0.02847 0.27161 0.02361 C 0.28711 0.02778 0.30247 0.03125 0.31784 0.03588 L 0.37435 0.05231 L 0.42174 0.05023 C 0.49557 0.04491 0.47291 0.04305 0.54518 0.04005 C 0.57318 0.03889 0.6013 0.03866 0.62943 0.03796 C 0.64284 0.03449 0.65638 0.03194 0.66979 0.02778 C 0.6845 0.02315 0.69883 0.01551 0.71354 0.01134 C 0.73203 0.00625 0.76484 0.00185 0.78515 -0.00093 C 0.79284 -0.00023 0.80065 -0.00093 0.8082 0.00116 C 0.86354 0.01667 0.78945 0.00741 0.85547 0.02153 C 0.86888 0.02454 0.88242 0.0243 0.89596 0.02569 C 0.91289 0.02153 0.92982 0.01875 0.94674 0.01343 C 0.95833 0.00972 0.96966 0.00255 0.98125 -0.00093 C 1.00143 -0.00695 1.02109 -0.00764 1.04127 -0.00903 C 1.05104 -0.00857 1.07812 -0.00741 1.09088 -0.00509 C 1.09635 -0.00394 1.10169 -0.00232 1.10703 -0.00093 C 1.11992 0.00602 1.11523 0.00116 1.12213 0.00926 " pathEditMode="relative" ptsTypes="AAAAAAAAAAAAAAAAAAAAAAAA">
                                      <p:cBhvr>
                                        <p:cTn id="9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134 L -0.00313 0.01134 C -0.01094 0.0125 -0.01862 0.01435 -0.02631 0.01527 C -0.04011 0.01713 -0.04493 0.01713 -0.0586 0.02152 C -0.17709 0.06041 -0.11954 0.0493 -0.19935 0.06064 C -0.21316 0.05925 -0.22709 0.05995 -0.24089 0.05648 C -0.25313 0.05347 -0.26498 0.04259 -0.2767 0.03588 C -0.28086 0.03356 -0.28503 0.03101 -0.28933 0.02986 C -0.30573 0.02523 -0.32982 0.02453 -0.34584 0.02361 L -0.38399 0.02152 C -0.40209 0.02569 -0.41993 0.03194 -0.43816 0.03379 L -0.47735 0.03796 C -0.49154 0.03981 -0.50573 0.04259 -0.51993 0.04421 C -0.55612 0.04838 -0.57435 0.04861 -0.6099 0.05023 C -0.61954 0.05138 -0.65977 0.05648 -0.67227 0.05648 C -0.68776 0.05648 -0.73073 0.05416 -0.75079 0.05231 L -0.78998 0.04838 C -0.80183 0.04722 -0.81381 0.04699 -0.82566 0.04629 C -0.83217 0.04675 -0.89636 0.05208 -0.90534 0.05648 C -0.90756 0.05763 -0.90534 0.06481 -0.90534 0.06898 " pathEditMode="relative" ptsTypes="AAAAAAAAAAAAAAAAAAAA">
                                      <p:cBhvr>
                                        <p:cTn id="10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1248</Words>
  <Application>Microsoft Macintosh PowerPoint</Application>
  <PresentationFormat>Widescreen</PresentationFormat>
  <Paragraphs>260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Century gothic</vt:lpstr>
      <vt:lpstr>Modern Love</vt:lpstr>
      <vt:lpstr>1_Office Theme</vt:lpstr>
      <vt:lpstr>Talking about things and things to do</vt:lpstr>
      <vt:lpstr>aussprechen</vt:lpstr>
      <vt:lpstr>aussprechen</vt:lpstr>
      <vt:lpstr>aussprechen</vt:lpstr>
      <vt:lpstr>aussprechen</vt:lpstr>
      <vt:lpstr>aussprechen</vt:lpstr>
      <vt:lpstr>aussprechen</vt:lpstr>
      <vt:lpstr>Follow up 2: Sag die Wörter.</vt:lpstr>
      <vt:lpstr>Follow up 3 </vt:lpstr>
      <vt:lpstr>Follow up 4 </vt:lpstr>
      <vt:lpstr>Follow up 5 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56</cp:revision>
  <dcterms:created xsi:type="dcterms:W3CDTF">2021-06-12T06:20:35Z</dcterms:created>
  <dcterms:modified xsi:type="dcterms:W3CDTF">2024-04-08T11:13:32Z</dcterms:modified>
</cp:coreProperties>
</file>