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5" r:id="rId2"/>
    <p:sldId id="261" r:id="rId3"/>
    <p:sldId id="926" r:id="rId4"/>
    <p:sldId id="927" r:id="rId5"/>
    <p:sldId id="929" r:id="rId6"/>
    <p:sldId id="930" r:id="rId7"/>
    <p:sldId id="931" r:id="rId8"/>
    <p:sldId id="932" r:id="rId9"/>
    <p:sldId id="933" r:id="rId10"/>
    <p:sldId id="934" r:id="rId11"/>
    <p:sldId id="935" r:id="rId12"/>
    <p:sldId id="936" r:id="rId13"/>
    <p:sldId id="290" r:id="rId14"/>
    <p:sldId id="993" r:id="rId15"/>
    <p:sldId id="994" r:id="rId16"/>
    <p:sldId id="995" r:id="rId17"/>
    <p:sldId id="996" r:id="rId18"/>
    <p:sldId id="997" r:id="rId19"/>
    <p:sldId id="998" r:id="rId20"/>
    <p:sldId id="999" r:id="rId21"/>
    <p:sldId id="1000" r:id="rId22"/>
    <p:sldId id="1001" r:id="rId23"/>
    <p:sldId id="1002" r:id="rId24"/>
    <p:sldId id="100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CC"/>
    <a:srgbClr val="FFD10D"/>
    <a:srgbClr val="2E94AF"/>
    <a:srgbClr val="EFF9FB"/>
    <a:srgbClr val="29C1F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87310-3667-F34B-AA79-4F8E5817B15C}" v="61" dt="2024-02-27T18:04:34.857"/>
    <p1510:client id="{56628D33-65E7-BD42-8C44-47EEA5988CF1}" v="1" dt="2024-02-27T19:01:54.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57" autoAdjust="0"/>
    <p:restoredTop sz="80952" autoAdjust="0"/>
  </p:normalViewPr>
  <p:slideViewPr>
    <p:cSldViewPr snapToGrid="0">
      <p:cViewPr varScale="1">
        <p:scale>
          <a:sx n="98" d="100"/>
          <a:sy n="98" d="100"/>
        </p:scale>
        <p:origin x="720"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 Silver" userId="f1ad1a87-e10a-4dd0-87b2-6c2654730cf8" providerId="ADAL" clId="{56628D33-65E7-BD42-8C44-47EEA5988CF1}"/>
    <pc:docChg chg="modSld">
      <pc:chgData name="Jasmin Silver" userId="f1ad1a87-e10a-4dd0-87b2-6c2654730cf8" providerId="ADAL" clId="{56628D33-65E7-BD42-8C44-47EEA5988CF1}" dt="2024-02-27T19:01:54.092" v="0"/>
      <pc:docMkLst>
        <pc:docMk/>
      </pc:docMkLst>
      <pc:sldChg chg="modAnim">
        <pc:chgData name="Jasmin Silver" userId="f1ad1a87-e10a-4dd0-87b2-6c2654730cf8" providerId="ADAL" clId="{56628D33-65E7-BD42-8C44-47EEA5988CF1}" dt="2024-02-27T19:01:54.092" v="0"/>
        <pc:sldMkLst>
          <pc:docMk/>
          <pc:sldMk cId="745050729" sldId="10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2C99A-C469-487C-B7F3-BEA3E06E0D84}" type="datetimeFigureOut">
              <a:rPr lang="en-GB" smtClean="0"/>
              <a:t>23/04/2024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8A7DB-3951-47CF-8E53-B42241E86674}" type="slidenum">
              <a:rPr lang="en-GB" smtClean="0"/>
              <a:t>‹#›</a:t>
            </a:fld>
            <a:endParaRPr lang="en-GB"/>
          </a:p>
        </p:txBody>
      </p:sp>
    </p:spTree>
    <p:extLst>
      <p:ext uri="{BB962C8B-B14F-4D97-AF65-F5344CB8AC3E}">
        <p14:creationId xmlns:p14="http://schemas.microsoft.com/office/powerpoint/2010/main" val="176735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 license, no</a:t>
            </a:r>
          </a:p>
          <a:p>
            <a:pPr marL="216000" indent="-216000">
              <a:lnSpc>
                <a:spcPct val="100000"/>
              </a:lnSpc>
            </a:pPr>
            <a:r>
              <a:rPr lang="en-GB" sz="1200" b="0" strike="noStrike" spc="-1" dirty="0">
                <a:solidFill>
                  <a:srgbClr val="000000"/>
                </a:solidFill>
                <a:latin typeface="Calibri"/>
                <a:ea typeface="Calibri"/>
              </a:rPr>
              <a:t>attribution required.</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0" strike="noStrike" spc="-1" dirty="0">
                <a:latin typeface="Arial"/>
              </a:rPr>
              <a:t>This lesson contains vocabulary and grammar assessments to check progress in the words and structures introduced and practised in the first 12 weeks of this year’s</a:t>
            </a:r>
          </a:p>
          <a:p>
            <a:pPr marL="216000" indent="-216000">
              <a:lnSpc>
                <a:spcPct val="100000"/>
              </a:lnSpc>
            </a:pPr>
            <a:r>
              <a:rPr lang="en-GB" sz="1200" b="0" strike="noStrike" spc="-1" dirty="0">
                <a:latin typeface="Arial"/>
              </a:rPr>
              <a:t>course, as well as those from the previous two years. </a:t>
            </a:r>
          </a:p>
          <a:p>
            <a:pPr marL="216000" indent="-216000">
              <a:lnSpc>
                <a:spcPct val="100000"/>
              </a:lnSpc>
            </a:pPr>
            <a:r>
              <a:rPr lang="en-GB" sz="1200" b="0" strike="noStrike" spc="-1" dirty="0">
                <a:latin typeface="Arial"/>
              </a:rPr>
              <a:t>The ratio of old to new language in the quiz is very approximately 50:50.</a:t>
            </a: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understanding of previously taught grammar features.</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53867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Aim: </a:t>
            </a:r>
            <a:r>
              <a:rPr lang="en-GB" sz="1000" b="0" strike="noStrike" spc="-1" dirty="0">
                <a:solidFill>
                  <a:srgbClr val="000000"/>
                </a:solidFill>
                <a:latin typeface="+mn-lt"/>
                <a:ea typeface="Calibri"/>
              </a:rPr>
              <a:t>to practise written production of previously taught grammar features.</a:t>
            </a:r>
          </a:p>
          <a:p>
            <a:pPr marL="216000" indent="-215280">
              <a:lnSpc>
                <a:spcPct val="100000"/>
              </a:lnSpc>
            </a:pPr>
            <a:endParaRPr lang="en-GB" sz="1000" b="0" strike="noStrike" spc="-1" dirty="0">
              <a:solidFill>
                <a:srgbClr val="000000"/>
              </a:solidFill>
              <a:latin typeface="+mn-lt"/>
              <a:ea typeface="Calibri"/>
            </a:endParaRPr>
          </a:p>
          <a:p>
            <a:pPr marL="216000" indent="-215280">
              <a:lnSpc>
                <a:spcPct val="100000"/>
              </a:lnSpc>
            </a:pPr>
            <a:r>
              <a:rPr lang="en-GB" sz="1000" b="1" strike="noStrike" spc="-1" dirty="0">
                <a:solidFill>
                  <a:srgbClr val="000000"/>
                </a:solidFill>
                <a:latin typeface="+mn-lt"/>
                <a:ea typeface="Calibri"/>
              </a:rPr>
              <a:t>Procedure:</a:t>
            </a:r>
          </a:p>
          <a:p>
            <a:pPr marL="229320" indent="-228600">
              <a:lnSpc>
                <a:spcPct val="100000"/>
              </a:lnSpc>
              <a:buAutoNum type="arabicPeriod"/>
            </a:pPr>
            <a:r>
              <a:rPr lang="en-GB" sz="1000" b="0" strike="noStrike" spc="-1" dirty="0">
                <a:solidFill>
                  <a:srgbClr val="000000"/>
                </a:solidFill>
                <a:latin typeface="+mn-lt"/>
              </a:rPr>
              <a:t>Ensure that the task is clear.  </a:t>
            </a:r>
          </a:p>
          <a:p>
            <a:pPr marL="229320" indent="-228600">
              <a:lnSpc>
                <a:spcPct val="100000"/>
              </a:lnSpc>
              <a:buAutoNum type="arabicPeriod"/>
            </a:pPr>
            <a:r>
              <a:rPr lang="en-GB" sz="1000" b="0" strike="noStrike" spc="-1" dirty="0">
                <a:solidFill>
                  <a:srgbClr val="000000"/>
                </a:solidFill>
                <a:latin typeface="+mn-lt"/>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00440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Aim: </a:t>
            </a:r>
            <a:r>
              <a:rPr lang="en-GB" sz="1000" b="0" strike="noStrike" spc="-1" dirty="0">
                <a:solidFill>
                  <a:srgbClr val="000000"/>
                </a:solidFill>
                <a:latin typeface="+mn-lt"/>
                <a:ea typeface="Calibri"/>
              </a:rPr>
              <a:t>to practise written production of previously taught grammar features.</a:t>
            </a:r>
          </a:p>
          <a:p>
            <a:pPr marL="216000" indent="-215280">
              <a:lnSpc>
                <a:spcPct val="100000"/>
              </a:lnSpc>
            </a:pPr>
            <a:endParaRPr lang="en-GB" sz="1000" b="0" strike="noStrike" spc="-1" dirty="0">
              <a:solidFill>
                <a:srgbClr val="000000"/>
              </a:solidFill>
              <a:latin typeface="+mn-lt"/>
              <a:ea typeface="Calibri"/>
            </a:endParaRPr>
          </a:p>
          <a:p>
            <a:pPr marL="216000" indent="-215280">
              <a:lnSpc>
                <a:spcPct val="100000"/>
              </a:lnSpc>
            </a:pPr>
            <a:r>
              <a:rPr lang="en-GB" sz="1000" b="1" strike="noStrike" spc="-1" dirty="0">
                <a:solidFill>
                  <a:srgbClr val="000000"/>
                </a:solidFill>
                <a:latin typeface="+mn-lt"/>
                <a:ea typeface="Calibri"/>
              </a:rPr>
              <a:t>Procedure:</a:t>
            </a:r>
          </a:p>
          <a:p>
            <a:pPr marL="229320" indent="-228600">
              <a:lnSpc>
                <a:spcPct val="100000"/>
              </a:lnSpc>
              <a:buAutoNum type="arabicPeriod"/>
            </a:pPr>
            <a:r>
              <a:rPr lang="en-GB" sz="1000" b="0" strike="noStrike" spc="-1" dirty="0">
                <a:solidFill>
                  <a:srgbClr val="000000"/>
                </a:solidFill>
                <a:latin typeface="+mn-lt"/>
              </a:rPr>
              <a:t>Ensure that the task is clear.  </a:t>
            </a:r>
          </a:p>
          <a:p>
            <a:pPr marL="229320" indent="-228600">
              <a:lnSpc>
                <a:spcPct val="100000"/>
              </a:lnSpc>
              <a:buAutoNum type="arabicPeriod"/>
            </a:pPr>
            <a:r>
              <a:rPr lang="en-GB" sz="1000" b="0" strike="noStrike" spc="-1" dirty="0">
                <a:solidFill>
                  <a:srgbClr val="000000"/>
                </a:solidFill>
                <a:latin typeface="+mn-lt"/>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79025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ANSWERS</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Bein</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Herzlichen</a:t>
            </a: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a:t>
            </a: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Glückwunsch</a:t>
            </a: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a:t>
            </a: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zum</a:t>
            </a: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a:t>
            </a: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Geburtstag</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spät</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Tafel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321805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[2/2]</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0" lvl="0" indent="0">
              <a:lnSpc>
                <a:spcPct val="107000"/>
              </a:lnSpc>
              <a:buFont typeface="+mj-lt"/>
              <a:buNone/>
            </a:pPr>
            <a:r>
              <a:rPr lang="de-DE"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kochen</a:t>
            </a:r>
            <a:endPar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endParaRP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6. bald</a:t>
            </a: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7. Kunst</a:t>
            </a: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8.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Frage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4172025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rPr>
              <a:t>ANSWERS</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Schuh</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Brot</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einkaufen</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kalt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608157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000" b="1" strike="noStrike" spc="-1" dirty="0">
                <a:solidFill>
                  <a:srgbClr val="000000"/>
                </a:solidFill>
                <a:latin typeface="Calibri"/>
                <a:ea typeface="Calibri"/>
              </a:rPr>
              <a:t>[2/2]</a:t>
            </a:r>
            <a:endParaRPr lang="en-GB" sz="1000" b="0" strike="noStrike" spc="-1" dirty="0">
              <a:solidFill>
                <a:srgbClr val="000000"/>
              </a:solidFill>
              <a:latin typeface="Calibri"/>
            </a:endParaRPr>
          </a:p>
          <a:p>
            <a:pPr marL="216000" indent="-216000">
              <a:lnSpc>
                <a:spcPct val="100000"/>
              </a:lnSpc>
            </a:pPr>
            <a:endParaRPr lang="en-GB" sz="1000" b="1" strike="noStrike" spc="-1" dirty="0">
              <a:solidFill>
                <a:srgbClr val="000000"/>
              </a:solidFill>
              <a:latin typeface="Calibri"/>
            </a:endParaRPr>
          </a:p>
          <a:p>
            <a:pPr marL="216000" indent="-216000">
              <a:lnSpc>
                <a:spcPct val="100000"/>
              </a:lnSpc>
            </a:pPr>
            <a:r>
              <a:rPr lang="en-GB" sz="1000" b="1" strike="noStrike" spc="-1" dirty="0">
                <a:solidFill>
                  <a:srgbClr val="000000"/>
                </a:solidFill>
                <a:latin typeface="Calibri"/>
              </a:rPr>
              <a:t>Transcript:</a:t>
            </a:r>
          </a:p>
          <a:p>
            <a:pPr marL="0" lvl="0" indent="0">
              <a:lnSpc>
                <a:spcPct val="107000"/>
              </a:lnSpc>
              <a:buFont typeface="+mj-lt"/>
              <a:buNone/>
            </a:pPr>
            <a:r>
              <a:rPr lang="de-DE" sz="12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krank</a:t>
            </a:r>
            <a:endPar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6.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backen</a:t>
            </a:r>
            <a:endPar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7. Kopf</a:t>
            </a: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8. Hund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569465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754211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02012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20-25 minutes (all assessment slides)</a:t>
            </a:r>
            <a:br>
              <a:rPr lang="en-GB"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aural comprehension of vocabulary taught in weeks 1-12 of the course.</a:t>
            </a:r>
            <a:br>
              <a:rPr lang="en-GB"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p>
          <a:p>
            <a:pPr marL="216000" indent="-216000">
              <a:lnSpc>
                <a:spcPct val="100000"/>
              </a:lnSpc>
            </a:pPr>
            <a:r>
              <a:rPr lang="en-GB" sz="1200" b="0" strike="noStrike" spc="-1" dirty="0">
                <a:solidFill>
                  <a:srgbClr val="000000"/>
                </a:solidFill>
                <a:latin typeface="Calibri"/>
              </a:rPr>
              <a:t>1. Click the audio buttons to play each item. (The words are recorded twice with a pause to allow pupils to process the information).</a:t>
            </a:r>
          </a:p>
          <a:p>
            <a:pPr marL="216000" indent="-216000">
              <a:lnSpc>
                <a:spcPct val="100000"/>
              </a:lnSpc>
            </a:pPr>
            <a:r>
              <a:rPr lang="en-GB" sz="1200" b="0" strike="noStrike" spc="-1" dirty="0">
                <a:solidFill>
                  <a:srgbClr val="000000"/>
                </a:solidFill>
                <a:latin typeface="Calibri"/>
              </a:rPr>
              <a:t>2. Pupils can either write 1C, etc.. or if they have the assessment on a print out they can put a X in the correct box. </a:t>
            </a:r>
            <a:endParaRPr lang="en-GB" sz="1200" b="1" strike="noStrike" spc="-1" dirty="0">
              <a:solidFill>
                <a:srgbClr val="000000"/>
              </a:solidFill>
              <a:latin typeface="Calibri"/>
            </a:endParaRPr>
          </a:p>
          <a:p>
            <a:pPr marL="216000" indent="-216000">
              <a:lnSpc>
                <a:spcPct val="100000"/>
              </a:lnSpc>
            </a:pPr>
            <a:r>
              <a:rPr lang="en-GB" sz="1200" b="0" strike="noStrike" spc="-1" dirty="0">
                <a:solidFill>
                  <a:srgbClr val="000000"/>
                </a:solidFill>
                <a:latin typeface="Calibri"/>
              </a:rPr>
              <a:t>3. After items 1-4, continue to the next slide to complete the remainder of the task.</a:t>
            </a: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Bein</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Herzlichen</a:t>
            </a: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a:t>
            </a: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Glückwunsch</a:t>
            </a: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a:t>
            </a: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zum</a:t>
            </a: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a:t>
            </a: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Geburtstag</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spat</a:t>
            </a: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Tafel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464714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169114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109106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455574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88492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[2/2]</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0" lvl="0" indent="0">
              <a:lnSpc>
                <a:spcPct val="107000"/>
              </a:lnSpc>
              <a:buFont typeface="+mj-lt"/>
              <a:buNone/>
            </a:pPr>
            <a:r>
              <a:rPr lang="de-DE"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kochen</a:t>
            </a:r>
            <a:endPar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endParaRP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6. bald</a:t>
            </a: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7. Kunst</a:t>
            </a: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8.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Frage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25352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Procedure:</a:t>
            </a:r>
          </a:p>
          <a:p>
            <a:pPr marL="216000" indent="-216000">
              <a:lnSpc>
                <a:spcPct val="100000"/>
              </a:lnSpc>
            </a:pPr>
            <a:r>
              <a:rPr lang="en-GB" sz="1200" b="0" strike="noStrike" spc="-1" dirty="0">
                <a:solidFill>
                  <a:srgbClr val="000000"/>
                </a:solidFill>
                <a:latin typeface="Calibri"/>
              </a:rPr>
              <a:t>1. Click the audio buttons to play each item. (The words are recorded twice with a pause to allow pupils to process the information).</a:t>
            </a:r>
          </a:p>
          <a:p>
            <a:pPr marL="216000" indent="-216000">
              <a:lnSpc>
                <a:spcPct val="100000"/>
              </a:lnSpc>
            </a:pPr>
            <a:r>
              <a:rPr lang="en-GB" sz="1200" b="0" strike="noStrike" spc="-1" dirty="0">
                <a:solidFill>
                  <a:srgbClr val="000000"/>
                </a:solidFill>
                <a:latin typeface="Calibri"/>
              </a:rPr>
              <a:t>2. Pupils can either write 1C, etc.. or if they have the assessment on a print out they can put a X in the correct box. </a:t>
            </a:r>
            <a:endParaRPr lang="en-GB" sz="1200" b="1" strike="noStrike" spc="-1" dirty="0">
              <a:solidFill>
                <a:srgbClr val="000000"/>
              </a:solidFill>
              <a:latin typeface="Calibri"/>
            </a:endParaRPr>
          </a:p>
          <a:p>
            <a:pPr marL="216000" indent="-216000">
              <a:lnSpc>
                <a:spcPct val="100000"/>
              </a:lnSpc>
            </a:pPr>
            <a:r>
              <a:rPr lang="en-GB" sz="1200" b="0" strike="noStrike" spc="-1" dirty="0">
                <a:solidFill>
                  <a:srgbClr val="000000"/>
                </a:solidFill>
                <a:latin typeface="Calibri"/>
              </a:rPr>
              <a:t>3. After items 1-4, continue to the next slide to complete the remainder of the task.</a:t>
            </a: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Schuh</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Brot</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einkaufen</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kalt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994639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000" b="1" strike="noStrike" spc="-1" dirty="0">
                <a:solidFill>
                  <a:srgbClr val="000000"/>
                </a:solidFill>
                <a:latin typeface="Calibri"/>
                <a:ea typeface="Calibri"/>
              </a:rPr>
              <a:t>[2/2]</a:t>
            </a:r>
            <a:endParaRPr lang="en-GB" sz="1000" b="0" strike="noStrike" spc="-1" dirty="0">
              <a:solidFill>
                <a:srgbClr val="000000"/>
              </a:solidFill>
              <a:latin typeface="Calibri"/>
            </a:endParaRPr>
          </a:p>
          <a:p>
            <a:pPr marL="216000" indent="-216000">
              <a:lnSpc>
                <a:spcPct val="100000"/>
              </a:lnSpc>
            </a:pPr>
            <a:endParaRPr lang="en-GB" sz="1000" b="1" strike="noStrike" spc="-1" dirty="0">
              <a:solidFill>
                <a:srgbClr val="000000"/>
              </a:solidFill>
              <a:latin typeface="Calibri"/>
            </a:endParaRPr>
          </a:p>
          <a:p>
            <a:pPr marL="216000" indent="-216000">
              <a:lnSpc>
                <a:spcPct val="100000"/>
              </a:lnSpc>
            </a:pPr>
            <a:r>
              <a:rPr lang="en-GB" sz="1000" b="1" strike="noStrike" spc="-1" dirty="0">
                <a:solidFill>
                  <a:srgbClr val="000000"/>
                </a:solidFill>
                <a:latin typeface="Calibri"/>
              </a:rPr>
              <a:t>Transcript:</a:t>
            </a:r>
          </a:p>
          <a:p>
            <a:pPr marL="0" lvl="0" indent="0">
              <a:lnSpc>
                <a:spcPct val="107000"/>
              </a:lnSpc>
              <a:buFont typeface="+mj-lt"/>
              <a:buNone/>
            </a:pPr>
            <a:r>
              <a:rPr lang="de-DE" sz="12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krank</a:t>
            </a:r>
            <a:endPar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6.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backen</a:t>
            </a:r>
            <a:endPar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7. Kopf</a:t>
            </a: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8. Hund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55119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recall of previously taught vocabulary.</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1 – 10 and the individual English word meanings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749603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Aim: </a:t>
            </a:r>
            <a:r>
              <a:rPr lang="en-GB" sz="1000" b="0" strike="noStrike" spc="-1" dirty="0">
                <a:solidFill>
                  <a:srgbClr val="000000"/>
                </a:solidFill>
                <a:latin typeface="+mn-lt"/>
                <a:ea typeface="Calibri"/>
              </a:rPr>
              <a:t>to practise written production of previously taught vocabulary.</a:t>
            </a:r>
          </a:p>
          <a:p>
            <a:pPr marL="216000" indent="-215280">
              <a:lnSpc>
                <a:spcPct val="100000"/>
              </a:lnSpc>
            </a:pPr>
            <a:endParaRPr lang="en-GB" sz="1000" b="0" strike="noStrike" spc="-1" dirty="0">
              <a:solidFill>
                <a:srgbClr val="000000"/>
              </a:solidFill>
              <a:latin typeface="+mn-lt"/>
              <a:ea typeface="Calibri"/>
            </a:endParaRPr>
          </a:p>
          <a:p>
            <a:pPr marL="216000" indent="-215280">
              <a:lnSpc>
                <a:spcPct val="100000"/>
              </a:lnSpc>
            </a:pPr>
            <a:r>
              <a:rPr lang="en-GB" sz="1000" b="1" strike="noStrike" spc="-1" dirty="0">
                <a:solidFill>
                  <a:srgbClr val="000000"/>
                </a:solidFill>
                <a:latin typeface="+mn-lt"/>
                <a:ea typeface="Calibri"/>
              </a:rPr>
              <a:t>Procedure:</a:t>
            </a:r>
          </a:p>
          <a:p>
            <a:pPr marL="229320" indent="-228600">
              <a:lnSpc>
                <a:spcPct val="100000"/>
              </a:lnSpc>
              <a:buAutoNum type="arabicPeriod"/>
            </a:pPr>
            <a:r>
              <a:rPr lang="en-GB" sz="1000" b="0" strike="noStrike" spc="-1" dirty="0">
                <a:solidFill>
                  <a:srgbClr val="000000"/>
                </a:solidFill>
                <a:latin typeface="+mn-lt"/>
              </a:rPr>
              <a:t>Ensure that the task is clear.  </a:t>
            </a:r>
          </a:p>
          <a:p>
            <a:pPr marL="229320" indent="-228600">
              <a:lnSpc>
                <a:spcPct val="100000"/>
              </a:lnSpc>
              <a:buAutoNum type="arabicPeriod"/>
            </a:pPr>
            <a:r>
              <a:rPr lang="en-GB" sz="1000" b="0" strike="noStrike" spc="-1" dirty="0">
                <a:solidFill>
                  <a:srgbClr val="000000"/>
                </a:solidFill>
                <a:latin typeface="+mn-lt"/>
              </a:rPr>
              <a:t>Pupils could write 1 – 10 and the individual German word meanings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38959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understanding of previously taught grammar features.</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1 – 6 and the correct English pronoun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25040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understanding of previously taught grammar features.</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15448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62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10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1725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5959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08081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478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974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79538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757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906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216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78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74283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3.png"/><Relationship Id="rId7" Type="http://schemas.openxmlformats.org/officeDocument/2006/relationships/audio" Target="../media/audio3.wav"/><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4.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image" Target="../media/image3.png"/><Relationship Id="rId7" Type="http://schemas.openxmlformats.org/officeDocument/2006/relationships/audio" Target="../media/audio7.wav"/><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image" Target="../media/image4.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image" Target="../media/image3.png"/><Relationship Id="rId7" Type="http://schemas.openxmlformats.org/officeDocument/2006/relationships/audio" Target="../media/audio11.wav"/><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image" Target="../media/image4.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image" Target="../media/image3.png"/><Relationship Id="rId7" Type="http://schemas.openxmlformats.org/officeDocument/2006/relationships/audio" Target="../media/audio15.wav"/><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image" Target="../media/image4.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3.png"/><Relationship Id="rId7"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image" Target="../media/image3.png"/><Relationship Id="rId7" Type="http://schemas.openxmlformats.org/officeDocument/2006/relationships/audio" Target="../media/audio7.wav"/><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image" Target="../media/image3.png"/><Relationship Id="rId7" Type="http://schemas.openxmlformats.org/officeDocument/2006/relationships/audio" Target="../media/audio11.wav"/><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image" Target="../media/image3.png"/><Relationship Id="rId7" Type="http://schemas.openxmlformats.org/officeDocument/2006/relationships/audio" Target="../media/audio15.wav"/><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100DF08E-F49B-4B01-82DC-A9BE96DF7F26}"/>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B050"/>
                </a:solidFill>
                <a:latin typeface="Modern Love" panose="04090805081005020601" pitchFamily="82" charset="0"/>
                <a:cs typeface="Arial"/>
                <a:sym typeface="Arial"/>
              </a:rPr>
              <a:t>grün</a:t>
            </a:r>
            <a:endParaRPr lang="en-GB" sz="1400" kern="0" dirty="0">
              <a:solidFill>
                <a:srgbClr val="00B050"/>
              </a:solidFill>
              <a:latin typeface="Modern Love" panose="04090805081005020601" pitchFamily="82" charset="0"/>
              <a:cs typeface="Arial"/>
              <a:sym typeface="Arial"/>
            </a:endParaRPr>
          </a:p>
        </p:txBody>
      </p:sp>
      <p:sp>
        <p:nvSpPr>
          <p:cNvPr id="47" name="CustomShape 3"/>
          <p:cNvSpPr/>
          <p:nvPr/>
        </p:nvSpPr>
        <p:spPr>
          <a:xfrm>
            <a:off x="43047" y="5329800"/>
            <a:ext cx="4571280"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rPr>
              <a:t>Vocabulary</a:t>
            </a: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 &amp; Grammar Quiz</a:t>
            </a: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lstStyle/>
          <a:p>
            <a:pPr algn="ctr"/>
            <a:r>
              <a:rPr lang="en-GB" sz="4000" b="1" spc="-1" dirty="0">
                <a:solidFill>
                  <a:schemeClr val="bg1"/>
                </a:solidFill>
                <a:latin typeface="Century Gothic" panose="020B0502020202020204" pitchFamily="34" charset="0"/>
                <a:ea typeface="Century Gothic"/>
              </a:rPr>
              <a:t>Interacting</a:t>
            </a:r>
            <a:endParaRPr lang="en-GB" sz="4000" dirty="0"/>
          </a:p>
        </p:txBody>
      </p:sp>
      <p:pic>
        <p:nvPicPr>
          <p:cNvPr id="8" name="Picture 7" descr="Map&#10;&#10;Description automatically generated">
            <a:extLst>
              <a:ext uri="{FF2B5EF4-FFF2-40B4-BE49-F238E27FC236}">
                <a16:creationId xmlns:a16="http://schemas.microsoft.com/office/drawing/2014/main" id="{D221C529-BF74-4965-96AD-9519D65DB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3FB254EC-1FC5-4D22-BD0A-34EB0D0AE9D2}"/>
              </a:ext>
            </a:extLst>
          </p:cNvPr>
          <p:cNvSpPr txBox="1"/>
          <p:nvPr/>
        </p:nvSpPr>
        <p:spPr>
          <a:xfrm>
            <a:off x="8161501" y="6457890"/>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10</a:t>
            </a:r>
          </a:p>
        </p:txBody>
      </p:sp>
      <p:pic>
        <p:nvPicPr>
          <p:cNvPr id="3" name="Picture 2" descr="Free quiz mystery letters illustration">
            <a:extLst>
              <a:ext uri="{FF2B5EF4-FFF2-40B4-BE49-F238E27FC236}">
                <a16:creationId xmlns:a16="http://schemas.microsoft.com/office/drawing/2014/main" id="{48455CFC-F8D0-C897-9C87-660A7C040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992" y="1572594"/>
            <a:ext cx="3429000"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4" name="TextBox 3">
            <a:extLst>
              <a:ext uri="{FF2B5EF4-FFF2-40B4-BE49-F238E27FC236}">
                <a16:creationId xmlns:a16="http://schemas.microsoft.com/office/drawing/2014/main" id="{9E2D166B-CF0B-A134-C52B-A7172476BB0F}"/>
              </a:ext>
            </a:extLst>
          </p:cNvPr>
          <p:cNvSpPr txBox="1"/>
          <p:nvPr/>
        </p:nvSpPr>
        <p:spPr>
          <a:xfrm>
            <a:off x="1275527" y="581536"/>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X next to the location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18" name="Table 17">
            <a:extLst>
              <a:ext uri="{FF2B5EF4-FFF2-40B4-BE49-F238E27FC236}">
                <a16:creationId xmlns:a16="http://schemas.microsoft.com/office/drawing/2014/main" id="{8E78AC2B-3BEC-DE39-FA68-1A9BFC86D328}"/>
              </a:ext>
            </a:extLst>
          </p:cNvPr>
          <p:cNvGraphicFramePr>
            <a:graphicFrameLocks noGrp="1"/>
          </p:cNvGraphicFramePr>
          <p:nvPr>
            <p:extLst>
              <p:ext uri="{D42A27DB-BD31-4B8C-83A1-F6EECF244321}">
                <p14:modId xmlns:p14="http://schemas.microsoft.com/office/powerpoint/2010/main" val="3046868502"/>
              </p:ext>
            </p:extLst>
          </p:nvPr>
        </p:nvGraphicFramePr>
        <p:xfrm>
          <a:off x="1378668" y="1274817"/>
          <a:ext cx="6445983" cy="2874952"/>
        </p:xfrm>
        <a:graphic>
          <a:graphicData uri="http://schemas.openxmlformats.org/drawingml/2006/table">
            <a:tbl>
              <a:tblPr firstRow="1" firstCol="1" bandRow="1"/>
              <a:tblGrid>
                <a:gridCol w="1083654">
                  <a:extLst>
                    <a:ext uri="{9D8B030D-6E8A-4147-A177-3AD203B41FA5}">
                      <a16:colId xmlns:a16="http://schemas.microsoft.com/office/drawing/2014/main" val="512227219"/>
                    </a:ext>
                  </a:extLst>
                </a:gridCol>
                <a:gridCol w="3078409">
                  <a:extLst>
                    <a:ext uri="{9D8B030D-6E8A-4147-A177-3AD203B41FA5}">
                      <a16:colId xmlns:a16="http://schemas.microsoft.com/office/drawing/2014/main" val="451466601"/>
                    </a:ext>
                  </a:extLst>
                </a:gridCol>
                <a:gridCol w="2283920">
                  <a:extLst>
                    <a:ext uri="{9D8B030D-6E8A-4147-A177-3AD203B41FA5}">
                      <a16:colId xmlns:a16="http://schemas.microsoft.com/office/drawing/2014/main" val="2831036813"/>
                    </a:ext>
                  </a:extLst>
                </a:gridCol>
              </a:tblGrid>
              <a:tr h="718738">
                <a:tc>
                  <a:txBody>
                    <a:bodyPr/>
                    <a:lstStyle/>
                    <a:p>
                      <a:pPr algn="ctr">
                        <a:lnSpc>
                          <a:spcPct val="107000"/>
                        </a:lnSpc>
                        <a:spcAft>
                          <a:spcPts val="800"/>
                        </a:spcAft>
                      </a:pPr>
                      <a:r>
                        <a:rPr lang="en-GB"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Tanja geht auf die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8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Land (nt).</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8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8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Party (f).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588883"/>
                  </a:ext>
                </a:extLst>
              </a:tr>
              <a:tr h="718738">
                <a:tc>
                  <a:txBody>
                    <a:bodyPr/>
                    <a:lstStyle/>
                    <a:p>
                      <a:pPr algn="ctr">
                        <a:lnSpc>
                          <a:spcPct val="107000"/>
                        </a:lnSpc>
                        <a:spcAft>
                          <a:spcPts val="800"/>
                        </a:spcAft>
                      </a:pPr>
                      <a:r>
                        <a:rPr lang="en-GB"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Jochen ist in der</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8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Schule (f).</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8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8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Bett (nt).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483901"/>
                  </a:ext>
                </a:extLst>
              </a:tr>
              <a:tr h="718738">
                <a:tc>
                  <a:txBody>
                    <a:bodyPr/>
                    <a:lstStyle/>
                    <a:p>
                      <a:pPr algn="ctr">
                        <a:lnSpc>
                          <a:spcPct val="107000"/>
                        </a:lnSpc>
                        <a:spcAft>
                          <a:spcPts val="800"/>
                        </a:spcAft>
                      </a:pPr>
                      <a:r>
                        <a:rPr lang="en-GB"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fahre nach</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8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Österreich.</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8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8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Museum (nt).</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532086"/>
                  </a:ext>
                </a:extLst>
              </a:tr>
              <a:tr h="718738">
                <a:tc>
                  <a:txBody>
                    <a:bodyPr/>
                    <a:lstStyle/>
                    <a:p>
                      <a:pPr algn="ctr">
                        <a:lnSpc>
                          <a:spcPct val="107000"/>
                        </a:lnSpc>
                        <a:spcAft>
                          <a:spcPts val="800"/>
                        </a:spcAft>
                      </a:pPr>
                      <a:r>
                        <a:rPr lang="en-GB"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gehe zur</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8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Show (f).</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8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8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a:t>
                      </a:r>
                      <a:r>
                        <a:rPr lang="en-GB" sz="1800" dirty="0" err="1">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Markt</a:t>
                      </a:r>
                      <a:r>
                        <a:rPr lang="en-GB" sz="18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(m).</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005975"/>
                  </a:ext>
                </a:extLst>
              </a:tr>
            </a:tbl>
          </a:graphicData>
        </a:graphic>
      </p:graphicFrame>
      <p:sp>
        <p:nvSpPr>
          <p:cNvPr id="19" name="TextBox 18">
            <a:extLst>
              <a:ext uri="{FF2B5EF4-FFF2-40B4-BE49-F238E27FC236}">
                <a16:creationId xmlns:a16="http://schemas.microsoft.com/office/drawing/2014/main" id="{0DAE1C16-A3D5-1154-A9C6-153E286D955F}"/>
              </a:ext>
            </a:extLst>
          </p:cNvPr>
          <p:cNvSpPr txBox="1"/>
          <p:nvPr/>
        </p:nvSpPr>
        <p:spPr>
          <a:xfrm>
            <a:off x="1275527" y="4149769"/>
            <a:ext cx="9646382"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D</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GB"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Put X next to the correct ending for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20" name="Table 19">
            <a:extLst>
              <a:ext uri="{FF2B5EF4-FFF2-40B4-BE49-F238E27FC236}">
                <a16:creationId xmlns:a16="http://schemas.microsoft.com/office/drawing/2014/main" id="{5852BCE5-469B-36B5-7F1D-5A2150BBB5C2}"/>
              </a:ext>
            </a:extLst>
          </p:cNvPr>
          <p:cNvGraphicFramePr>
            <a:graphicFrameLocks noGrp="1"/>
          </p:cNvGraphicFramePr>
          <p:nvPr>
            <p:extLst>
              <p:ext uri="{D42A27DB-BD31-4B8C-83A1-F6EECF244321}">
                <p14:modId xmlns:p14="http://schemas.microsoft.com/office/powerpoint/2010/main" val="2877720494"/>
              </p:ext>
            </p:extLst>
          </p:nvPr>
        </p:nvGraphicFramePr>
        <p:xfrm>
          <a:off x="1392780" y="4875137"/>
          <a:ext cx="7043706" cy="1570772"/>
        </p:xfrm>
        <a:graphic>
          <a:graphicData uri="http://schemas.openxmlformats.org/drawingml/2006/table">
            <a:tbl>
              <a:tblPr firstRow="1" firstCol="1" bandRow="1"/>
              <a:tblGrid>
                <a:gridCol w="1184138">
                  <a:extLst>
                    <a:ext uri="{9D8B030D-6E8A-4147-A177-3AD203B41FA5}">
                      <a16:colId xmlns:a16="http://schemas.microsoft.com/office/drawing/2014/main" val="2691509428"/>
                    </a:ext>
                  </a:extLst>
                </a:gridCol>
                <a:gridCol w="2189050">
                  <a:extLst>
                    <a:ext uri="{9D8B030D-6E8A-4147-A177-3AD203B41FA5}">
                      <a16:colId xmlns:a16="http://schemas.microsoft.com/office/drawing/2014/main" val="1500821134"/>
                    </a:ext>
                  </a:extLst>
                </a:gridCol>
                <a:gridCol w="3670518">
                  <a:extLst>
                    <a:ext uri="{9D8B030D-6E8A-4147-A177-3AD203B41FA5}">
                      <a16:colId xmlns:a16="http://schemas.microsoft.com/office/drawing/2014/main" val="1614851174"/>
                    </a:ext>
                  </a:extLst>
                </a:gridCol>
              </a:tblGrid>
              <a:tr h="785386">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887" marR="111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habe Lust</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887" marR="111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in der Sonne liegen.</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in der Sonne zu liegen.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887" marR="111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534903"/>
                  </a:ext>
                </a:extLst>
              </a:tr>
              <a:tr h="785386">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887" marR="111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muss</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887" marR="111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Anna helfen.</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Anna zu helfen.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txBody>
                  <a:tcPr marL="111887" marR="111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5330845"/>
                  </a:ext>
                </a:extLst>
              </a:tr>
            </a:tbl>
          </a:graphicData>
        </a:graphic>
      </p:graphicFrame>
    </p:spTree>
    <p:extLst>
      <p:ext uri="{BB962C8B-B14F-4D97-AF65-F5344CB8AC3E}">
        <p14:creationId xmlns:p14="http://schemas.microsoft.com/office/powerpoint/2010/main" val="325909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286131" y="764177"/>
            <a:ext cx="9986017" cy="656462"/>
          </a:xfrm>
          <a:prstGeom prst="rect">
            <a:avLst/>
          </a:prstGeom>
          <a:noFill/>
        </p:spPr>
        <p:txBody>
          <a:bodyPr wrap="square">
            <a:spAutoFit/>
          </a:bodyPr>
          <a:lstStyle/>
          <a:p>
            <a:pPr>
              <a:lnSpc>
                <a:spcPct val="150000"/>
              </a:lnSpc>
              <a:spcAft>
                <a:spcPts val="800"/>
              </a:spcAft>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E</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GB"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Put X next to the correct ending for each sentence.</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19" name="Table 18">
            <a:extLst>
              <a:ext uri="{FF2B5EF4-FFF2-40B4-BE49-F238E27FC236}">
                <a16:creationId xmlns:a16="http://schemas.microsoft.com/office/drawing/2014/main" id="{EA4B4572-C60C-A4CF-AF4A-B025D1BAF9B3}"/>
              </a:ext>
            </a:extLst>
          </p:cNvPr>
          <p:cNvGraphicFramePr>
            <a:graphicFrameLocks noGrp="1"/>
          </p:cNvGraphicFramePr>
          <p:nvPr>
            <p:extLst>
              <p:ext uri="{D42A27DB-BD31-4B8C-83A1-F6EECF244321}">
                <p14:modId xmlns:p14="http://schemas.microsoft.com/office/powerpoint/2010/main" val="2407587594"/>
              </p:ext>
            </p:extLst>
          </p:nvPr>
        </p:nvGraphicFramePr>
        <p:xfrm>
          <a:off x="1403385" y="1623006"/>
          <a:ext cx="9652914" cy="1639678"/>
        </p:xfrm>
        <a:graphic>
          <a:graphicData uri="http://schemas.openxmlformats.org/drawingml/2006/table">
            <a:tbl>
              <a:tblPr firstRow="1" firstCol="1" bandRow="1"/>
              <a:tblGrid>
                <a:gridCol w="1236083">
                  <a:extLst>
                    <a:ext uri="{9D8B030D-6E8A-4147-A177-3AD203B41FA5}">
                      <a16:colId xmlns:a16="http://schemas.microsoft.com/office/drawing/2014/main" val="118244299"/>
                    </a:ext>
                  </a:extLst>
                </a:gridCol>
                <a:gridCol w="2285078">
                  <a:extLst>
                    <a:ext uri="{9D8B030D-6E8A-4147-A177-3AD203B41FA5}">
                      <a16:colId xmlns:a16="http://schemas.microsoft.com/office/drawing/2014/main" val="2119694167"/>
                    </a:ext>
                  </a:extLst>
                </a:gridCol>
                <a:gridCol w="6131753">
                  <a:extLst>
                    <a:ext uri="{9D8B030D-6E8A-4147-A177-3AD203B41FA5}">
                      <a16:colId xmlns:a16="http://schemas.microsoft.com/office/drawing/2014/main" val="3020997558"/>
                    </a:ext>
                  </a:extLst>
                </a:gridCol>
              </a:tblGrid>
              <a:tr h="819839">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795" marR="11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Morgens</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795" marR="11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ich mache den Boden sauber.</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mache ich den Boden sauber.      </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795" marR="11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343520"/>
                  </a:ext>
                </a:extLst>
              </a:tr>
              <a:tr h="819839">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795" marR="11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Unten</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795" marR="11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das Foto liegt.</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liegt das Foto.                      </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16795" marR="11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460123"/>
                  </a:ext>
                </a:extLst>
              </a:tr>
            </a:tbl>
          </a:graphicData>
        </a:graphic>
      </p:graphicFrame>
      <p:sp>
        <p:nvSpPr>
          <p:cNvPr id="20" name="TextBox 19">
            <a:extLst>
              <a:ext uri="{FF2B5EF4-FFF2-40B4-BE49-F238E27FC236}">
                <a16:creationId xmlns:a16="http://schemas.microsoft.com/office/drawing/2014/main" id="{5B0EAB21-AC22-356D-70FC-639A02601E24}"/>
              </a:ext>
            </a:extLst>
          </p:cNvPr>
          <p:cNvSpPr txBox="1"/>
          <p:nvPr/>
        </p:nvSpPr>
        <p:spPr>
          <a:xfrm>
            <a:off x="1378669" y="3332640"/>
            <a:ext cx="9186358" cy="1213794"/>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F</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Write the German for the English given in brackets. Use the clues to help you.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21" name="Table 20">
            <a:extLst>
              <a:ext uri="{FF2B5EF4-FFF2-40B4-BE49-F238E27FC236}">
                <a16:creationId xmlns:a16="http://schemas.microsoft.com/office/drawing/2014/main" id="{358FE3A3-7BA7-CD7B-97F3-13F8EF818F1D}"/>
              </a:ext>
            </a:extLst>
          </p:cNvPr>
          <p:cNvGraphicFramePr>
            <a:graphicFrameLocks noGrp="1"/>
          </p:cNvGraphicFramePr>
          <p:nvPr>
            <p:extLst>
              <p:ext uri="{D42A27DB-BD31-4B8C-83A1-F6EECF244321}">
                <p14:modId xmlns:p14="http://schemas.microsoft.com/office/powerpoint/2010/main" val="3640329682"/>
              </p:ext>
            </p:extLst>
          </p:nvPr>
        </p:nvGraphicFramePr>
        <p:xfrm>
          <a:off x="1403384" y="3939537"/>
          <a:ext cx="10062507" cy="2518900"/>
        </p:xfrm>
        <a:graphic>
          <a:graphicData uri="http://schemas.openxmlformats.org/drawingml/2006/table">
            <a:tbl>
              <a:tblPr firstRow="1" firstCol="1" bandRow="1"/>
              <a:tblGrid>
                <a:gridCol w="392556">
                  <a:extLst>
                    <a:ext uri="{9D8B030D-6E8A-4147-A177-3AD203B41FA5}">
                      <a16:colId xmlns:a16="http://schemas.microsoft.com/office/drawing/2014/main" val="1656412593"/>
                    </a:ext>
                  </a:extLst>
                </a:gridCol>
                <a:gridCol w="7159465">
                  <a:extLst>
                    <a:ext uri="{9D8B030D-6E8A-4147-A177-3AD203B41FA5}">
                      <a16:colId xmlns:a16="http://schemas.microsoft.com/office/drawing/2014/main" val="1760727836"/>
                    </a:ext>
                  </a:extLst>
                </a:gridCol>
                <a:gridCol w="2510486">
                  <a:extLst>
                    <a:ext uri="{9D8B030D-6E8A-4147-A177-3AD203B41FA5}">
                      <a16:colId xmlns:a16="http://schemas.microsoft.com/office/drawing/2014/main" val="1347112073"/>
                    </a:ext>
                  </a:extLst>
                </a:gridCol>
              </a:tblGrid>
              <a:tr h="503780">
                <a:tc>
                  <a:txBody>
                    <a:bodyPr/>
                    <a:lstStyle/>
                    <a:p>
                      <a:pPr>
                        <a:lnSpc>
                          <a:spcPct val="107000"/>
                        </a:lnSpc>
                        <a:spcAft>
                          <a:spcPts val="800"/>
                        </a:spcAft>
                      </a:pPr>
                      <a:r>
                        <a:rPr lang="en-GB" sz="1600">
                          <a:solidFill>
                            <a:srgbClr val="1F3864"/>
                          </a:solidFill>
                          <a:effectLst/>
                          <a:highlight>
                            <a:srgbClr val="FFFF00"/>
                          </a:highligh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a:solidFill>
                            <a:srgbClr val="1F3864"/>
                          </a:solidFill>
                          <a:effectLst/>
                          <a:highlight>
                            <a:srgbClr val="FFFF00"/>
                          </a:highligh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600" b="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Clues</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3641517"/>
                  </a:ext>
                </a:extLst>
              </a:tr>
              <a:tr h="503780">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Er </a:t>
                      </a:r>
                      <a:r>
                        <a:rPr lang="en-GB" sz="18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bald. (is coming)</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600" b="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to come</a:t>
                      </a:r>
                      <a:r>
                        <a:rPr lang="de-DE" sz="1600" i="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 kommen</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948194"/>
                  </a:ext>
                </a:extLst>
              </a:tr>
              <a:tr h="503780">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Er </a:t>
                      </a:r>
                      <a:r>
                        <a:rPr lang="en-GB" sz="18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viele Schmerzen. (has)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600" b="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to have</a:t>
                      </a:r>
                      <a:r>
                        <a:rPr lang="de-DE" sz="1600" i="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 haben</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626839"/>
                  </a:ext>
                </a:extLst>
              </a:tr>
              <a:tr h="503780">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Du </a:t>
                      </a:r>
                      <a:r>
                        <a:rPr lang="en-GB" sz="18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ins Bett. (go)</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600" b="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to go</a:t>
                      </a:r>
                      <a:r>
                        <a:rPr lang="de-DE" sz="16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 </a:t>
                      </a:r>
                      <a:r>
                        <a:rPr lang="de-DE" sz="1600" i="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gehen</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810486"/>
                  </a:ext>
                </a:extLst>
              </a:tr>
              <a:tr h="503780">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Du </a:t>
                      </a:r>
                      <a:r>
                        <a:rPr lang="en-GB" sz="18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krank. (are)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600" b="1"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to</a:t>
                      </a:r>
                      <a:r>
                        <a:rPr lang="de-DE" sz="1600" b="1"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a:t>
                      </a:r>
                      <a:r>
                        <a:rPr lang="de-DE" sz="1600" b="1"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be</a:t>
                      </a:r>
                      <a:r>
                        <a:rPr lang="de-DE" sz="16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 </a:t>
                      </a:r>
                      <a:r>
                        <a:rPr lang="de-DE" sz="1600" i="1"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sein</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843495"/>
                  </a:ext>
                </a:extLst>
              </a:tr>
            </a:tbl>
          </a:graphicData>
        </a:graphic>
      </p:graphicFrame>
    </p:spTree>
    <p:extLst>
      <p:ext uri="{BB962C8B-B14F-4D97-AF65-F5344CB8AC3E}">
        <p14:creationId xmlns:p14="http://schemas.microsoft.com/office/powerpoint/2010/main" val="3782547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12" name="TextBox 11">
            <a:extLst>
              <a:ext uri="{FF2B5EF4-FFF2-40B4-BE49-F238E27FC236}">
                <a16:creationId xmlns:a16="http://schemas.microsoft.com/office/drawing/2014/main" id="{47D7E147-B7A5-6B87-201D-60FF087008CE}"/>
              </a:ext>
            </a:extLst>
          </p:cNvPr>
          <p:cNvSpPr txBox="1"/>
          <p:nvPr/>
        </p:nvSpPr>
        <p:spPr>
          <a:xfrm>
            <a:off x="1272756" y="802800"/>
            <a:ext cx="8810360" cy="907749"/>
          </a:xfrm>
          <a:prstGeom prst="rect">
            <a:avLst/>
          </a:prstGeom>
          <a:noFill/>
        </p:spPr>
        <p:txBody>
          <a:bodyPr wrap="square">
            <a:spAutoFit/>
          </a:bodyPr>
          <a:lstStyle/>
          <a:p>
            <a:pPr>
              <a:lnSpc>
                <a:spcPct val="107000"/>
              </a:lnSpc>
              <a:spcAft>
                <a:spcPts val="800"/>
              </a:spcAft>
            </a:pPr>
            <a:r>
              <a:rPr lang="en-GB" sz="2800" b="1"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G</a:t>
            </a:r>
            <a:r>
              <a:rPr lang="en-GB"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Write the German article ‘the’.  The gender of the noun is provided.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20" name="TextBox 19">
            <a:extLst>
              <a:ext uri="{FF2B5EF4-FFF2-40B4-BE49-F238E27FC236}">
                <a16:creationId xmlns:a16="http://schemas.microsoft.com/office/drawing/2014/main" id="{E3094B4D-5DD7-8EB2-D049-A14DB72C7306}"/>
              </a:ext>
            </a:extLst>
          </p:cNvPr>
          <p:cNvSpPr txBox="1"/>
          <p:nvPr/>
        </p:nvSpPr>
        <p:spPr>
          <a:xfrm>
            <a:off x="1272756" y="3279929"/>
            <a:ext cx="8810360" cy="516360"/>
          </a:xfrm>
          <a:prstGeom prst="rect">
            <a:avLst/>
          </a:prstGeom>
          <a:noFill/>
        </p:spPr>
        <p:txBody>
          <a:bodyPr wrap="square">
            <a:spAutoFit/>
          </a:bodyPr>
          <a:lstStyle/>
          <a:p>
            <a:pPr>
              <a:lnSpc>
                <a:spcPct val="107000"/>
              </a:lnSpc>
              <a:spcAft>
                <a:spcPts val="800"/>
              </a:spcAft>
            </a:pPr>
            <a:r>
              <a:rPr lang="en-GB" sz="2800" b="1"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H</a:t>
            </a:r>
            <a:r>
              <a:rPr lang="en-GB"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 Write the German article ‘a’. The gender of the noun is provided.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22" name="Table 21">
            <a:extLst>
              <a:ext uri="{FF2B5EF4-FFF2-40B4-BE49-F238E27FC236}">
                <a16:creationId xmlns:a16="http://schemas.microsoft.com/office/drawing/2014/main" id="{E4F98608-85B5-048C-EDFA-D97F80F4A35B}"/>
              </a:ext>
            </a:extLst>
          </p:cNvPr>
          <p:cNvGraphicFramePr>
            <a:graphicFrameLocks noGrp="1"/>
          </p:cNvGraphicFramePr>
          <p:nvPr>
            <p:extLst>
              <p:ext uri="{D42A27DB-BD31-4B8C-83A1-F6EECF244321}">
                <p14:modId xmlns:p14="http://schemas.microsoft.com/office/powerpoint/2010/main" val="3833186212"/>
              </p:ext>
            </p:extLst>
          </p:nvPr>
        </p:nvGraphicFramePr>
        <p:xfrm>
          <a:off x="1405925" y="1442360"/>
          <a:ext cx="7751138" cy="1512622"/>
        </p:xfrm>
        <a:graphic>
          <a:graphicData uri="http://schemas.openxmlformats.org/drawingml/2006/table">
            <a:tbl>
              <a:tblPr firstRow="1" firstCol="1" bandRow="1"/>
              <a:tblGrid>
                <a:gridCol w="785778">
                  <a:extLst>
                    <a:ext uri="{9D8B030D-6E8A-4147-A177-3AD203B41FA5}">
                      <a16:colId xmlns:a16="http://schemas.microsoft.com/office/drawing/2014/main" val="688354760"/>
                    </a:ext>
                  </a:extLst>
                </a:gridCol>
                <a:gridCol w="6965360">
                  <a:extLst>
                    <a:ext uri="{9D8B030D-6E8A-4147-A177-3AD203B41FA5}">
                      <a16:colId xmlns:a16="http://schemas.microsoft.com/office/drawing/2014/main" val="513769985"/>
                    </a:ext>
                  </a:extLst>
                </a:gridCol>
              </a:tblGrid>
              <a:tr h="756311">
                <a:tc>
                  <a:txBody>
                    <a:bodyPr/>
                    <a:lstStyle/>
                    <a:p>
                      <a:pPr>
                        <a:lnSpc>
                          <a:spcPct val="107000"/>
                        </a:lnSpc>
                        <a:spcAft>
                          <a:spcPts val="800"/>
                        </a:spcAft>
                      </a:pPr>
                      <a:r>
                        <a:rPr lang="en-GB" sz="27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400">
                        <a:effectLst/>
                        <a:latin typeface="Calibri" panose="020F0502020204030204" pitchFamily="34" charset="0"/>
                        <a:ea typeface="Malgun Gothic" panose="020B0503020000020004" pitchFamily="34" charset="-127"/>
                        <a:cs typeface="Arial" panose="020B0604020202020204" pitchFamily="34" charset="0"/>
                      </a:endParaRPr>
                    </a:p>
                  </a:txBody>
                  <a:tcPr marL="151543" marR="15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7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7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Restaurant (nt) ist gut.</a:t>
                      </a:r>
                      <a:endParaRPr lang="en-GB" sz="2400">
                        <a:effectLst/>
                        <a:latin typeface="Calibri" panose="020F0502020204030204" pitchFamily="34" charset="0"/>
                        <a:ea typeface="Malgun Gothic" panose="020B0503020000020004" pitchFamily="34" charset="-127"/>
                        <a:cs typeface="Arial" panose="020B0604020202020204" pitchFamily="34" charset="0"/>
                      </a:endParaRPr>
                    </a:p>
                  </a:txBody>
                  <a:tcPr marL="151543" marR="15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09812"/>
                  </a:ext>
                </a:extLst>
              </a:tr>
              <a:tr h="756311">
                <a:tc>
                  <a:txBody>
                    <a:bodyPr/>
                    <a:lstStyle/>
                    <a:p>
                      <a:pPr>
                        <a:lnSpc>
                          <a:spcPct val="107000"/>
                        </a:lnSpc>
                        <a:spcAft>
                          <a:spcPts val="800"/>
                        </a:spcAft>
                      </a:pPr>
                      <a:r>
                        <a:rPr lang="en-GB" sz="27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400">
                        <a:effectLst/>
                        <a:latin typeface="Calibri" panose="020F0502020204030204" pitchFamily="34" charset="0"/>
                        <a:ea typeface="Malgun Gothic" panose="020B0503020000020004" pitchFamily="34" charset="-127"/>
                        <a:cs typeface="Arial" panose="020B0604020202020204" pitchFamily="34" charset="0"/>
                      </a:endParaRPr>
                    </a:p>
                  </a:txBody>
                  <a:tcPr marL="151543" marR="15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7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Hast du </a:t>
                      </a:r>
                      <a:r>
                        <a:rPr lang="en-GB" sz="27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7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Film (m)?</a:t>
                      </a:r>
                      <a:endParaRPr lang="en-GB" sz="2400" dirty="0">
                        <a:effectLst/>
                        <a:latin typeface="Calibri" panose="020F0502020204030204" pitchFamily="34" charset="0"/>
                        <a:ea typeface="Malgun Gothic" panose="020B0503020000020004" pitchFamily="34" charset="-127"/>
                        <a:cs typeface="Arial" panose="020B0604020202020204" pitchFamily="34" charset="0"/>
                      </a:endParaRPr>
                    </a:p>
                  </a:txBody>
                  <a:tcPr marL="151543" marR="15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345078"/>
                  </a:ext>
                </a:extLst>
              </a:tr>
            </a:tbl>
          </a:graphicData>
        </a:graphic>
      </p:graphicFrame>
      <p:graphicFrame>
        <p:nvGraphicFramePr>
          <p:cNvPr id="23" name="Table 22">
            <a:extLst>
              <a:ext uri="{FF2B5EF4-FFF2-40B4-BE49-F238E27FC236}">
                <a16:creationId xmlns:a16="http://schemas.microsoft.com/office/drawing/2014/main" id="{777833F5-D7F8-1B96-D8E8-243290AB049D}"/>
              </a:ext>
            </a:extLst>
          </p:cNvPr>
          <p:cNvGraphicFramePr>
            <a:graphicFrameLocks noGrp="1"/>
          </p:cNvGraphicFramePr>
          <p:nvPr>
            <p:extLst>
              <p:ext uri="{D42A27DB-BD31-4B8C-83A1-F6EECF244321}">
                <p14:modId xmlns:p14="http://schemas.microsoft.com/office/powerpoint/2010/main" val="1175779739"/>
              </p:ext>
            </p:extLst>
          </p:nvPr>
        </p:nvGraphicFramePr>
        <p:xfrm>
          <a:off x="1405924" y="4079271"/>
          <a:ext cx="7746057" cy="1511630"/>
        </p:xfrm>
        <a:graphic>
          <a:graphicData uri="http://schemas.openxmlformats.org/drawingml/2006/table">
            <a:tbl>
              <a:tblPr firstRow="1" firstCol="1" bandRow="1"/>
              <a:tblGrid>
                <a:gridCol w="785263">
                  <a:extLst>
                    <a:ext uri="{9D8B030D-6E8A-4147-A177-3AD203B41FA5}">
                      <a16:colId xmlns:a16="http://schemas.microsoft.com/office/drawing/2014/main" val="610527156"/>
                    </a:ext>
                  </a:extLst>
                </a:gridCol>
                <a:gridCol w="6960794">
                  <a:extLst>
                    <a:ext uri="{9D8B030D-6E8A-4147-A177-3AD203B41FA5}">
                      <a16:colId xmlns:a16="http://schemas.microsoft.com/office/drawing/2014/main" val="3193567605"/>
                    </a:ext>
                  </a:extLst>
                </a:gridCol>
              </a:tblGrid>
              <a:tr h="755815">
                <a:tc>
                  <a:txBody>
                    <a:bodyPr/>
                    <a:lstStyle/>
                    <a:p>
                      <a:pPr>
                        <a:lnSpc>
                          <a:spcPct val="107000"/>
                        </a:lnSpc>
                        <a:spcAft>
                          <a:spcPts val="800"/>
                        </a:spcAft>
                      </a:pPr>
                      <a:r>
                        <a:rPr lang="en-GB" sz="26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400">
                        <a:effectLst/>
                        <a:latin typeface="Calibri" panose="020F0502020204030204" pitchFamily="34" charset="0"/>
                        <a:ea typeface="Malgun Gothic" panose="020B0503020000020004" pitchFamily="34" charset="-127"/>
                        <a:cs typeface="Arial" panose="020B0604020202020204" pitchFamily="34" charset="0"/>
                      </a:endParaRPr>
                    </a:p>
                  </a:txBody>
                  <a:tcPr marL="151444" marR="151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6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Hast du </a:t>
                      </a:r>
                      <a:r>
                        <a:rPr lang="en-GB" sz="26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6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Minute (f)?</a:t>
                      </a:r>
                      <a:endParaRPr lang="en-GB" sz="2400">
                        <a:effectLst/>
                        <a:latin typeface="Calibri" panose="020F0502020204030204" pitchFamily="34" charset="0"/>
                        <a:ea typeface="Malgun Gothic" panose="020B0503020000020004" pitchFamily="34" charset="-127"/>
                        <a:cs typeface="Arial" panose="020B0604020202020204" pitchFamily="34" charset="0"/>
                      </a:endParaRPr>
                    </a:p>
                  </a:txBody>
                  <a:tcPr marL="151444" marR="151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2706959"/>
                  </a:ext>
                </a:extLst>
              </a:tr>
              <a:tr h="755815">
                <a:tc>
                  <a:txBody>
                    <a:bodyPr/>
                    <a:lstStyle/>
                    <a:p>
                      <a:pPr>
                        <a:lnSpc>
                          <a:spcPct val="107000"/>
                        </a:lnSpc>
                        <a:spcAft>
                          <a:spcPts val="800"/>
                        </a:spcAft>
                      </a:pPr>
                      <a:r>
                        <a:rPr lang="en-GB" sz="26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400">
                        <a:effectLst/>
                        <a:latin typeface="Calibri" panose="020F0502020204030204" pitchFamily="34" charset="0"/>
                        <a:ea typeface="Malgun Gothic" panose="020B0503020000020004" pitchFamily="34" charset="-127"/>
                        <a:cs typeface="Arial" panose="020B0604020202020204" pitchFamily="34" charset="0"/>
                      </a:endParaRPr>
                    </a:p>
                  </a:txBody>
                  <a:tcPr marL="151444" marR="151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6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6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See (m) ist blau. </a:t>
                      </a:r>
                      <a:endParaRPr lang="en-GB" sz="2400" dirty="0">
                        <a:effectLst/>
                        <a:latin typeface="Calibri" panose="020F0502020204030204" pitchFamily="34" charset="0"/>
                        <a:ea typeface="Malgun Gothic" panose="020B0503020000020004" pitchFamily="34" charset="-127"/>
                        <a:cs typeface="Arial" panose="020B0604020202020204" pitchFamily="34" charset="0"/>
                      </a:endParaRPr>
                    </a:p>
                  </a:txBody>
                  <a:tcPr marL="151444" marR="151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0872962"/>
                  </a:ext>
                </a:extLst>
              </a:tr>
            </a:tbl>
          </a:graphicData>
        </a:graphic>
      </p:graphicFrame>
    </p:spTree>
    <p:extLst>
      <p:ext uri="{BB962C8B-B14F-4D97-AF65-F5344CB8AC3E}">
        <p14:creationId xmlns:p14="http://schemas.microsoft.com/office/powerpoint/2010/main" val="332126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2" descr="background rectangle">
            <a:extLst>
              <a:ext uri="{FF2B5EF4-FFF2-40B4-BE49-F238E27FC236}">
                <a16:creationId xmlns:a16="http://schemas.microsoft.com/office/drawing/2014/main" id="{0F465D11-BD17-455B-BAA6-75C52E315242}"/>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B050"/>
                </a:solidFill>
                <a:latin typeface="Modern Love" panose="04090805081005020601" pitchFamily="82" charset="0"/>
                <a:cs typeface="Arial"/>
                <a:sym typeface="Arial"/>
              </a:rPr>
              <a:t>grün</a:t>
            </a:r>
            <a:endParaRPr lang="en-GB" sz="1400" kern="0" dirty="0">
              <a:solidFill>
                <a:srgbClr val="00B05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749988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5" name="Rectangle 4">
            <a:extLst>
              <a:ext uri="{FF2B5EF4-FFF2-40B4-BE49-F238E27FC236}">
                <a16:creationId xmlns:a16="http://schemas.microsoft.com/office/drawing/2014/main" id="{F7DFAA06-AE60-7321-4573-E55BE892E465}"/>
              </a:ext>
            </a:extLst>
          </p:cNvPr>
          <p:cNvSpPr/>
          <p:nvPr/>
        </p:nvSpPr>
        <p:spPr>
          <a:xfrm>
            <a:off x="1239520" y="237630"/>
            <a:ext cx="98552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Robbie is from another planet. It likes earth and speaking German but often forgets word meanings, spellings and things like gender and verb forms. Help Robbie by answering the questions in this quiz. </a:t>
            </a:r>
            <a:endParaRPr kumimoji="0" lang="en-GB" sz="2800" b="0" i="0" u="none" strike="noStrike" kern="0" cap="none" spc="0" normalizeH="0" baseline="0" noProof="0" dirty="0">
              <a:ln>
                <a:noFill/>
              </a:ln>
              <a:solidFill>
                <a:sysClr val="windowText" lastClr="000000"/>
              </a:solidFill>
              <a:effectLst/>
              <a:uLnTx/>
              <a:uFillTx/>
              <a:latin typeface="Arial"/>
            </a:endParaRPr>
          </a:p>
        </p:txBody>
      </p:sp>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4" name="TextBox 3">
            <a:extLst>
              <a:ext uri="{FF2B5EF4-FFF2-40B4-BE49-F238E27FC236}">
                <a16:creationId xmlns:a16="http://schemas.microsoft.com/office/drawing/2014/main" id="{8AA771F9-55BB-47A6-C56B-49FE360E5B0A}"/>
              </a:ext>
            </a:extLst>
          </p:cNvPr>
          <p:cNvSpPr txBox="1"/>
          <p:nvPr/>
        </p:nvSpPr>
        <p:spPr>
          <a:xfrm>
            <a:off x="290648" y="1377288"/>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9" name="Table 8">
            <a:extLst>
              <a:ext uri="{FF2B5EF4-FFF2-40B4-BE49-F238E27FC236}">
                <a16:creationId xmlns:a16="http://schemas.microsoft.com/office/drawing/2014/main" id="{11AD8479-334A-E98E-D758-079F68C6F95D}"/>
              </a:ext>
            </a:extLst>
          </p:cNvPr>
          <p:cNvGraphicFramePr>
            <a:graphicFrameLocks noGrp="1"/>
          </p:cNvGraphicFramePr>
          <p:nvPr/>
        </p:nvGraphicFramePr>
        <p:xfrm>
          <a:off x="1239520" y="2163060"/>
          <a:ext cx="9157377" cy="4530591"/>
        </p:xfrm>
        <a:graphic>
          <a:graphicData uri="http://schemas.openxmlformats.org/drawingml/2006/table">
            <a:tbl>
              <a:tblPr firstRow="1" firstCol="1" bandRow="1"/>
              <a:tblGrid>
                <a:gridCol w="1830400">
                  <a:extLst>
                    <a:ext uri="{9D8B030D-6E8A-4147-A177-3AD203B41FA5}">
                      <a16:colId xmlns:a16="http://schemas.microsoft.com/office/drawing/2014/main" val="2478577031"/>
                    </a:ext>
                  </a:extLst>
                </a:gridCol>
                <a:gridCol w="1830400">
                  <a:extLst>
                    <a:ext uri="{9D8B030D-6E8A-4147-A177-3AD203B41FA5}">
                      <a16:colId xmlns:a16="http://schemas.microsoft.com/office/drawing/2014/main" val="6571379"/>
                    </a:ext>
                  </a:extLst>
                </a:gridCol>
                <a:gridCol w="1852684">
                  <a:extLst>
                    <a:ext uri="{9D8B030D-6E8A-4147-A177-3AD203B41FA5}">
                      <a16:colId xmlns:a16="http://schemas.microsoft.com/office/drawing/2014/main" val="2228890872"/>
                    </a:ext>
                  </a:extLst>
                </a:gridCol>
                <a:gridCol w="1852684">
                  <a:extLst>
                    <a:ext uri="{9D8B030D-6E8A-4147-A177-3AD203B41FA5}">
                      <a16:colId xmlns:a16="http://schemas.microsoft.com/office/drawing/2014/main" val="376357495"/>
                    </a:ext>
                  </a:extLst>
                </a:gridCol>
                <a:gridCol w="1791209">
                  <a:extLst>
                    <a:ext uri="{9D8B030D-6E8A-4147-A177-3AD203B41FA5}">
                      <a16:colId xmlns:a16="http://schemas.microsoft.com/office/drawing/2014/main" val="320185436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60735"/>
                  </a:ext>
                </a:extLst>
              </a:tr>
              <a:tr h="349053">
                <a:tc rowSpan="2">
                  <a:txBody>
                    <a:bodyPr/>
                    <a:lstStyle/>
                    <a:p>
                      <a:pPr algn="ctr">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a:solidFill>
                            <a:srgbClr val="1F4E79"/>
                          </a:solidFill>
                          <a:effectLst/>
                          <a:latin typeface="+mj-lt"/>
                          <a:ea typeface="SimSun" panose="02010600030101010101" pitchFamily="2" charset="-122"/>
                          <a:cs typeface="Times New Roman" panose="02020603050405020304" pitchFamily="18" charset="0"/>
                        </a:rPr>
                        <a:t>1.</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head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accident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leg</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shoe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744418548"/>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6458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2.</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Happy </a:t>
                      </a:r>
                      <a:r>
                        <a:rPr lang="fr-FR" sz="2400" dirty="0" err="1">
                          <a:solidFill>
                            <a:srgbClr val="1F4E79"/>
                          </a:solidFill>
                          <a:effectLst/>
                          <a:latin typeface="+mj-lt"/>
                          <a:ea typeface="SimSun" panose="02010600030101010101" pitchFamily="2" charset="-122"/>
                          <a:cs typeface="Times New Roman" panose="02020603050405020304" pitchFamily="18" charset="0"/>
                        </a:rPr>
                        <a:t>Birthday</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Happy Christmas</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Get</a:t>
                      </a:r>
                      <a:r>
                        <a:rPr lang="fr-FR"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err="1">
                          <a:solidFill>
                            <a:srgbClr val="1F4E79"/>
                          </a:solidFill>
                          <a:effectLst/>
                          <a:latin typeface="+mj-lt"/>
                          <a:ea typeface="SimSun" panose="02010600030101010101" pitchFamily="2" charset="-122"/>
                          <a:cs typeface="Times New Roman" panose="02020603050405020304" pitchFamily="18" charset="0"/>
                        </a:rPr>
                        <a:t>better</a:t>
                      </a:r>
                      <a:r>
                        <a:rPr lang="fr-FR"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err="1">
                          <a:solidFill>
                            <a:srgbClr val="1F4E79"/>
                          </a:solidFill>
                          <a:effectLst/>
                          <a:latin typeface="+mj-lt"/>
                          <a:ea typeface="SimSun" panose="02010600030101010101" pitchFamily="2" charset="-122"/>
                          <a:cs typeface="Times New Roman" panose="02020603050405020304" pitchFamily="18" charset="0"/>
                        </a:rPr>
                        <a:t>soon</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Good </a:t>
                      </a:r>
                      <a:r>
                        <a:rPr lang="fr-FR" sz="2400" dirty="0" err="1">
                          <a:solidFill>
                            <a:srgbClr val="1F4E79"/>
                          </a:solidFill>
                          <a:effectLst/>
                          <a:latin typeface="+mj-lt"/>
                          <a:ea typeface="SimSun" panose="02010600030101010101" pitchFamily="2" charset="-122"/>
                          <a:cs typeface="Times New Roman" panose="02020603050405020304" pitchFamily="18" charset="0"/>
                        </a:rPr>
                        <a:t>luck</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63639982"/>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238400"/>
                  </a:ext>
                </a:extLst>
              </a:tr>
              <a:tr h="417851">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3.</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home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late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at, </a:t>
                      </a:r>
                      <a:r>
                        <a:rPr lang="fr-FR" sz="2400" dirty="0" err="1">
                          <a:solidFill>
                            <a:srgbClr val="1F4E79"/>
                          </a:solidFill>
                          <a:effectLst/>
                          <a:latin typeface="+mj-lt"/>
                          <a:ea typeface="SimSun" panose="02010600030101010101" pitchFamily="2" charset="-122"/>
                          <a:cs typeface="Times New Roman" panose="02020603050405020304" pitchFamily="18" charset="0"/>
                        </a:rPr>
                        <a:t>around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o’clock</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00248802"/>
                  </a:ext>
                </a:extLst>
              </a:tr>
              <a:tr h="456116">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783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4.</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board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table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classroom</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exercise</a:t>
                      </a:r>
                      <a:r>
                        <a:rPr lang="fr-FR" sz="2400" dirty="0">
                          <a:solidFill>
                            <a:srgbClr val="1F4E79"/>
                          </a:solidFill>
                          <a:effectLst/>
                          <a:latin typeface="+mj-lt"/>
                          <a:ea typeface="SimSun" panose="02010600030101010101" pitchFamily="2" charset="-122"/>
                          <a:cs typeface="Times New Roman" panose="02020603050405020304" pitchFamily="18" charset="0"/>
                        </a:rPr>
                        <a:t> book</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24340244"/>
                  </a:ext>
                </a:extLst>
              </a:tr>
              <a:tr h="476390">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102558"/>
                  </a:ext>
                </a:extLst>
              </a:tr>
            </a:tbl>
          </a:graphicData>
        </a:graphic>
      </p:graphicFrame>
      <p:sp>
        <p:nvSpPr>
          <p:cNvPr id="16" name="Rectangle 15">
            <a:hlinkClick r:id="" action="ppaction://noaction">
              <a:snd r:embed="rId5" name="T3_Voc_A.4.wav"/>
            </a:hlinkClick>
            <a:extLst>
              <a:ext uri="{FF2B5EF4-FFF2-40B4-BE49-F238E27FC236}">
                <a16:creationId xmlns:a16="http://schemas.microsoft.com/office/drawing/2014/main" id="{9340163C-A3AE-2CBD-3A12-660B1ECD45DF}"/>
              </a:ext>
            </a:extLst>
          </p:cNvPr>
          <p:cNvSpPr/>
          <p:nvPr/>
        </p:nvSpPr>
        <p:spPr>
          <a:xfrm>
            <a:off x="1817580" y="591909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3_Voc_A.3.wav"/>
            </a:hlinkClick>
            <a:extLst>
              <a:ext uri="{FF2B5EF4-FFF2-40B4-BE49-F238E27FC236}">
                <a16:creationId xmlns:a16="http://schemas.microsoft.com/office/drawing/2014/main" id="{7D859164-DE70-DD35-5D16-216E47DBF055}"/>
              </a:ext>
            </a:extLst>
          </p:cNvPr>
          <p:cNvSpPr/>
          <p:nvPr/>
        </p:nvSpPr>
        <p:spPr>
          <a:xfrm>
            <a:off x="1813782" y="4816776"/>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3_Voc_A.1.wav"/>
            </a:hlinkClick>
            <a:extLst>
              <a:ext uri="{FF2B5EF4-FFF2-40B4-BE49-F238E27FC236}">
                <a16:creationId xmlns:a16="http://schemas.microsoft.com/office/drawing/2014/main" id="{4B089137-31CB-39FE-402A-306DD26A5FFD}"/>
              </a:ext>
            </a:extLst>
          </p:cNvPr>
          <p:cNvSpPr/>
          <p:nvPr/>
        </p:nvSpPr>
        <p:spPr>
          <a:xfrm>
            <a:off x="1813783" y="2708538"/>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3_Voc_A.2.wav"/>
            </a:hlinkClick>
            <a:extLst>
              <a:ext uri="{FF2B5EF4-FFF2-40B4-BE49-F238E27FC236}">
                <a16:creationId xmlns:a16="http://schemas.microsoft.com/office/drawing/2014/main" id="{11828BE4-54F6-A5AD-5C35-916DA72BC316}"/>
              </a:ext>
            </a:extLst>
          </p:cNvPr>
          <p:cNvSpPr/>
          <p:nvPr/>
        </p:nvSpPr>
        <p:spPr>
          <a:xfrm>
            <a:off x="1813782" y="3792447"/>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pic>
        <p:nvPicPr>
          <p:cNvPr id="3" name="Picture 2">
            <a:extLst>
              <a:ext uri="{FF2B5EF4-FFF2-40B4-BE49-F238E27FC236}">
                <a16:creationId xmlns:a16="http://schemas.microsoft.com/office/drawing/2014/main" id="{70A09A10-5EE1-B14B-A317-18AEA2998C46}"/>
              </a:ext>
            </a:extLst>
          </p:cNvPr>
          <p:cNvPicPr>
            <a:picLocks noChangeAspect="1"/>
          </p:cNvPicPr>
          <p:nvPr/>
        </p:nvPicPr>
        <p:blipFill>
          <a:blip r:embed="rId9"/>
          <a:stretch>
            <a:fillRect/>
          </a:stretch>
        </p:blipFill>
        <p:spPr>
          <a:xfrm>
            <a:off x="7519311" y="2936022"/>
            <a:ext cx="333374" cy="330619"/>
          </a:xfrm>
          <a:prstGeom prst="rect">
            <a:avLst/>
          </a:prstGeom>
        </p:spPr>
      </p:pic>
      <p:pic>
        <p:nvPicPr>
          <p:cNvPr id="8" name="Picture 7">
            <a:extLst>
              <a:ext uri="{FF2B5EF4-FFF2-40B4-BE49-F238E27FC236}">
                <a16:creationId xmlns:a16="http://schemas.microsoft.com/office/drawing/2014/main" id="{888AA656-C530-E089-0DE1-AD90DA445B76}"/>
              </a:ext>
            </a:extLst>
          </p:cNvPr>
          <p:cNvPicPr>
            <a:picLocks noChangeAspect="1"/>
          </p:cNvPicPr>
          <p:nvPr/>
        </p:nvPicPr>
        <p:blipFill>
          <a:blip r:embed="rId9"/>
          <a:stretch>
            <a:fillRect/>
          </a:stretch>
        </p:blipFill>
        <p:spPr>
          <a:xfrm>
            <a:off x="3822279" y="4184934"/>
            <a:ext cx="333374" cy="330619"/>
          </a:xfrm>
          <a:prstGeom prst="rect">
            <a:avLst/>
          </a:prstGeom>
        </p:spPr>
      </p:pic>
      <p:pic>
        <p:nvPicPr>
          <p:cNvPr id="10" name="Picture 9">
            <a:extLst>
              <a:ext uri="{FF2B5EF4-FFF2-40B4-BE49-F238E27FC236}">
                <a16:creationId xmlns:a16="http://schemas.microsoft.com/office/drawing/2014/main" id="{F3903F5A-D917-FF7D-096C-A4F5FB8518D6}"/>
              </a:ext>
            </a:extLst>
          </p:cNvPr>
          <p:cNvPicPr>
            <a:picLocks noChangeAspect="1"/>
          </p:cNvPicPr>
          <p:nvPr/>
        </p:nvPicPr>
        <p:blipFill>
          <a:blip r:embed="rId9"/>
          <a:stretch>
            <a:fillRect/>
          </a:stretch>
        </p:blipFill>
        <p:spPr>
          <a:xfrm>
            <a:off x="5651521" y="5087969"/>
            <a:ext cx="333374" cy="330619"/>
          </a:xfrm>
          <a:prstGeom prst="rect">
            <a:avLst/>
          </a:prstGeom>
        </p:spPr>
      </p:pic>
      <p:pic>
        <p:nvPicPr>
          <p:cNvPr id="12" name="Picture 11">
            <a:extLst>
              <a:ext uri="{FF2B5EF4-FFF2-40B4-BE49-F238E27FC236}">
                <a16:creationId xmlns:a16="http://schemas.microsoft.com/office/drawing/2014/main" id="{EA89AEA9-287F-FA35-77FF-155829F355F8}"/>
              </a:ext>
            </a:extLst>
          </p:cNvPr>
          <p:cNvPicPr>
            <a:picLocks noChangeAspect="1"/>
          </p:cNvPicPr>
          <p:nvPr/>
        </p:nvPicPr>
        <p:blipFill>
          <a:blip r:embed="rId9"/>
          <a:stretch>
            <a:fillRect/>
          </a:stretch>
        </p:blipFill>
        <p:spPr>
          <a:xfrm>
            <a:off x="3815627" y="6289751"/>
            <a:ext cx="333374" cy="330619"/>
          </a:xfrm>
          <a:prstGeom prst="rect">
            <a:avLst/>
          </a:prstGeom>
        </p:spPr>
      </p:pic>
    </p:spTree>
    <p:extLst>
      <p:ext uri="{BB962C8B-B14F-4D97-AF65-F5344CB8AC3E}">
        <p14:creationId xmlns:p14="http://schemas.microsoft.com/office/powerpoint/2010/main" val="78164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09991B1-57F9-26E4-2E72-EA5094B8B907}"/>
              </a:ext>
            </a:extLst>
          </p:cNvPr>
          <p:cNvGraphicFramePr>
            <a:graphicFrameLocks noGrp="1"/>
          </p:cNvGraphicFramePr>
          <p:nvPr/>
        </p:nvGraphicFramePr>
        <p:xfrm>
          <a:off x="807308" y="2583989"/>
          <a:ext cx="9881406" cy="3368344"/>
        </p:xfrm>
        <a:graphic>
          <a:graphicData uri="http://schemas.openxmlformats.org/drawingml/2006/table">
            <a:tbl>
              <a:tblPr firstRow="1" firstCol="1" bandRow="1"/>
              <a:tblGrid>
                <a:gridCol w="1975121">
                  <a:extLst>
                    <a:ext uri="{9D8B030D-6E8A-4147-A177-3AD203B41FA5}">
                      <a16:colId xmlns:a16="http://schemas.microsoft.com/office/drawing/2014/main" val="1830189793"/>
                    </a:ext>
                  </a:extLst>
                </a:gridCol>
                <a:gridCol w="1975121">
                  <a:extLst>
                    <a:ext uri="{9D8B030D-6E8A-4147-A177-3AD203B41FA5}">
                      <a16:colId xmlns:a16="http://schemas.microsoft.com/office/drawing/2014/main" val="2183787282"/>
                    </a:ext>
                  </a:extLst>
                </a:gridCol>
                <a:gridCol w="1999166">
                  <a:extLst>
                    <a:ext uri="{9D8B030D-6E8A-4147-A177-3AD203B41FA5}">
                      <a16:colId xmlns:a16="http://schemas.microsoft.com/office/drawing/2014/main" val="322929055"/>
                    </a:ext>
                  </a:extLst>
                </a:gridCol>
                <a:gridCol w="1999166">
                  <a:extLst>
                    <a:ext uri="{9D8B030D-6E8A-4147-A177-3AD203B41FA5}">
                      <a16:colId xmlns:a16="http://schemas.microsoft.com/office/drawing/2014/main" val="3970593371"/>
                    </a:ext>
                  </a:extLst>
                </a:gridCol>
                <a:gridCol w="1932832">
                  <a:extLst>
                    <a:ext uri="{9D8B030D-6E8A-4147-A177-3AD203B41FA5}">
                      <a16:colId xmlns:a16="http://schemas.microsoft.com/office/drawing/2014/main" val="1539671233"/>
                    </a:ext>
                  </a:extLst>
                </a:gridCol>
              </a:tblGrid>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5..</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bake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feel</a:t>
                      </a:r>
                      <a:r>
                        <a:rPr lang="fr-FR" sz="2400" dirty="0">
                          <a:solidFill>
                            <a:srgbClr val="1F4E79"/>
                          </a:solidFill>
                          <a:effectLst/>
                          <a:latin typeface="+mj-lt"/>
                          <a:ea typeface="SimSun" panose="02010600030101010101" pitchFamily="2" charset="-122"/>
                          <a:cs typeface="Times New Roman" panose="02020603050405020304" pitchFamily="18" charset="0"/>
                        </a:rPr>
                        <a:t> like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have to</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cook</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96433256"/>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534085"/>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6.</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outside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sick</a:t>
                      </a:r>
                      <a:r>
                        <a:rPr lang="fr-FR"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err="1">
                          <a:solidFill>
                            <a:srgbClr val="1F4E79"/>
                          </a:solidFill>
                          <a:effectLst/>
                          <a:latin typeface="+mj-lt"/>
                          <a:ea typeface="SimSun" panose="02010600030101010101" pitchFamily="2" charset="-122"/>
                          <a:cs typeface="Times New Roman" panose="02020603050405020304" pitchFamily="18" charset="0"/>
                        </a:rPr>
                        <a:t>ill</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soon</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clean</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57578782"/>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657512"/>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7.</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food</a:t>
                      </a:r>
                      <a:r>
                        <a:rPr lang="fr-FR"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err="1">
                          <a:solidFill>
                            <a:srgbClr val="1F4E79"/>
                          </a:solidFill>
                          <a:effectLst/>
                          <a:latin typeface="+mj-lt"/>
                          <a:ea typeface="SimSun" panose="02010600030101010101" pitchFamily="2" charset="-122"/>
                          <a:cs typeface="Times New Roman" panose="02020603050405020304" pitchFamily="18" charset="0"/>
                        </a:rPr>
                        <a:t>meal</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art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ice</a:t>
                      </a:r>
                      <a:r>
                        <a:rPr lang="fr-FR"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err="1">
                          <a:solidFill>
                            <a:srgbClr val="1F4E79"/>
                          </a:solidFill>
                          <a:effectLst/>
                          <a:latin typeface="+mj-lt"/>
                          <a:ea typeface="SimSun" panose="02010600030101010101" pitchFamily="2" charset="-122"/>
                          <a:cs typeface="Times New Roman" panose="02020603050405020304" pitchFamily="18" charset="0"/>
                        </a:rPr>
                        <a:t>cream</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cake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36648203"/>
                  </a:ext>
                </a:extLst>
              </a:tr>
              <a:tr h="480898">
                <a:tc vMerge="1">
                  <a:txBody>
                    <a:bodyPr/>
                    <a:lstStyle/>
                    <a:p>
                      <a:endParaRPr lang="en-GB"/>
                    </a:p>
                  </a:txBody>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80133"/>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8.</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question</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answer</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sentence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pencil</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02660771"/>
                  </a:ext>
                </a:extLst>
              </a:tr>
              <a:tr h="480898">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287159"/>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3_Voc_A.8.wav"/>
            </a:hlinkClick>
            <a:extLst>
              <a:ext uri="{FF2B5EF4-FFF2-40B4-BE49-F238E27FC236}">
                <a16:creationId xmlns:a16="http://schemas.microsoft.com/office/drawing/2014/main" id="{9340163C-A3AE-2CBD-3A12-660B1ECD45DF}"/>
              </a:ext>
            </a:extLst>
          </p:cNvPr>
          <p:cNvSpPr/>
          <p:nvPr/>
        </p:nvSpPr>
        <p:spPr>
          <a:xfrm>
            <a:off x="1576375" y="5269518"/>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3_Voc_A.7.wav"/>
            </a:hlinkClick>
            <a:extLst>
              <a:ext uri="{FF2B5EF4-FFF2-40B4-BE49-F238E27FC236}">
                <a16:creationId xmlns:a16="http://schemas.microsoft.com/office/drawing/2014/main" id="{7D859164-DE70-DD35-5D16-216E47DBF055}"/>
              </a:ext>
            </a:extLst>
          </p:cNvPr>
          <p:cNvSpPr/>
          <p:nvPr/>
        </p:nvSpPr>
        <p:spPr>
          <a:xfrm>
            <a:off x="1576375" y="4489717"/>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7</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1" name="Rectangle 10">
            <a:hlinkClick r:id="" action="ppaction://noaction">
              <a:snd r:embed="rId7" name="T3_Voc_A.5.wav"/>
            </a:hlinkClick>
            <a:extLst>
              <a:ext uri="{FF2B5EF4-FFF2-40B4-BE49-F238E27FC236}">
                <a16:creationId xmlns:a16="http://schemas.microsoft.com/office/drawing/2014/main" id="{4B089137-31CB-39FE-402A-306DD26A5FFD}"/>
              </a:ext>
            </a:extLst>
          </p:cNvPr>
          <p:cNvSpPr/>
          <p:nvPr/>
        </p:nvSpPr>
        <p:spPr>
          <a:xfrm>
            <a:off x="1576377" y="279076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p>
        </p:txBody>
      </p:sp>
      <p:sp>
        <p:nvSpPr>
          <p:cNvPr id="13" name="Rectangle 12">
            <a:hlinkClick r:id="" action="ppaction://noaction">
              <a:snd r:embed="rId8" name="T3_Voc_A.6.wav"/>
            </a:hlinkClick>
            <a:extLst>
              <a:ext uri="{FF2B5EF4-FFF2-40B4-BE49-F238E27FC236}">
                <a16:creationId xmlns:a16="http://schemas.microsoft.com/office/drawing/2014/main" id="{11828BE4-54F6-A5AD-5C35-916DA72BC316}"/>
              </a:ext>
            </a:extLst>
          </p:cNvPr>
          <p:cNvSpPr/>
          <p:nvPr/>
        </p:nvSpPr>
        <p:spPr>
          <a:xfrm>
            <a:off x="1576376" y="36402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6</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6D202782-DB5D-A6FE-6B39-6DC5015E166C}"/>
              </a:ext>
            </a:extLst>
          </p:cNvPr>
          <p:cNvGraphicFramePr>
            <a:graphicFrameLocks noGrp="1"/>
          </p:cNvGraphicFramePr>
          <p:nvPr/>
        </p:nvGraphicFramePr>
        <p:xfrm>
          <a:off x="807308" y="2222801"/>
          <a:ext cx="9881407" cy="361188"/>
        </p:xfrm>
        <a:graphic>
          <a:graphicData uri="http://schemas.openxmlformats.org/drawingml/2006/table">
            <a:tbl>
              <a:tblPr firstRow="1" firstCol="1" bandRow="1"/>
              <a:tblGrid>
                <a:gridCol w="1975121">
                  <a:extLst>
                    <a:ext uri="{9D8B030D-6E8A-4147-A177-3AD203B41FA5}">
                      <a16:colId xmlns:a16="http://schemas.microsoft.com/office/drawing/2014/main" val="4237966680"/>
                    </a:ext>
                  </a:extLst>
                </a:gridCol>
                <a:gridCol w="1975121">
                  <a:extLst>
                    <a:ext uri="{9D8B030D-6E8A-4147-A177-3AD203B41FA5}">
                      <a16:colId xmlns:a16="http://schemas.microsoft.com/office/drawing/2014/main" val="1540193922"/>
                    </a:ext>
                  </a:extLst>
                </a:gridCol>
                <a:gridCol w="1999167">
                  <a:extLst>
                    <a:ext uri="{9D8B030D-6E8A-4147-A177-3AD203B41FA5}">
                      <a16:colId xmlns:a16="http://schemas.microsoft.com/office/drawing/2014/main" val="434753518"/>
                    </a:ext>
                  </a:extLst>
                </a:gridCol>
                <a:gridCol w="1999167">
                  <a:extLst>
                    <a:ext uri="{9D8B030D-6E8A-4147-A177-3AD203B41FA5}">
                      <a16:colId xmlns:a16="http://schemas.microsoft.com/office/drawing/2014/main" val="1752695643"/>
                    </a:ext>
                  </a:extLst>
                </a:gridCol>
                <a:gridCol w="1932831">
                  <a:extLst>
                    <a:ext uri="{9D8B030D-6E8A-4147-A177-3AD203B41FA5}">
                      <a16:colId xmlns:a16="http://schemas.microsoft.com/office/drawing/2014/main" val="33817033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601110"/>
                  </a:ext>
                </a:extLst>
              </a:tr>
            </a:tbl>
          </a:graphicData>
        </a:graphic>
      </p:graphicFrame>
      <p:sp>
        <p:nvSpPr>
          <p:cNvPr id="10" name="TextBox 9">
            <a:extLst>
              <a:ext uri="{FF2B5EF4-FFF2-40B4-BE49-F238E27FC236}">
                <a16:creationId xmlns:a16="http://schemas.microsoft.com/office/drawing/2014/main" id="{EAF39B6D-EE63-4DBD-CD8E-7E94865A892C}"/>
              </a:ext>
            </a:extLst>
          </p:cNvPr>
          <p:cNvSpPr txBox="1"/>
          <p:nvPr/>
        </p:nvSpPr>
        <p:spPr>
          <a:xfrm>
            <a:off x="425799" y="1364741"/>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F7682814-91ED-2C42-F5A6-0E851BB97291}"/>
              </a:ext>
            </a:extLst>
          </p:cNvPr>
          <p:cNvPicPr>
            <a:picLocks noChangeAspect="1"/>
          </p:cNvPicPr>
          <p:nvPr/>
        </p:nvPicPr>
        <p:blipFill>
          <a:blip r:embed="rId9"/>
          <a:stretch>
            <a:fillRect/>
          </a:stretch>
        </p:blipFill>
        <p:spPr>
          <a:xfrm>
            <a:off x="9558489" y="3000071"/>
            <a:ext cx="333374" cy="330619"/>
          </a:xfrm>
          <a:prstGeom prst="rect">
            <a:avLst/>
          </a:prstGeom>
        </p:spPr>
      </p:pic>
      <p:pic>
        <p:nvPicPr>
          <p:cNvPr id="5" name="Picture 4">
            <a:extLst>
              <a:ext uri="{FF2B5EF4-FFF2-40B4-BE49-F238E27FC236}">
                <a16:creationId xmlns:a16="http://schemas.microsoft.com/office/drawing/2014/main" id="{A560B079-3688-0A06-8770-EBD9C3157A10}"/>
              </a:ext>
            </a:extLst>
          </p:cNvPr>
          <p:cNvPicPr>
            <a:picLocks noChangeAspect="1"/>
          </p:cNvPicPr>
          <p:nvPr/>
        </p:nvPicPr>
        <p:blipFill>
          <a:blip r:embed="rId9"/>
          <a:stretch>
            <a:fillRect/>
          </a:stretch>
        </p:blipFill>
        <p:spPr>
          <a:xfrm>
            <a:off x="7594706" y="3849547"/>
            <a:ext cx="333374" cy="330619"/>
          </a:xfrm>
          <a:prstGeom prst="rect">
            <a:avLst/>
          </a:prstGeom>
        </p:spPr>
      </p:pic>
      <p:pic>
        <p:nvPicPr>
          <p:cNvPr id="9" name="Picture 8">
            <a:extLst>
              <a:ext uri="{FF2B5EF4-FFF2-40B4-BE49-F238E27FC236}">
                <a16:creationId xmlns:a16="http://schemas.microsoft.com/office/drawing/2014/main" id="{D1C5D5EF-4483-EDBF-0EDB-93297A7F84F6}"/>
              </a:ext>
            </a:extLst>
          </p:cNvPr>
          <p:cNvPicPr>
            <a:picLocks noChangeAspect="1"/>
          </p:cNvPicPr>
          <p:nvPr/>
        </p:nvPicPr>
        <p:blipFill>
          <a:blip r:embed="rId9"/>
          <a:stretch>
            <a:fillRect/>
          </a:stretch>
        </p:blipFill>
        <p:spPr>
          <a:xfrm>
            <a:off x="5581324" y="4699023"/>
            <a:ext cx="333374" cy="330619"/>
          </a:xfrm>
          <a:prstGeom prst="rect">
            <a:avLst/>
          </a:prstGeom>
        </p:spPr>
      </p:pic>
      <p:pic>
        <p:nvPicPr>
          <p:cNvPr id="12" name="Picture 11">
            <a:extLst>
              <a:ext uri="{FF2B5EF4-FFF2-40B4-BE49-F238E27FC236}">
                <a16:creationId xmlns:a16="http://schemas.microsoft.com/office/drawing/2014/main" id="{725FA732-BB08-A923-D4D5-610CB85CFDCC}"/>
              </a:ext>
            </a:extLst>
          </p:cNvPr>
          <p:cNvPicPr>
            <a:picLocks noChangeAspect="1"/>
          </p:cNvPicPr>
          <p:nvPr/>
        </p:nvPicPr>
        <p:blipFill>
          <a:blip r:embed="rId9"/>
          <a:stretch>
            <a:fillRect/>
          </a:stretch>
        </p:blipFill>
        <p:spPr>
          <a:xfrm>
            <a:off x="3641015" y="5560270"/>
            <a:ext cx="333374" cy="330619"/>
          </a:xfrm>
          <a:prstGeom prst="rect">
            <a:avLst/>
          </a:prstGeom>
        </p:spPr>
      </p:pic>
    </p:spTree>
    <p:extLst>
      <p:ext uri="{BB962C8B-B14F-4D97-AF65-F5344CB8AC3E}">
        <p14:creationId xmlns:p14="http://schemas.microsoft.com/office/powerpoint/2010/main" val="259620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1.</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description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2.</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description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body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3.</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activity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date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event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4.</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 of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description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3_Voc_B.4.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3_Voc_B.3.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3_Voc_B.1.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3_Voc_B.2.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50FC5DDC-7527-0CA0-5F32-5BA62177653B}"/>
              </a:ext>
            </a:extLst>
          </p:cNvPr>
          <p:cNvPicPr>
            <a:picLocks noChangeAspect="1"/>
          </p:cNvPicPr>
          <p:nvPr/>
        </p:nvPicPr>
        <p:blipFill>
          <a:blip r:embed="rId9"/>
          <a:stretch>
            <a:fillRect/>
          </a:stretch>
        </p:blipFill>
        <p:spPr>
          <a:xfrm>
            <a:off x="5208557" y="2843347"/>
            <a:ext cx="333374" cy="330619"/>
          </a:xfrm>
          <a:prstGeom prst="rect">
            <a:avLst/>
          </a:prstGeom>
        </p:spPr>
      </p:pic>
      <p:pic>
        <p:nvPicPr>
          <p:cNvPr id="4" name="Picture 3">
            <a:extLst>
              <a:ext uri="{FF2B5EF4-FFF2-40B4-BE49-F238E27FC236}">
                <a16:creationId xmlns:a16="http://schemas.microsoft.com/office/drawing/2014/main" id="{4866457A-789A-2A18-D98A-01C64140AFA3}"/>
              </a:ext>
            </a:extLst>
          </p:cNvPr>
          <p:cNvPicPr>
            <a:picLocks noChangeAspect="1"/>
          </p:cNvPicPr>
          <p:nvPr/>
        </p:nvPicPr>
        <p:blipFill>
          <a:blip r:embed="rId9"/>
          <a:stretch>
            <a:fillRect/>
          </a:stretch>
        </p:blipFill>
        <p:spPr>
          <a:xfrm>
            <a:off x="7838075" y="3572108"/>
            <a:ext cx="333374" cy="330619"/>
          </a:xfrm>
          <a:prstGeom prst="rect">
            <a:avLst/>
          </a:prstGeom>
        </p:spPr>
      </p:pic>
      <p:pic>
        <p:nvPicPr>
          <p:cNvPr id="5" name="Picture 4">
            <a:extLst>
              <a:ext uri="{FF2B5EF4-FFF2-40B4-BE49-F238E27FC236}">
                <a16:creationId xmlns:a16="http://schemas.microsoft.com/office/drawing/2014/main" id="{14032259-5C0F-9E92-07CE-98CA96374B3A}"/>
              </a:ext>
            </a:extLst>
          </p:cNvPr>
          <p:cNvPicPr>
            <a:picLocks noChangeAspect="1"/>
          </p:cNvPicPr>
          <p:nvPr/>
        </p:nvPicPr>
        <p:blipFill>
          <a:blip r:embed="rId9"/>
          <a:stretch>
            <a:fillRect/>
          </a:stretch>
        </p:blipFill>
        <p:spPr>
          <a:xfrm>
            <a:off x="2600341" y="4302105"/>
            <a:ext cx="333374" cy="330619"/>
          </a:xfrm>
          <a:prstGeom prst="rect">
            <a:avLst/>
          </a:prstGeom>
        </p:spPr>
      </p:pic>
      <p:pic>
        <p:nvPicPr>
          <p:cNvPr id="9" name="Picture 8">
            <a:extLst>
              <a:ext uri="{FF2B5EF4-FFF2-40B4-BE49-F238E27FC236}">
                <a16:creationId xmlns:a16="http://schemas.microsoft.com/office/drawing/2014/main" id="{573D2B4B-32F3-FFA8-A468-8B4495FEFB1C}"/>
              </a:ext>
            </a:extLst>
          </p:cNvPr>
          <p:cNvPicPr>
            <a:picLocks noChangeAspect="1"/>
          </p:cNvPicPr>
          <p:nvPr/>
        </p:nvPicPr>
        <p:blipFill>
          <a:blip r:embed="rId9"/>
          <a:stretch>
            <a:fillRect/>
          </a:stretch>
        </p:blipFill>
        <p:spPr>
          <a:xfrm>
            <a:off x="10407574" y="5040520"/>
            <a:ext cx="333374" cy="330619"/>
          </a:xfrm>
          <a:prstGeom prst="rect">
            <a:avLst/>
          </a:prstGeom>
        </p:spPr>
      </p:pic>
    </p:spTree>
    <p:extLst>
      <p:ext uri="{BB962C8B-B14F-4D97-AF65-F5344CB8AC3E}">
        <p14:creationId xmlns:p14="http://schemas.microsoft.com/office/powerpoint/2010/main" val="82202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5.</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activity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description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colour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6.</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body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activity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7.</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body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description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transport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8.</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transport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3_Voc_B.8.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3_Voc_B.7.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7</a:t>
            </a:r>
          </a:p>
        </p:txBody>
      </p:sp>
      <p:sp>
        <p:nvSpPr>
          <p:cNvPr id="11" name="Rectangle 10">
            <a:hlinkClick r:id="" action="ppaction://noaction">
              <a:snd r:embed="rId7" name="T3_Voc_B.5.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5</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3" name="Rectangle 12">
            <a:hlinkClick r:id="" action="ppaction://noaction">
              <a:snd r:embed="rId8" name="T3_Voc_B.6.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6</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FFE5186D-0D4C-2947-D6F1-0D0FF468529F}"/>
              </a:ext>
            </a:extLst>
          </p:cNvPr>
          <p:cNvPicPr>
            <a:picLocks noChangeAspect="1"/>
          </p:cNvPicPr>
          <p:nvPr/>
        </p:nvPicPr>
        <p:blipFill>
          <a:blip r:embed="rId9"/>
          <a:stretch>
            <a:fillRect/>
          </a:stretch>
        </p:blipFill>
        <p:spPr>
          <a:xfrm>
            <a:off x="5195495" y="2843347"/>
            <a:ext cx="333374" cy="330619"/>
          </a:xfrm>
          <a:prstGeom prst="rect">
            <a:avLst/>
          </a:prstGeom>
        </p:spPr>
      </p:pic>
      <p:pic>
        <p:nvPicPr>
          <p:cNvPr id="4" name="Picture 3">
            <a:extLst>
              <a:ext uri="{FF2B5EF4-FFF2-40B4-BE49-F238E27FC236}">
                <a16:creationId xmlns:a16="http://schemas.microsoft.com/office/drawing/2014/main" id="{F5F05D4A-1F08-8C44-86B8-02ACA6DBFC95}"/>
              </a:ext>
            </a:extLst>
          </p:cNvPr>
          <p:cNvPicPr>
            <a:picLocks noChangeAspect="1"/>
          </p:cNvPicPr>
          <p:nvPr/>
        </p:nvPicPr>
        <p:blipFill>
          <a:blip r:embed="rId9"/>
          <a:stretch>
            <a:fillRect/>
          </a:stretch>
        </p:blipFill>
        <p:spPr>
          <a:xfrm>
            <a:off x="10442409" y="3572108"/>
            <a:ext cx="333374" cy="330619"/>
          </a:xfrm>
          <a:prstGeom prst="rect">
            <a:avLst/>
          </a:prstGeom>
        </p:spPr>
      </p:pic>
      <p:pic>
        <p:nvPicPr>
          <p:cNvPr id="5" name="Picture 4">
            <a:extLst>
              <a:ext uri="{FF2B5EF4-FFF2-40B4-BE49-F238E27FC236}">
                <a16:creationId xmlns:a16="http://schemas.microsoft.com/office/drawing/2014/main" id="{4B8B7360-55DD-0408-FF14-E9F3FDAF1169}"/>
              </a:ext>
            </a:extLst>
          </p:cNvPr>
          <p:cNvPicPr>
            <a:picLocks noChangeAspect="1"/>
          </p:cNvPicPr>
          <p:nvPr/>
        </p:nvPicPr>
        <p:blipFill>
          <a:blip r:embed="rId9"/>
          <a:stretch>
            <a:fillRect/>
          </a:stretch>
        </p:blipFill>
        <p:spPr>
          <a:xfrm>
            <a:off x="2576105" y="4314241"/>
            <a:ext cx="333374" cy="330619"/>
          </a:xfrm>
          <a:prstGeom prst="rect">
            <a:avLst/>
          </a:prstGeom>
        </p:spPr>
      </p:pic>
      <p:pic>
        <p:nvPicPr>
          <p:cNvPr id="9" name="Picture 8">
            <a:extLst>
              <a:ext uri="{FF2B5EF4-FFF2-40B4-BE49-F238E27FC236}">
                <a16:creationId xmlns:a16="http://schemas.microsoft.com/office/drawing/2014/main" id="{603C3D0C-1541-5C41-E46D-3D67E6D9BE2E}"/>
              </a:ext>
            </a:extLst>
          </p:cNvPr>
          <p:cNvPicPr>
            <a:picLocks noChangeAspect="1"/>
          </p:cNvPicPr>
          <p:nvPr/>
        </p:nvPicPr>
        <p:blipFill>
          <a:blip r:embed="rId9"/>
          <a:stretch>
            <a:fillRect/>
          </a:stretch>
        </p:blipFill>
        <p:spPr>
          <a:xfrm>
            <a:off x="2576105" y="5040520"/>
            <a:ext cx="333374" cy="330619"/>
          </a:xfrm>
          <a:prstGeom prst="rect">
            <a:avLst/>
          </a:prstGeom>
        </p:spPr>
      </p:pic>
    </p:spTree>
    <p:extLst>
      <p:ext uri="{BB962C8B-B14F-4D97-AF65-F5344CB8AC3E}">
        <p14:creationId xmlns:p14="http://schemas.microsoft.com/office/powerpoint/2010/main" val="20806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a:t>
            </a:r>
            <a:r>
              <a:rPr lang="en-US" sz="2000" b="1" u="sng"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German</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b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b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English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5" name="Title 2">
            <a:extLst>
              <a:ext uri="{FF2B5EF4-FFF2-40B4-BE49-F238E27FC236}">
                <a16:creationId xmlns:a16="http://schemas.microsoft.com/office/drawing/2014/main" id="{38DFC2D2-95C1-4284-24BB-0E84D3647F0D}"/>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9" name="Picture 8" descr="Icon&#10;&#10;Description automatically generated">
            <a:extLst>
              <a:ext uri="{FF2B5EF4-FFF2-40B4-BE49-F238E27FC236}">
                <a16:creationId xmlns:a16="http://schemas.microsoft.com/office/drawing/2014/main" id="{B98C8F89-33AC-A281-72DD-E5E8833F1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14" name="TextBox 13">
            <a:extLst>
              <a:ext uri="{FF2B5EF4-FFF2-40B4-BE49-F238E27FC236}">
                <a16:creationId xmlns:a16="http://schemas.microsoft.com/office/drawing/2014/main" id="{874FAF9E-38E3-4BC5-8F1E-C2E36F55B6D0}"/>
              </a:ext>
            </a:extLst>
          </p:cNvPr>
          <p:cNvSpPr txBox="1"/>
          <p:nvPr/>
        </p:nvSpPr>
        <p:spPr>
          <a:xfrm>
            <a:off x="904945" y="1821095"/>
            <a:ext cx="10989637" cy="4089261"/>
          </a:xfrm>
          <a:prstGeom prst="rect">
            <a:avLst/>
          </a:prstGeom>
          <a:noFill/>
        </p:spPr>
        <p:txBody>
          <a:bodyPr wrap="square">
            <a:spAutoFit/>
          </a:bodyPr>
          <a:lstStyle/>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Ich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muss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mein Bett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machen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have to/must</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make</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my bed</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mag</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die Sonne.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likes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sun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Mein Freund ist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links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auf dem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Bild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My friend is</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 the left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picture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Der Mann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bekommt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ein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Geschenk</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 man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gets/receives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present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Gute Besserung!</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Get</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better</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well</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soon</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Hast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du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Lust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nach draußen zu gehen?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Do you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feel</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like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going outside?</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Wann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kommst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du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nach Hause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When are you</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coming</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home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Wohin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fährt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der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Zug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Where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train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driving/going (to)?</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3110405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D</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English word(s)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German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7" name="TextBox 6">
            <a:extLst>
              <a:ext uri="{FF2B5EF4-FFF2-40B4-BE49-F238E27FC236}">
                <a16:creationId xmlns:a16="http://schemas.microsoft.com/office/drawing/2014/main" id="{1B8E5340-97D6-E665-1CF4-F707ECA0C7FA}"/>
              </a:ext>
            </a:extLst>
          </p:cNvPr>
          <p:cNvSpPr txBox="1"/>
          <p:nvPr/>
        </p:nvSpPr>
        <p:spPr>
          <a:xfrm>
            <a:off x="444843" y="1448559"/>
            <a:ext cx="11405287" cy="5125442"/>
          </a:xfrm>
          <a:prstGeom prst="rect">
            <a:avLst/>
          </a:prstGeom>
          <a:noFill/>
        </p:spPr>
        <p:txBody>
          <a:bodyPr wrap="square">
            <a:spAutoFit/>
          </a:bodyPr>
          <a:lstStyle/>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You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are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right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Du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hast</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recht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The floor is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clean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Der Boden ist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sauber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musicians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are wonderful.			Die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Musiker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sind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wunderbar.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I have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lots of</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instruments.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Ich habe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viele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Instrumente.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Happy</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Christmas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Frohe</a:t>
            </a:r>
            <a:r>
              <a:rPr lang="en-GB" sz="1800"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Weihnachten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He is scared of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exams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Er hat Angst vor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Prüfungen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I am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not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tired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Ich bin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nicht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müde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pupil</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(f) is playing.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Die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Schülerin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spielt.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9.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countries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are in Europe.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Die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Länder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sind in Europa.</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10. The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girl</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nineteen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Das Mädchen ist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neunzehn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696868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5" name="Rectangle 4">
            <a:extLst>
              <a:ext uri="{FF2B5EF4-FFF2-40B4-BE49-F238E27FC236}">
                <a16:creationId xmlns:a16="http://schemas.microsoft.com/office/drawing/2014/main" id="{F7DFAA06-AE60-7321-4573-E55BE892E465}"/>
              </a:ext>
            </a:extLst>
          </p:cNvPr>
          <p:cNvSpPr/>
          <p:nvPr/>
        </p:nvSpPr>
        <p:spPr>
          <a:xfrm>
            <a:off x="1239520" y="237630"/>
            <a:ext cx="98552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Robbie is from another planet. It likes earth and speaking German but often forgets word meanings, spellings and things like gender and verb forms. Help Robbie by answering the questions in this quiz. </a:t>
            </a:r>
            <a:endParaRPr kumimoji="0" lang="en-GB" sz="2800" b="0" i="0" u="none" strike="noStrike" kern="0" cap="none" spc="0" normalizeH="0" baseline="0" noProof="0" dirty="0">
              <a:ln>
                <a:noFill/>
              </a:ln>
              <a:solidFill>
                <a:sysClr val="windowText" lastClr="000000"/>
              </a:solidFill>
              <a:effectLst/>
              <a:uLnTx/>
              <a:uFillTx/>
              <a:latin typeface="Arial"/>
            </a:endParaRPr>
          </a:p>
        </p:txBody>
      </p:sp>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4" name="TextBox 3">
            <a:extLst>
              <a:ext uri="{FF2B5EF4-FFF2-40B4-BE49-F238E27FC236}">
                <a16:creationId xmlns:a16="http://schemas.microsoft.com/office/drawing/2014/main" id="{8AA771F9-55BB-47A6-C56B-49FE360E5B0A}"/>
              </a:ext>
            </a:extLst>
          </p:cNvPr>
          <p:cNvSpPr txBox="1"/>
          <p:nvPr/>
        </p:nvSpPr>
        <p:spPr>
          <a:xfrm>
            <a:off x="290648" y="1377288"/>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9" name="Table 8">
            <a:extLst>
              <a:ext uri="{FF2B5EF4-FFF2-40B4-BE49-F238E27FC236}">
                <a16:creationId xmlns:a16="http://schemas.microsoft.com/office/drawing/2014/main" id="{11AD8479-334A-E98E-D758-079F68C6F95D}"/>
              </a:ext>
            </a:extLst>
          </p:cNvPr>
          <p:cNvGraphicFramePr>
            <a:graphicFrameLocks noGrp="1"/>
          </p:cNvGraphicFramePr>
          <p:nvPr>
            <p:extLst>
              <p:ext uri="{D42A27DB-BD31-4B8C-83A1-F6EECF244321}">
                <p14:modId xmlns:p14="http://schemas.microsoft.com/office/powerpoint/2010/main" val="1634185588"/>
              </p:ext>
            </p:extLst>
          </p:nvPr>
        </p:nvGraphicFramePr>
        <p:xfrm>
          <a:off x="1239520" y="2163060"/>
          <a:ext cx="9157377" cy="4530591"/>
        </p:xfrm>
        <a:graphic>
          <a:graphicData uri="http://schemas.openxmlformats.org/drawingml/2006/table">
            <a:tbl>
              <a:tblPr firstRow="1" firstCol="1" bandRow="1"/>
              <a:tblGrid>
                <a:gridCol w="1830400">
                  <a:extLst>
                    <a:ext uri="{9D8B030D-6E8A-4147-A177-3AD203B41FA5}">
                      <a16:colId xmlns:a16="http://schemas.microsoft.com/office/drawing/2014/main" val="2478577031"/>
                    </a:ext>
                  </a:extLst>
                </a:gridCol>
                <a:gridCol w="1830400">
                  <a:extLst>
                    <a:ext uri="{9D8B030D-6E8A-4147-A177-3AD203B41FA5}">
                      <a16:colId xmlns:a16="http://schemas.microsoft.com/office/drawing/2014/main" val="6571379"/>
                    </a:ext>
                  </a:extLst>
                </a:gridCol>
                <a:gridCol w="1852684">
                  <a:extLst>
                    <a:ext uri="{9D8B030D-6E8A-4147-A177-3AD203B41FA5}">
                      <a16:colId xmlns:a16="http://schemas.microsoft.com/office/drawing/2014/main" val="2228890872"/>
                    </a:ext>
                  </a:extLst>
                </a:gridCol>
                <a:gridCol w="1852684">
                  <a:extLst>
                    <a:ext uri="{9D8B030D-6E8A-4147-A177-3AD203B41FA5}">
                      <a16:colId xmlns:a16="http://schemas.microsoft.com/office/drawing/2014/main" val="376357495"/>
                    </a:ext>
                  </a:extLst>
                </a:gridCol>
                <a:gridCol w="1791209">
                  <a:extLst>
                    <a:ext uri="{9D8B030D-6E8A-4147-A177-3AD203B41FA5}">
                      <a16:colId xmlns:a16="http://schemas.microsoft.com/office/drawing/2014/main" val="320185436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60735"/>
                  </a:ext>
                </a:extLst>
              </a:tr>
              <a:tr h="349053">
                <a:tc rowSpan="2">
                  <a:txBody>
                    <a:bodyPr/>
                    <a:lstStyle/>
                    <a:p>
                      <a:pPr algn="ctr">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a:solidFill>
                            <a:srgbClr val="1F4E79"/>
                          </a:solidFill>
                          <a:effectLst/>
                          <a:latin typeface="+mj-lt"/>
                          <a:ea typeface="SimSun" panose="02010600030101010101" pitchFamily="2" charset="-122"/>
                          <a:cs typeface="Times New Roman" panose="02020603050405020304" pitchFamily="18" charset="0"/>
                        </a:rPr>
                        <a:t>1.</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head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accident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leg</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shoe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744418548"/>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6458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2.</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Happy </a:t>
                      </a:r>
                      <a:r>
                        <a:rPr lang="fr-FR" sz="2400" dirty="0" err="1">
                          <a:solidFill>
                            <a:srgbClr val="1F4E79"/>
                          </a:solidFill>
                          <a:effectLst/>
                          <a:latin typeface="+mj-lt"/>
                          <a:ea typeface="SimSun" panose="02010600030101010101" pitchFamily="2" charset="-122"/>
                          <a:cs typeface="Times New Roman" panose="02020603050405020304" pitchFamily="18" charset="0"/>
                        </a:rPr>
                        <a:t>Birthday</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Happy Christmas</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Get</a:t>
                      </a:r>
                      <a:r>
                        <a:rPr lang="fr-FR"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err="1">
                          <a:solidFill>
                            <a:srgbClr val="1F4E79"/>
                          </a:solidFill>
                          <a:effectLst/>
                          <a:latin typeface="+mj-lt"/>
                          <a:ea typeface="SimSun" panose="02010600030101010101" pitchFamily="2" charset="-122"/>
                          <a:cs typeface="Times New Roman" panose="02020603050405020304" pitchFamily="18" charset="0"/>
                        </a:rPr>
                        <a:t>better</a:t>
                      </a:r>
                      <a:r>
                        <a:rPr lang="fr-FR"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err="1">
                          <a:solidFill>
                            <a:srgbClr val="1F4E79"/>
                          </a:solidFill>
                          <a:effectLst/>
                          <a:latin typeface="+mj-lt"/>
                          <a:ea typeface="SimSun" panose="02010600030101010101" pitchFamily="2" charset="-122"/>
                          <a:cs typeface="Times New Roman" panose="02020603050405020304" pitchFamily="18" charset="0"/>
                        </a:rPr>
                        <a:t>soon</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Good </a:t>
                      </a:r>
                      <a:r>
                        <a:rPr lang="fr-FR" sz="2400" dirty="0" err="1">
                          <a:solidFill>
                            <a:srgbClr val="1F4E79"/>
                          </a:solidFill>
                          <a:effectLst/>
                          <a:latin typeface="+mj-lt"/>
                          <a:ea typeface="SimSun" panose="02010600030101010101" pitchFamily="2" charset="-122"/>
                          <a:cs typeface="Times New Roman" panose="02020603050405020304" pitchFamily="18" charset="0"/>
                        </a:rPr>
                        <a:t>luck</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63639982"/>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238400"/>
                  </a:ext>
                </a:extLst>
              </a:tr>
              <a:tr h="417851">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3.</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home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late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at, </a:t>
                      </a:r>
                      <a:r>
                        <a:rPr lang="fr-FR" sz="2400" dirty="0" err="1">
                          <a:solidFill>
                            <a:srgbClr val="1F4E79"/>
                          </a:solidFill>
                          <a:effectLst/>
                          <a:latin typeface="+mj-lt"/>
                          <a:ea typeface="SimSun" panose="02010600030101010101" pitchFamily="2" charset="-122"/>
                          <a:cs typeface="Times New Roman" panose="02020603050405020304" pitchFamily="18" charset="0"/>
                        </a:rPr>
                        <a:t>around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o’clock</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00248802"/>
                  </a:ext>
                </a:extLst>
              </a:tr>
              <a:tr h="456116">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783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4.</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board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table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classroom</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exercise</a:t>
                      </a:r>
                      <a:r>
                        <a:rPr lang="fr-FR" sz="2400" dirty="0">
                          <a:solidFill>
                            <a:srgbClr val="1F4E79"/>
                          </a:solidFill>
                          <a:effectLst/>
                          <a:latin typeface="+mj-lt"/>
                          <a:ea typeface="SimSun" panose="02010600030101010101" pitchFamily="2" charset="-122"/>
                          <a:cs typeface="Times New Roman" panose="02020603050405020304" pitchFamily="18" charset="0"/>
                        </a:rPr>
                        <a:t> book</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24340244"/>
                  </a:ext>
                </a:extLst>
              </a:tr>
              <a:tr h="476390">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102558"/>
                  </a:ext>
                </a:extLst>
              </a:tr>
            </a:tbl>
          </a:graphicData>
        </a:graphic>
      </p:graphicFrame>
      <p:sp>
        <p:nvSpPr>
          <p:cNvPr id="16" name="Rectangle 15">
            <a:hlinkClick r:id="" action="ppaction://noaction">
              <a:snd r:embed="rId5" name="T3_Voc_A.4.wav"/>
            </a:hlinkClick>
            <a:extLst>
              <a:ext uri="{FF2B5EF4-FFF2-40B4-BE49-F238E27FC236}">
                <a16:creationId xmlns:a16="http://schemas.microsoft.com/office/drawing/2014/main" id="{9340163C-A3AE-2CBD-3A12-660B1ECD45DF}"/>
              </a:ext>
            </a:extLst>
          </p:cNvPr>
          <p:cNvSpPr/>
          <p:nvPr/>
        </p:nvSpPr>
        <p:spPr>
          <a:xfrm>
            <a:off x="1817580" y="591909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3_Voc_A.3.wav"/>
            </a:hlinkClick>
            <a:extLst>
              <a:ext uri="{FF2B5EF4-FFF2-40B4-BE49-F238E27FC236}">
                <a16:creationId xmlns:a16="http://schemas.microsoft.com/office/drawing/2014/main" id="{7D859164-DE70-DD35-5D16-216E47DBF055}"/>
              </a:ext>
            </a:extLst>
          </p:cNvPr>
          <p:cNvSpPr/>
          <p:nvPr/>
        </p:nvSpPr>
        <p:spPr>
          <a:xfrm>
            <a:off x="1813782" y="4816776"/>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3_Voc_A.1.wav"/>
            </a:hlinkClick>
            <a:extLst>
              <a:ext uri="{FF2B5EF4-FFF2-40B4-BE49-F238E27FC236}">
                <a16:creationId xmlns:a16="http://schemas.microsoft.com/office/drawing/2014/main" id="{4B089137-31CB-39FE-402A-306DD26A5FFD}"/>
              </a:ext>
            </a:extLst>
          </p:cNvPr>
          <p:cNvSpPr/>
          <p:nvPr/>
        </p:nvSpPr>
        <p:spPr>
          <a:xfrm>
            <a:off x="1813783" y="2708538"/>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3_Voc_A.2.wav"/>
            </a:hlinkClick>
            <a:extLst>
              <a:ext uri="{FF2B5EF4-FFF2-40B4-BE49-F238E27FC236}">
                <a16:creationId xmlns:a16="http://schemas.microsoft.com/office/drawing/2014/main" id="{11828BE4-54F6-A5AD-5C35-916DA72BC316}"/>
              </a:ext>
            </a:extLst>
          </p:cNvPr>
          <p:cNvSpPr/>
          <p:nvPr/>
        </p:nvSpPr>
        <p:spPr>
          <a:xfrm>
            <a:off x="1813782" y="3792447"/>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person the sentence is about.</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50" name="Table 49">
            <a:extLst>
              <a:ext uri="{FF2B5EF4-FFF2-40B4-BE49-F238E27FC236}">
                <a16:creationId xmlns:a16="http://schemas.microsoft.com/office/drawing/2014/main" id="{E0C80678-583A-CD17-11E9-70A94CC647DC}"/>
              </a:ext>
            </a:extLst>
          </p:cNvPr>
          <p:cNvGraphicFramePr>
            <a:graphicFrameLocks noGrp="1"/>
          </p:cNvGraphicFramePr>
          <p:nvPr/>
        </p:nvGraphicFramePr>
        <p:xfrm>
          <a:off x="1475059" y="1359996"/>
          <a:ext cx="9841114" cy="4975768"/>
        </p:xfrm>
        <a:graphic>
          <a:graphicData uri="http://schemas.openxmlformats.org/drawingml/2006/table">
            <a:tbl>
              <a:tblPr firstRow="1" firstCol="1" bandRow="1"/>
              <a:tblGrid>
                <a:gridCol w="459146">
                  <a:extLst>
                    <a:ext uri="{9D8B030D-6E8A-4147-A177-3AD203B41FA5}">
                      <a16:colId xmlns:a16="http://schemas.microsoft.com/office/drawing/2014/main" val="4222703667"/>
                    </a:ext>
                  </a:extLst>
                </a:gridCol>
                <a:gridCol w="1799024">
                  <a:extLst>
                    <a:ext uri="{9D8B030D-6E8A-4147-A177-3AD203B41FA5}">
                      <a16:colId xmlns:a16="http://schemas.microsoft.com/office/drawing/2014/main" val="1071555971"/>
                    </a:ext>
                  </a:extLst>
                </a:gridCol>
                <a:gridCol w="2379294">
                  <a:extLst>
                    <a:ext uri="{9D8B030D-6E8A-4147-A177-3AD203B41FA5}">
                      <a16:colId xmlns:a16="http://schemas.microsoft.com/office/drawing/2014/main" val="3278027964"/>
                    </a:ext>
                  </a:extLst>
                </a:gridCol>
                <a:gridCol w="308914">
                  <a:extLst>
                    <a:ext uri="{9D8B030D-6E8A-4147-A177-3AD203B41FA5}">
                      <a16:colId xmlns:a16="http://schemas.microsoft.com/office/drawing/2014/main" val="3156354600"/>
                    </a:ext>
                  </a:extLst>
                </a:gridCol>
                <a:gridCol w="464779">
                  <a:extLst>
                    <a:ext uri="{9D8B030D-6E8A-4147-A177-3AD203B41FA5}">
                      <a16:colId xmlns:a16="http://schemas.microsoft.com/office/drawing/2014/main" val="1004515245"/>
                    </a:ext>
                  </a:extLst>
                </a:gridCol>
                <a:gridCol w="1771795">
                  <a:extLst>
                    <a:ext uri="{9D8B030D-6E8A-4147-A177-3AD203B41FA5}">
                      <a16:colId xmlns:a16="http://schemas.microsoft.com/office/drawing/2014/main" val="3769396672"/>
                    </a:ext>
                  </a:extLst>
                </a:gridCol>
                <a:gridCol w="2658162">
                  <a:extLst>
                    <a:ext uri="{9D8B030D-6E8A-4147-A177-3AD203B41FA5}">
                      <a16:colId xmlns:a16="http://schemas.microsoft.com/office/drawing/2014/main" val="182298794"/>
                    </a:ext>
                  </a:extLst>
                </a:gridCol>
              </a:tblGrid>
              <a:tr h="1721186">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1</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[in general]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müssen gehen.</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highlight>
                            <a:srgbClr val="FFFF00"/>
                          </a:highligh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[in general]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kocht ein tolles Essen.</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530547"/>
                  </a:ext>
                </a:extLst>
              </a:tr>
              <a:tr h="1608512">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2</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nimmt den Kuchen mit.</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highlight>
                            <a:srgbClr val="FFFF00"/>
                          </a:highligh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5</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[formal]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effectLst/>
                          <a:latin typeface="Calibri" panose="020F050202020403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musst die Katze finden.</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847677"/>
                  </a:ext>
                </a:extLst>
              </a:tr>
              <a:tr h="1646070">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3</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r>
                        <a:rPr lang="en-GB" sz="1600">
                          <a:effectLst/>
                          <a:latin typeface="Calibri" panose="020F0502020204030204" pitchFamily="34" charset="0"/>
                          <a:ea typeface="Malgun Gothic" panose="020B0503020000020004" pitchFamily="34" charset="-127"/>
                          <a:cs typeface="Arial" panose="020B0604020202020204" pitchFamily="34" charset="0"/>
                        </a:rPr>
                        <a:t> </a:t>
                      </a: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backt oft.</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highlight>
                            <a:srgbClr val="FFFF00"/>
                          </a:highligh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6</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wirst groß.</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327379"/>
                  </a:ext>
                </a:extLst>
              </a:tr>
            </a:tbl>
          </a:graphicData>
        </a:graphic>
      </p:graphicFrame>
      <p:sp>
        <p:nvSpPr>
          <p:cNvPr id="51" name="Right Brace 50" descr="right brace to connect possible answers with the question">
            <a:extLst>
              <a:ext uri="{FF2B5EF4-FFF2-40B4-BE49-F238E27FC236}">
                <a16:creationId xmlns:a16="http://schemas.microsoft.com/office/drawing/2014/main" id="{1FE640CF-5654-6614-95B7-E6B803B4B33A}"/>
              </a:ext>
            </a:extLst>
          </p:cNvPr>
          <p:cNvSpPr/>
          <p:nvPr/>
        </p:nvSpPr>
        <p:spPr>
          <a:xfrm>
            <a:off x="3383775" y="1556922"/>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2" name="Right Brace 51" descr="right brace to connect possible answers with the question">
            <a:extLst>
              <a:ext uri="{FF2B5EF4-FFF2-40B4-BE49-F238E27FC236}">
                <a16:creationId xmlns:a16="http://schemas.microsoft.com/office/drawing/2014/main" id="{24F005EE-B8D1-CB20-CECC-79BFF92341CE}"/>
              </a:ext>
            </a:extLst>
          </p:cNvPr>
          <p:cNvSpPr/>
          <p:nvPr/>
        </p:nvSpPr>
        <p:spPr>
          <a:xfrm>
            <a:off x="3378693" y="3166895"/>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3" name="Right Brace 52" descr="right brace to connect possible answers with the question">
            <a:extLst>
              <a:ext uri="{FF2B5EF4-FFF2-40B4-BE49-F238E27FC236}">
                <a16:creationId xmlns:a16="http://schemas.microsoft.com/office/drawing/2014/main" id="{584224AC-19EE-A038-3EF7-01F7BA6C35AF}"/>
              </a:ext>
            </a:extLst>
          </p:cNvPr>
          <p:cNvSpPr/>
          <p:nvPr/>
        </p:nvSpPr>
        <p:spPr>
          <a:xfrm>
            <a:off x="8322320" y="3166895"/>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4" name="Right Brace 53" descr="right brace to connect possible answers with the question">
            <a:extLst>
              <a:ext uri="{FF2B5EF4-FFF2-40B4-BE49-F238E27FC236}">
                <a16:creationId xmlns:a16="http://schemas.microsoft.com/office/drawing/2014/main" id="{6E6025BE-1759-4622-0205-6A794BE93E4B}"/>
              </a:ext>
            </a:extLst>
          </p:cNvPr>
          <p:cNvSpPr/>
          <p:nvPr/>
        </p:nvSpPr>
        <p:spPr>
          <a:xfrm>
            <a:off x="8322321" y="1556922"/>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5" name="Right Brace 54" descr="right brace to connect possible answers with the question">
            <a:extLst>
              <a:ext uri="{FF2B5EF4-FFF2-40B4-BE49-F238E27FC236}">
                <a16:creationId xmlns:a16="http://schemas.microsoft.com/office/drawing/2014/main" id="{A5AE3BB7-6002-962F-3440-F2C2432D61D4}"/>
              </a:ext>
            </a:extLst>
          </p:cNvPr>
          <p:cNvSpPr/>
          <p:nvPr/>
        </p:nvSpPr>
        <p:spPr>
          <a:xfrm>
            <a:off x="3378692" y="4874173"/>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6" name="Right Brace 55" descr="right brace to connect possible answers with the question">
            <a:extLst>
              <a:ext uri="{FF2B5EF4-FFF2-40B4-BE49-F238E27FC236}">
                <a16:creationId xmlns:a16="http://schemas.microsoft.com/office/drawing/2014/main" id="{26DD0D7E-28A0-018F-DFB6-B2EAE96AF3DB}"/>
              </a:ext>
            </a:extLst>
          </p:cNvPr>
          <p:cNvSpPr/>
          <p:nvPr/>
        </p:nvSpPr>
        <p:spPr>
          <a:xfrm>
            <a:off x="8336424" y="4828486"/>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Picture 1">
            <a:extLst>
              <a:ext uri="{FF2B5EF4-FFF2-40B4-BE49-F238E27FC236}">
                <a16:creationId xmlns:a16="http://schemas.microsoft.com/office/drawing/2014/main" id="{A10F51BF-4B92-3ECB-5666-EA02A25FCA34}"/>
              </a:ext>
            </a:extLst>
          </p:cNvPr>
          <p:cNvPicPr>
            <a:picLocks noChangeAspect="1"/>
          </p:cNvPicPr>
          <p:nvPr/>
        </p:nvPicPr>
        <p:blipFill>
          <a:blip r:embed="rId5"/>
          <a:stretch>
            <a:fillRect/>
          </a:stretch>
        </p:blipFill>
        <p:spPr>
          <a:xfrm>
            <a:off x="1960668" y="2690308"/>
            <a:ext cx="333374" cy="330619"/>
          </a:xfrm>
          <a:prstGeom prst="rect">
            <a:avLst/>
          </a:prstGeom>
        </p:spPr>
      </p:pic>
      <p:pic>
        <p:nvPicPr>
          <p:cNvPr id="3" name="Picture 2">
            <a:extLst>
              <a:ext uri="{FF2B5EF4-FFF2-40B4-BE49-F238E27FC236}">
                <a16:creationId xmlns:a16="http://schemas.microsoft.com/office/drawing/2014/main" id="{CDF7C57F-223A-5AEC-5B8E-B5DFBFBF0270}"/>
              </a:ext>
            </a:extLst>
          </p:cNvPr>
          <p:cNvPicPr>
            <a:picLocks noChangeAspect="1"/>
          </p:cNvPicPr>
          <p:nvPr/>
        </p:nvPicPr>
        <p:blipFill>
          <a:blip r:embed="rId5"/>
          <a:stretch>
            <a:fillRect/>
          </a:stretch>
        </p:blipFill>
        <p:spPr>
          <a:xfrm>
            <a:off x="1953394" y="3570511"/>
            <a:ext cx="333374" cy="330619"/>
          </a:xfrm>
          <a:prstGeom prst="rect">
            <a:avLst/>
          </a:prstGeom>
        </p:spPr>
      </p:pic>
      <p:pic>
        <p:nvPicPr>
          <p:cNvPr id="4" name="Picture 3">
            <a:extLst>
              <a:ext uri="{FF2B5EF4-FFF2-40B4-BE49-F238E27FC236}">
                <a16:creationId xmlns:a16="http://schemas.microsoft.com/office/drawing/2014/main" id="{8FD5B788-4223-0581-76EB-3F2A848B069D}"/>
              </a:ext>
            </a:extLst>
          </p:cNvPr>
          <p:cNvPicPr>
            <a:picLocks noChangeAspect="1"/>
          </p:cNvPicPr>
          <p:nvPr/>
        </p:nvPicPr>
        <p:blipFill>
          <a:blip r:embed="rId5"/>
          <a:stretch>
            <a:fillRect/>
          </a:stretch>
        </p:blipFill>
        <p:spPr>
          <a:xfrm>
            <a:off x="1958370" y="5952891"/>
            <a:ext cx="333374" cy="330619"/>
          </a:xfrm>
          <a:prstGeom prst="rect">
            <a:avLst/>
          </a:prstGeom>
        </p:spPr>
      </p:pic>
      <p:pic>
        <p:nvPicPr>
          <p:cNvPr id="5" name="Picture 4">
            <a:extLst>
              <a:ext uri="{FF2B5EF4-FFF2-40B4-BE49-F238E27FC236}">
                <a16:creationId xmlns:a16="http://schemas.microsoft.com/office/drawing/2014/main" id="{07E8F58A-047F-7AB6-E69F-F0013FB63082}"/>
              </a:ext>
            </a:extLst>
          </p:cNvPr>
          <p:cNvPicPr>
            <a:picLocks noChangeAspect="1"/>
          </p:cNvPicPr>
          <p:nvPr/>
        </p:nvPicPr>
        <p:blipFill>
          <a:blip r:embed="rId5"/>
          <a:stretch>
            <a:fillRect/>
          </a:stretch>
        </p:blipFill>
        <p:spPr>
          <a:xfrm>
            <a:off x="6906730" y="2299832"/>
            <a:ext cx="333374" cy="330619"/>
          </a:xfrm>
          <a:prstGeom prst="rect">
            <a:avLst/>
          </a:prstGeom>
        </p:spPr>
      </p:pic>
      <p:pic>
        <p:nvPicPr>
          <p:cNvPr id="7" name="Picture 6">
            <a:extLst>
              <a:ext uri="{FF2B5EF4-FFF2-40B4-BE49-F238E27FC236}">
                <a16:creationId xmlns:a16="http://schemas.microsoft.com/office/drawing/2014/main" id="{AA3C76E5-BA3C-1370-247E-6E6C1DC629D9}"/>
              </a:ext>
            </a:extLst>
          </p:cNvPr>
          <p:cNvPicPr>
            <a:picLocks noChangeAspect="1"/>
          </p:cNvPicPr>
          <p:nvPr/>
        </p:nvPicPr>
        <p:blipFill>
          <a:blip r:embed="rId5"/>
          <a:stretch>
            <a:fillRect/>
          </a:stretch>
        </p:blipFill>
        <p:spPr>
          <a:xfrm>
            <a:off x="6906730" y="3987179"/>
            <a:ext cx="333374" cy="330619"/>
          </a:xfrm>
          <a:prstGeom prst="rect">
            <a:avLst/>
          </a:prstGeom>
        </p:spPr>
      </p:pic>
      <p:pic>
        <p:nvPicPr>
          <p:cNvPr id="11" name="Picture 10">
            <a:extLst>
              <a:ext uri="{FF2B5EF4-FFF2-40B4-BE49-F238E27FC236}">
                <a16:creationId xmlns:a16="http://schemas.microsoft.com/office/drawing/2014/main" id="{4A3FC4B8-15FB-9EB8-D617-5A5515568355}"/>
              </a:ext>
            </a:extLst>
          </p:cNvPr>
          <p:cNvPicPr>
            <a:picLocks noChangeAspect="1"/>
          </p:cNvPicPr>
          <p:nvPr/>
        </p:nvPicPr>
        <p:blipFill>
          <a:blip r:embed="rId5"/>
          <a:stretch>
            <a:fillRect/>
          </a:stretch>
        </p:blipFill>
        <p:spPr>
          <a:xfrm>
            <a:off x="6906730" y="5177463"/>
            <a:ext cx="333374" cy="330619"/>
          </a:xfrm>
          <a:prstGeom prst="rect">
            <a:avLst/>
          </a:prstGeom>
        </p:spPr>
      </p:pic>
    </p:spTree>
    <p:extLst>
      <p:ext uri="{BB962C8B-B14F-4D97-AF65-F5344CB8AC3E}">
        <p14:creationId xmlns:p14="http://schemas.microsoft.com/office/powerpoint/2010/main" val="84650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latin typeface="Century Gothic" panose="020B0502020202020204" pitchFamily="34" charset="0"/>
                <a:ea typeface="SimSun" panose="02010600030101010101" pitchFamily="2" charset="-122"/>
                <a:cs typeface="Times New Roman" panose="02020603050405020304" pitchFamily="18" charset="0"/>
              </a:rPr>
              <a:t>B</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noun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11" name="Table 10">
            <a:extLst>
              <a:ext uri="{FF2B5EF4-FFF2-40B4-BE49-F238E27FC236}">
                <a16:creationId xmlns:a16="http://schemas.microsoft.com/office/drawing/2014/main" id="{982B4749-48B1-2109-75F0-0A607762304A}"/>
              </a:ext>
            </a:extLst>
          </p:cNvPr>
          <p:cNvGraphicFramePr>
            <a:graphicFrameLocks noGrp="1"/>
          </p:cNvGraphicFramePr>
          <p:nvPr/>
        </p:nvGraphicFramePr>
        <p:xfrm>
          <a:off x="1525043" y="1499694"/>
          <a:ext cx="8908186" cy="4078148"/>
        </p:xfrm>
        <a:graphic>
          <a:graphicData uri="http://schemas.openxmlformats.org/drawingml/2006/table">
            <a:tbl>
              <a:tblPr firstRow="1" firstCol="1" bandRow="1"/>
              <a:tblGrid>
                <a:gridCol w="700860">
                  <a:extLst>
                    <a:ext uri="{9D8B030D-6E8A-4147-A177-3AD203B41FA5}">
                      <a16:colId xmlns:a16="http://schemas.microsoft.com/office/drawing/2014/main" val="453819324"/>
                    </a:ext>
                  </a:extLst>
                </a:gridCol>
                <a:gridCol w="2745604">
                  <a:extLst>
                    <a:ext uri="{9D8B030D-6E8A-4147-A177-3AD203B41FA5}">
                      <a16:colId xmlns:a16="http://schemas.microsoft.com/office/drawing/2014/main" val="4203629149"/>
                    </a:ext>
                  </a:extLst>
                </a:gridCol>
                <a:gridCol w="2728593">
                  <a:extLst>
                    <a:ext uri="{9D8B030D-6E8A-4147-A177-3AD203B41FA5}">
                      <a16:colId xmlns:a16="http://schemas.microsoft.com/office/drawing/2014/main" val="2691555482"/>
                    </a:ext>
                  </a:extLst>
                </a:gridCol>
                <a:gridCol w="2733129">
                  <a:extLst>
                    <a:ext uri="{9D8B030D-6E8A-4147-A177-3AD203B41FA5}">
                      <a16:colId xmlns:a16="http://schemas.microsoft.com/office/drawing/2014/main" val="4007519322"/>
                    </a:ext>
                  </a:extLst>
                </a:gridCol>
              </a:tblGrid>
              <a:tr h="1019537">
                <a:tc>
                  <a:txBody>
                    <a:bodyPr/>
                    <a:lstStyle/>
                    <a:p>
                      <a:pPr algn="ct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Welcher</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Sprache (f)</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Song (m)</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ist das?</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22457"/>
                  </a:ext>
                </a:extLst>
              </a:tr>
              <a:tr h="1019537">
                <a:tc>
                  <a:txBody>
                    <a:bodyPr/>
                    <a:lstStyle/>
                    <a:p>
                      <a:pPr algn="ct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Ihre</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Unfall (m)</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Prüfung (f)</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ist wichtig.</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421791"/>
                  </a:ext>
                </a:extLst>
              </a:tr>
              <a:tr h="1019537">
                <a:tc>
                  <a:txBody>
                    <a:bodyPr/>
                    <a:lstStyle/>
                    <a:p>
                      <a:pPr algn="ct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Sie hat</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kein</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Glück (nt).</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Rucksack (m).</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443528"/>
                  </a:ext>
                </a:extLst>
              </a:tr>
              <a:tr h="1019537">
                <a:tc>
                  <a:txBody>
                    <a:bodyPr/>
                    <a:lstStyle/>
                    <a:p>
                      <a:pPr algn="ct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Hast du</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deinen</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1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Schuh (m)?</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1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a:t>
                      </a:r>
                      <a:r>
                        <a:rPr lang="en-GB" sz="2100" dirty="0" err="1">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Butterbrot</a:t>
                      </a:r>
                      <a:r>
                        <a:rPr lang="en-GB" sz="21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a:t>
                      </a:r>
                      <a:r>
                        <a:rPr lang="en-GB" sz="2100" dirty="0" err="1">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nt</a:t>
                      </a:r>
                      <a:r>
                        <a:rPr lang="en-GB" sz="21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389944"/>
                  </a:ext>
                </a:extLst>
              </a:tr>
            </a:tbl>
          </a:graphicData>
        </a:graphic>
      </p:graphicFrame>
      <p:pic>
        <p:nvPicPr>
          <p:cNvPr id="2" name="Picture 1">
            <a:extLst>
              <a:ext uri="{FF2B5EF4-FFF2-40B4-BE49-F238E27FC236}">
                <a16:creationId xmlns:a16="http://schemas.microsoft.com/office/drawing/2014/main" id="{E3C0A117-3F9F-A109-3724-0CDF90779044}"/>
              </a:ext>
            </a:extLst>
          </p:cNvPr>
          <p:cNvPicPr>
            <a:picLocks noChangeAspect="1"/>
          </p:cNvPicPr>
          <p:nvPr/>
        </p:nvPicPr>
        <p:blipFill>
          <a:blip r:embed="rId5"/>
          <a:stretch>
            <a:fillRect/>
          </a:stretch>
        </p:blipFill>
        <p:spPr>
          <a:xfrm>
            <a:off x="5071959" y="2082411"/>
            <a:ext cx="333374" cy="330619"/>
          </a:xfrm>
          <a:prstGeom prst="rect">
            <a:avLst/>
          </a:prstGeom>
        </p:spPr>
      </p:pic>
      <p:pic>
        <p:nvPicPr>
          <p:cNvPr id="3" name="Picture 2">
            <a:extLst>
              <a:ext uri="{FF2B5EF4-FFF2-40B4-BE49-F238E27FC236}">
                <a16:creationId xmlns:a16="http://schemas.microsoft.com/office/drawing/2014/main" id="{458FF5FA-B427-5B3A-F96C-7349DD6BDB5B}"/>
              </a:ext>
            </a:extLst>
          </p:cNvPr>
          <p:cNvPicPr>
            <a:picLocks noChangeAspect="1"/>
          </p:cNvPicPr>
          <p:nvPr/>
        </p:nvPicPr>
        <p:blipFill>
          <a:blip r:embed="rId5"/>
          <a:stretch>
            <a:fillRect/>
          </a:stretch>
        </p:blipFill>
        <p:spPr>
          <a:xfrm>
            <a:off x="5090721" y="3100248"/>
            <a:ext cx="333374" cy="330619"/>
          </a:xfrm>
          <a:prstGeom prst="rect">
            <a:avLst/>
          </a:prstGeom>
        </p:spPr>
      </p:pic>
      <p:pic>
        <p:nvPicPr>
          <p:cNvPr id="4" name="Picture 3">
            <a:extLst>
              <a:ext uri="{FF2B5EF4-FFF2-40B4-BE49-F238E27FC236}">
                <a16:creationId xmlns:a16="http://schemas.microsoft.com/office/drawing/2014/main" id="{81D63ACA-B069-31AD-9956-14C2E2FA9ECB}"/>
              </a:ext>
            </a:extLst>
          </p:cNvPr>
          <p:cNvPicPr>
            <a:picLocks noChangeAspect="1"/>
          </p:cNvPicPr>
          <p:nvPr/>
        </p:nvPicPr>
        <p:blipFill>
          <a:blip r:embed="rId5"/>
          <a:stretch>
            <a:fillRect/>
          </a:stretch>
        </p:blipFill>
        <p:spPr>
          <a:xfrm>
            <a:off x="7786295" y="3670355"/>
            <a:ext cx="333374" cy="330619"/>
          </a:xfrm>
          <a:prstGeom prst="rect">
            <a:avLst/>
          </a:prstGeom>
        </p:spPr>
      </p:pic>
      <p:pic>
        <p:nvPicPr>
          <p:cNvPr id="5" name="Picture 4">
            <a:extLst>
              <a:ext uri="{FF2B5EF4-FFF2-40B4-BE49-F238E27FC236}">
                <a16:creationId xmlns:a16="http://schemas.microsoft.com/office/drawing/2014/main" id="{1A6089D8-58B8-3D61-382C-A507A687D94B}"/>
              </a:ext>
            </a:extLst>
          </p:cNvPr>
          <p:cNvPicPr>
            <a:picLocks noChangeAspect="1"/>
          </p:cNvPicPr>
          <p:nvPr/>
        </p:nvPicPr>
        <p:blipFill>
          <a:blip r:embed="rId5"/>
          <a:stretch>
            <a:fillRect/>
          </a:stretch>
        </p:blipFill>
        <p:spPr>
          <a:xfrm>
            <a:off x="7786295" y="4685209"/>
            <a:ext cx="333374" cy="330619"/>
          </a:xfrm>
          <a:prstGeom prst="rect">
            <a:avLst/>
          </a:prstGeom>
        </p:spPr>
      </p:pic>
    </p:spTree>
    <p:extLst>
      <p:ext uri="{BB962C8B-B14F-4D97-AF65-F5344CB8AC3E}">
        <p14:creationId xmlns:p14="http://schemas.microsoft.com/office/powerpoint/2010/main" val="349125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4" name="TextBox 3">
            <a:extLst>
              <a:ext uri="{FF2B5EF4-FFF2-40B4-BE49-F238E27FC236}">
                <a16:creationId xmlns:a16="http://schemas.microsoft.com/office/drawing/2014/main" id="{9E2D166B-CF0B-A134-C52B-A7172476BB0F}"/>
              </a:ext>
            </a:extLst>
          </p:cNvPr>
          <p:cNvSpPr txBox="1"/>
          <p:nvPr/>
        </p:nvSpPr>
        <p:spPr>
          <a:xfrm>
            <a:off x="1275527" y="581536"/>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X next to the location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18" name="Table 17">
            <a:extLst>
              <a:ext uri="{FF2B5EF4-FFF2-40B4-BE49-F238E27FC236}">
                <a16:creationId xmlns:a16="http://schemas.microsoft.com/office/drawing/2014/main" id="{8E78AC2B-3BEC-DE39-FA68-1A9BFC86D328}"/>
              </a:ext>
            </a:extLst>
          </p:cNvPr>
          <p:cNvGraphicFramePr>
            <a:graphicFrameLocks noGrp="1"/>
          </p:cNvGraphicFramePr>
          <p:nvPr/>
        </p:nvGraphicFramePr>
        <p:xfrm>
          <a:off x="1378668" y="1274817"/>
          <a:ext cx="6445983" cy="2874952"/>
        </p:xfrm>
        <a:graphic>
          <a:graphicData uri="http://schemas.openxmlformats.org/drawingml/2006/table">
            <a:tbl>
              <a:tblPr firstRow="1" firstCol="1" bandRow="1"/>
              <a:tblGrid>
                <a:gridCol w="1083654">
                  <a:extLst>
                    <a:ext uri="{9D8B030D-6E8A-4147-A177-3AD203B41FA5}">
                      <a16:colId xmlns:a16="http://schemas.microsoft.com/office/drawing/2014/main" val="512227219"/>
                    </a:ext>
                  </a:extLst>
                </a:gridCol>
                <a:gridCol w="3078409">
                  <a:extLst>
                    <a:ext uri="{9D8B030D-6E8A-4147-A177-3AD203B41FA5}">
                      <a16:colId xmlns:a16="http://schemas.microsoft.com/office/drawing/2014/main" val="451466601"/>
                    </a:ext>
                  </a:extLst>
                </a:gridCol>
                <a:gridCol w="2283920">
                  <a:extLst>
                    <a:ext uri="{9D8B030D-6E8A-4147-A177-3AD203B41FA5}">
                      <a16:colId xmlns:a16="http://schemas.microsoft.com/office/drawing/2014/main" val="2831036813"/>
                    </a:ext>
                  </a:extLst>
                </a:gridCol>
              </a:tblGrid>
              <a:tr h="718738">
                <a:tc>
                  <a:txBody>
                    <a:bodyPr/>
                    <a:lstStyle/>
                    <a:p>
                      <a:pPr algn="ctr">
                        <a:lnSpc>
                          <a:spcPct val="107000"/>
                        </a:lnSpc>
                        <a:spcAft>
                          <a:spcPts val="800"/>
                        </a:spcAft>
                      </a:pPr>
                      <a:r>
                        <a:rPr lang="en-GB"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Tanja geht auf die</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8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Land (nt).</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8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8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Party (f).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588883"/>
                  </a:ext>
                </a:extLst>
              </a:tr>
              <a:tr h="718738">
                <a:tc>
                  <a:txBody>
                    <a:bodyPr/>
                    <a:lstStyle/>
                    <a:p>
                      <a:pPr algn="ctr">
                        <a:lnSpc>
                          <a:spcPct val="107000"/>
                        </a:lnSpc>
                        <a:spcAft>
                          <a:spcPts val="800"/>
                        </a:spcAft>
                      </a:pPr>
                      <a:r>
                        <a:rPr lang="en-GB"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Jochen ist in der</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8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Schule (f).</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8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8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Bett (nt).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483901"/>
                  </a:ext>
                </a:extLst>
              </a:tr>
              <a:tr h="718738">
                <a:tc>
                  <a:txBody>
                    <a:bodyPr/>
                    <a:lstStyle/>
                    <a:p>
                      <a:pPr algn="ctr">
                        <a:lnSpc>
                          <a:spcPct val="107000"/>
                        </a:lnSpc>
                        <a:spcAft>
                          <a:spcPts val="800"/>
                        </a:spcAft>
                      </a:pPr>
                      <a:r>
                        <a:rPr lang="en-GB"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fahre nach</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8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Österreich.</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8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8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Museum (nt).</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532086"/>
                  </a:ext>
                </a:extLst>
              </a:tr>
              <a:tr h="718738">
                <a:tc>
                  <a:txBody>
                    <a:bodyPr/>
                    <a:lstStyle/>
                    <a:p>
                      <a:pPr algn="ctr">
                        <a:lnSpc>
                          <a:spcPct val="107000"/>
                        </a:lnSpc>
                        <a:spcAft>
                          <a:spcPts val="800"/>
                        </a:spcAft>
                      </a:pPr>
                      <a:r>
                        <a:rPr lang="en-GB"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gehe zur</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8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Show (f).</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8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8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a:t>
                      </a:r>
                      <a:r>
                        <a:rPr lang="en-GB" sz="1800" dirty="0" err="1">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Markt</a:t>
                      </a:r>
                      <a:r>
                        <a:rPr lang="en-GB" sz="18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(m).</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2392" marR="10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005975"/>
                  </a:ext>
                </a:extLst>
              </a:tr>
            </a:tbl>
          </a:graphicData>
        </a:graphic>
      </p:graphicFrame>
      <p:sp>
        <p:nvSpPr>
          <p:cNvPr id="19" name="TextBox 18">
            <a:extLst>
              <a:ext uri="{FF2B5EF4-FFF2-40B4-BE49-F238E27FC236}">
                <a16:creationId xmlns:a16="http://schemas.microsoft.com/office/drawing/2014/main" id="{0DAE1C16-A3D5-1154-A9C6-153E286D955F}"/>
              </a:ext>
            </a:extLst>
          </p:cNvPr>
          <p:cNvSpPr txBox="1"/>
          <p:nvPr/>
        </p:nvSpPr>
        <p:spPr>
          <a:xfrm>
            <a:off x="1275527" y="4149769"/>
            <a:ext cx="9646382"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D</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GB"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Put X next to the correct ending for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20" name="Table 19">
            <a:extLst>
              <a:ext uri="{FF2B5EF4-FFF2-40B4-BE49-F238E27FC236}">
                <a16:creationId xmlns:a16="http://schemas.microsoft.com/office/drawing/2014/main" id="{5852BCE5-469B-36B5-7F1D-5A2150BBB5C2}"/>
              </a:ext>
            </a:extLst>
          </p:cNvPr>
          <p:cNvGraphicFramePr>
            <a:graphicFrameLocks noGrp="1"/>
          </p:cNvGraphicFramePr>
          <p:nvPr/>
        </p:nvGraphicFramePr>
        <p:xfrm>
          <a:off x="1392780" y="4875137"/>
          <a:ext cx="7043706" cy="1570772"/>
        </p:xfrm>
        <a:graphic>
          <a:graphicData uri="http://schemas.openxmlformats.org/drawingml/2006/table">
            <a:tbl>
              <a:tblPr firstRow="1" firstCol="1" bandRow="1"/>
              <a:tblGrid>
                <a:gridCol w="1184138">
                  <a:extLst>
                    <a:ext uri="{9D8B030D-6E8A-4147-A177-3AD203B41FA5}">
                      <a16:colId xmlns:a16="http://schemas.microsoft.com/office/drawing/2014/main" val="2691509428"/>
                    </a:ext>
                  </a:extLst>
                </a:gridCol>
                <a:gridCol w="2189050">
                  <a:extLst>
                    <a:ext uri="{9D8B030D-6E8A-4147-A177-3AD203B41FA5}">
                      <a16:colId xmlns:a16="http://schemas.microsoft.com/office/drawing/2014/main" val="1500821134"/>
                    </a:ext>
                  </a:extLst>
                </a:gridCol>
                <a:gridCol w="3670518">
                  <a:extLst>
                    <a:ext uri="{9D8B030D-6E8A-4147-A177-3AD203B41FA5}">
                      <a16:colId xmlns:a16="http://schemas.microsoft.com/office/drawing/2014/main" val="1614851174"/>
                    </a:ext>
                  </a:extLst>
                </a:gridCol>
              </a:tblGrid>
              <a:tr h="785386">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887" marR="111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habe Lust</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887" marR="111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in der Sonne liegen.</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in der Sonne zu liegen.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887" marR="111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534903"/>
                  </a:ext>
                </a:extLst>
              </a:tr>
              <a:tr h="785386">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887" marR="111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muss</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887" marR="111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Anna helfen.</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Anna zu helfen.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txBody>
                  <a:tcPr marL="111887" marR="1118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5330845"/>
                  </a:ext>
                </a:extLst>
              </a:tr>
            </a:tbl>
          </a:graphicData>
        </a:graphic>
      </p:graphicFrame>
      <p:pic>
        <p:nvPicPr>
          <p:cNvPr id="2" name="Picture 1">
            <a:extLst>
              <a:ext uri="{FF2B5EF4-FFF2-40B4-BE49-F238E27FC236}">
                <a16:creationId xmlns:a16="http://schemas.microsoft.com/office/drawing/2014/main" id="{17A1B8BE-CCE8-5B8E-E525-52B2CE21A19F}"/>
              </a:ext>
            </a:extLst>
          </p:cNvPr>
          <p:cNvPicPr>
            <a:picLocks noChangeAspect="1"/>
          </p:cNvPicPr>
          <p:nvPr/>
        </p:nvPicPr>
        <p:blipFill>
          <a:blip r:embed="rId5"/>
          <a:stretch>
            <a:fillRect/>
          </a:stretch>
        </p:blipFill>
        <p:spPr>
          <a:xfrm>
            <a:off x="5572020" y="1639779"/>
            <a:ext cx="333374" cy="330619"/>
          </a:xfrm>
          <a:prstGeom prst="rect">
            <a:avLst/>
          </a:prstGeom>
        </p:spPr>
      </p:pic>
      <p:pic>
        <p:nvPicPr>
          <p:cNvPr id="3" name="Picture 2">
            <a:extLst>
              <a:ext uri="{FF2B5EF4-FFF2-40B4-BE49-F238E27FC236}">
                <a16:creationId xmlns:a16="http://schemas.microsoft.com/office/drawing/2014/main" id="{90EBA928-8C84-E7DA-AA20-34DE6B2A2ECF}"/>
              </a:ext>
            </a:extLst>
          </p:cNvPr>
          <p:cNvPicPr>
            <a:picLocks noChangeAspect="1"/>
          </p:cNvPicPr>
          <p:nvPr/>
        </p:nvPicPr>
        <p:blipFill>
          <a:blip r:embed="rId5"/>
          <a:stretch>
            <a:fillRect/>
          </a:stretch>
        </p:blipFill>
        <p:spPr>
          <a:xfrm>
            <a:off x="5579504" y="2004741"/>
            <a:ext cx="333374" cy="330619"/>
          </a:xfrm>
          <a:prstGeom prst="rect">
            <a:avLst/>
          </a:prstGeom>
        </p:spPr>
      </p:pic>
      <p:pic>
        <p:nvPicPr>
          <p:cNvPr id="5" name="Picture 4">
            <a:extLst>
              <a:ext uri="{FF2B5EF4-FFF2-40B4-BE49-F238E27FC236}">
                <a16:creationId xmlns:a16="http://schemas.microsoft.com/office/drawing/2014/main" id="{3E6C41EB-BE0E-5923-029F-8ABE7F84F9A3}"/>
              </a:ext>
            </a:extLst>
          </p:cNvPr>
          <p:cNvPicPr>
            <a:picLocks noChangeAspect="1"/>
          </p:cNvPicPr>
          <p:nvPr/>
        </p:nvPicPr>
        <p:blipFill>
          <a:blip r:embed="rId5"/>
          <a:stretch>
            <a:fillRect/>
          </a:stretch>
        </p:blipFill>
        <p:spPr>
          <a:xfrm>
            <a:off x="5579504" y="2717408"/>
            <a:ext cx="333374" cy="330619"/>
          </a:xfrm>
          <a:prstGeom prst="rect">
            <a:avLst/>
          </a:prstGeom>
        </p:spPr>
      </p:pic>
      <p:pic>
        <p:nvPicPr>
          <p:cNvPr id="7" name="Picture 6">
            <a:extLst>
              <a:ext uri="{FF2B5EF4-FFF2-40B4-BE49-F238E27FC236}">
                <a16:creationId xmlns:a16="http://schemas.microsoft.com/office/drawing/2014/main" id="{0DE00603-D11D-404A-36DB-ED2CC4A01D34}"/>
              </a:ext>
            </a:extLst>
          </p:cNvPr>
          <p:cNvPicPr>
            <a:picLocks noChangeAspect="1"/>
          </p:cNvPicPr>
          <p:nvPr/>
        </p:nvPicPr>
        <p:blipFill>
          <a:blip r:embed="rId5"/>
          <a:stretch>
            <a:fillRect/>
          </a:stretch>
        </p:blipFill>
        <p:spPr>
          <a:xfrm>
            <a:off x="5572020" y="3418877"/>
            <a:ext cx="333374" cy="330619"/>
          </a:xfrm>
          <a:prstGeom prst="rect">
            <a:avLst/>
          </a:prstGeom>
        </p:spPr>
      </p:pic>
      <p:pic>
        <p:nvPicPr>
          <p:cNvPr id="8" name="Picture 7">
            <a:extLst>
              <a:ext uri="{FF2B5EF4-FFF2-40B4-BE49-F238E27FC236}">
                <a16:creationId xmlns:a16="http://schemas.microsoft.com/office/drawing/2014/main" id="{08A63703-2028-2C43-E1DB-CC755EBC3685}"/>
              </a:ext>
            </a:extLst>
          </p:cNvPr>
          <p:cNvPicPr>
            <a:picLocks noChangeAspect="1"/>
          </p:cNvPicPr>
          <p:nvPr/>
        </p:nvPicPr>
        <p:blipFill>
          <a:blip r:embed="rId5"/>
          <a:stretch>
            <a:fillRect/>
          </a:stretch>
        </p:blipFill>
        <p:spPr>
          <a:xfrm>
            <a:off x="4826324" y="5308131"/>
            <a:ext cx="333374" cy="330619"/>
          </a:xfrm>
          <a:prstGeom prst="rect">
            <a:avLst/>
          </a:prstGeom>
        </p:spPr>
      </p:pic>
      <p:pic>
        <p:nvPicPr>
          <p:cNvPr id="11" name="Picture 10">
            <a:extLst>
              <a:ext uri="{FF2B5EF4-FFF2-40B4-BE49-F238E27FC236}">
                <a16:creationId xmlns:a16="http://schemas.microsoft.com/office/drawing/2014/main" id="{AAFDA84B-C262-DF33-5AA2-825819BF983B}"/>
              </a:ext>
            </a:extLst>
          </p:cNvPr>
          <p:cNvPicPr>
            <a:picLocks noChangeAspect="1"/>
          </p:cNvPicPr>
          <p:nvPr/>
        </p:nvPicPr>
        <p:blipFill>
          <a:blip r:embed="rId5"/>
          <a:stretch>
            <a:fillRect/>
          </a:stretch>
        </p:blipFill>
        <p:spPr>
          <a:xfrm>
            <a:off x="4826324" y="5697601"/>
            <a:ext cx="333374" cy="330619"/>
          </a:xfrm>
          <a:prstGeom prst="rect">
            <a:avLst/>
          </a:prstGeom>
        </p:spPr>
      </p:pic>
    </p:spTree>
    <p:extLst>
      <p:ext uri="{BB962C8B-B14F-4D97-AF65-F5344CB8AC3E}">
        <p14:creationId xmlns:p14="http://schemas.microsoft.com/office/powerpoint/2010/main" val="107159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286131" y="764177"/>
            <a:ext cx="9986017" cy="656462"/>
          </a:xfrm>
          <a:prstGeom prst="rect">
            <a:avLst/>
          </a:prstGeom>
          <a:noFill/>
        </p:spPr>
        <p:txBody>
          <a:bodyPr wrap="square">
            <a:spAutoFit/>
          </a:bodyPr>
          <a:lstStyle/>
          <a:p>
            <a:pPr>
              <a:lnSpc>
                <a:spcPct val="150000"/>
              </a:lnSpc>
              <a:spcAft>
                <a:spcPts val="800"/>
              </a:spcAft>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E</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GB"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Put X next to the correct ending for each sentence.</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19" name="Table 18">
            <a:extLst>
              <a:ext uri="{FF2B5EF4-FFF2-40B4-BE49-F238E27FC236}">
                <a16:creationId xmlns:a16="http://schemas.microsoft.com/office/drawing/2014/main" id="{EA4B4572-C60C-A4CF-AF4A-B025D1BAF9B3}"/>
              </a:ext>
            </a:extLst>
          </p:cNvPr>
          <p:cNvGraphicFramePr>
            <a:graphicFrameLocks noGrp="1"/>
          </p:cNvGraphicFramePr>
          <p:nvPr/>
        </p:nvGraphicFramePr>
        <p:xfrm>
          <a:off x="1403385" y="1623006"/>
          <a:ext cx="9652914" cy="1639678"/>
        </p:xfrm>
        <a:graphic>
          <a:graphicData uri="http://schemas.openxmlformats.org/drawingml/2006/table">
            <a:tbl>
              <a:tblPr firstRow="1" firstCol="1" bandRow="1"/>
              <a:tblGrid>
                <a:gridCol w="1236083">
                  <a:extLst>
                    <a:ext uri="{9D8B030D-6E8A-4147-A177-3AD203B41FA5}">
                      <a16:colId xmlns:a16="http://schemas.microsoft.com/office/drawing/2014/main" val="118244299"/>
                    </a:ext>
                  </a:extLst>
                </a:gridCol>
                <a:gridCol w="2285078">
                  <a:extLst>
                    <a:ext uri="{9D8B030D-6E8A-4147-A177-3AD203B41FA5}">
                      <a16:colId xmlns:a16="http://schemas.microsoft.com/office/drawing/2014/main" val="2119694167"/>
                    </a:ext>
                  </a:extLst>
                </a:gridCol>
                <a:gridCol w="6131753">
                  <a:extLst>
                    <a:ext uri="{9D8B030D-6E8A-4147-A177-3AD203B41FA5}">
                      <a16:colId xmlns:a16="http://schemas.microsoft.com/office/drawing/2014/main" val="3020997558"/>
                    </a:ext>
                  </a:extLst>
                </a:gridCol>
              </a:tblGrid>
              <a:tr h="819839">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795" marR="11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Morgens</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795" marR="11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ich mache den Boden sauber.</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mache ich den Boden sauber.      </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795" marR="11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343520"/>
                  </a:ext>
                </a:extLst>
              </a:tr>
              <a:tr h="819839">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795" marR="11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Unten</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6795" marR="11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das Foto liegt.</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liegt das Foto.                      </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16795" marR="11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460123"/>
                  </a:ext>
                </a:extLst>
              </a:tr>
            </a:tbl>
          </a:graphicData>
        </a:graphic>
      </p:graphicFrame>
      <p:sp>
        <p:nvSpPr>
          <p:cNvPr id="20" name="TextBox 19">
            <a:extLst>
              <a:ext uri="{FF2B5EF4-FFF2-40B4-BE49-F238E27FC236}">
                <a16:creationId xmlns:a16="http://schemas.microsoft.com/office/drawing/2014/main" id="{5B0EAB21-AC22-356D-70FC-639A02601E24}"/>
              </a:ext>
            </a:extLst>
          </p:cNvPr>
          <p:cNvSpPr txBox="1"/>
          <p:nvPr/>
        </p:nvSpPr>
        <p:spPr>
          <a:xfrm>
            <a:off x="1378669" y="3332640"/>
            <a:ext cx="9186358" cy="1213794"/>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F</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2F5496"/>
                </a:solidFill>
                <a:effectLst/>
                <a:latin typeface="Century Gothic" panose="020B0502020202020204" pitchFamily="34" charset="0"/>
                <a:ea typeface="Malgun Gothic" panose="020B0503020000020004" pitchFamily="34" charset="-127"/>
                <a:cs typeface="Arial" panose="020B0604020202020204" pitchFamily="34" charset="0"/>
              </a:rPr>
              <a:t>Write the German for the English given in brackets. Use the clues to help you.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21" name="Table 20">
            <a:extLst>
              <a:ext uri="{FF2B5EF4-FFF2-40B4-BE49-F238E27FC236}">
                <a16:creationId xmlns:a16="http://schemas.microsoft.com/office/drawing/2014/main" id="{358FE3A3-7BA7-CD7B-97F3-13F8EF818F1D}"/>
              </a:ext>
            </a:extLst>
          </p:cNvPr>
          <p:cNvGraphicFramePr>
            <a:graphicFrameLocks noGrp="1"/>
          </p:cNvGraphicFramePr>
          <p:nvPr>
            <p:extLst>
              <p:ext uri="{D42A27DB-BD31-4B8C-83A1-F6EECF244321}">
                <p14:modId xmlns:p14="http://schemas.microsoft.com/office/powerpoint/2010/main" val="255048724"/>
              </p:ext>
            </p:extLst>
          </p:nvPr>
        </p:nvGraphicFramePr>
        <p:xfrm>
          <a:off x="1403384" y="3939537"/>
          <a:ext cx="10062507" cy="2518900"/>
        </p:xfrm>
        <a:graphic>
          <a:graphicData uri="http://schemas.openxmlformats.org/drawingml/2006/table">
            <a:tbl>
              <a:tblPr firstRow="1" firstCol="1" bandRow="1"/>
              <a:tblGrid>
                <a:gridCol w="392556">
                  <a:extLst>
                    <a:ext uri="{9D8B030D-6E8A-4147-A177-3AD203B41FA5}">
                      <a16:colId xmlns:a16="http://schemas.microsoft.com/office/drawing/2014/main" val="1656412593"/>
                    </a:ext>
                  </a:extLst>
                </a:gridCol>
                <a:gridCol w="7159465">
                  <a:extLst>
                    <a:ext uri="{9D8B030D-6E8A-4147-A177-3AD203B41FA5}">
                      <a16:colId xmlns:a16="http://schemas.microsoft.com/office/drawing/2014/main" val="1760727836"/>
                    </a:ext>
                  </a:extLst>
                </a:gridCol>
                <a:gridCol w="2510486">
                  <a:extLst>
                    <a:ext uri="{9D8B030D-6E8A-4147-A177-3AD203B41FA5}">
                      <a16:colId xmlns:a16="http://schemas.microsoft.com/office/drawing/2014/main" val="1347112073"/>
                    </a:ext>
                  </a:extLst>
                </a:gridCol>
              </a:tblGrid>
              <a:tr h="503780">
                <a:tc>
                  <a:txBody>
                    <a:bodyPr/>
                    <a:lstStyle/>
                    <a:p>
                      <a:pPr>
                        <a:lnSpc>
                          <a:spcPct val="107000"/>
                        </a:lnSpc>
                        <a:spcAft>
                          <a:spcPts val="800"/>
                        </a:spcAft>
                      </a:pPr>
                      <a:r>
                        <a:rPr lang="en-GB" sz="1600">
                          <a:solidFill>
                            <a:srgbClr val="1F3864"/>
                          </a:solidFill>
                          <a:effectLst/>
                          <a:highlight>
                            <a:srgbClr val="FFFF00"/>
                          </a:highligh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a:solidFill>
                            <a:srgbClr val="1F3864"/>
                          </a:solidFill>
                          <a:effectLst/>
                          <a:highlight>
                            <a:srgbClr val="FFFF00"/>
                          </a:highligh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600" b="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Clues</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3641517"/>
                  </a:ext>
                </a:extLst>
              </a:tr>
              <a:tr h="503780">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Er </a:t>
                      </a:r>
                      <a:r>
                        <a:rPr lang="de-DE" sz="1800" b="1" u="sng"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kommt</a:t>
                      </a: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bald. (</a:t>
                      </a:r>
                      <a:r>
                        <a:rPr lang="de-DE" sz="1800"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is</a:t>
                      </a: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a:t>
                      </a:r>
                      <a:r>
                        <a:rPr lang="de-DE" sz="1800"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coming</a:t>
                      </a: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600" b="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to come</a:t>
                      </a:r>
                      <a:r>
                        <a:rPr lang="de-DE" sz="1600" i="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 kommen</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948194"/>
                  </a:ext>
                </a:extLst>
              </a:tr>
              <a:tr h="503780">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Er </a:t>
                      </a:r>
                      <a:r>
                        <a:rPr lang="de-DE" sz="1800" b="1" u="sng"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hat</a:t>
                      </a: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viele Schmerzen. (</a:t>
                      </a:r>
                      <a:r>
                        <a:rPr lang="de-DE" sz="1800"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has</a:t>
                      </a: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600" b="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to have</a:t>
                      </a:r>
                      <a:r>
                        <a:rPr lang="de-DE" sz="1600" i="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 haben</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626839"/>
                  </a:ext>
                </a:extLst>
              </a:tr>
              <a:tr h="503780">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Du </a:t>
                      </a:r>
                      <a:r>
                        <a:rPr lang="de-DE" sz="1800" b="1" u="sng"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gehst</a:t>
                      </a: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ins Bett. (</a:t>
                      </a:r>
                      <a:r>
                        <a:rPr lang="de-DE" sz="1800"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go</a:t>
                      </a: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600" b="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to go</a:t>
                      </a:r>
                      <a:r>
                        <a:rPr lang="de-DE" sz="16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 </a:t>
                      </a:r>
                      <a:r>
                        <a:rPr lang="de-DE" sz="1600" i="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gehen</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810486"/>
                  </a:ext>
                </a:extLst>
              </a:tr>
              <a:tr h="503780">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Du </a:t>
                      </a:r>
                      <a:r>
                        <a:rPr lang="de-DE" sz="1800" b="1" u="sng"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bist</a:t>
                      </a: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krank. (</a:t>
                      </a:r>
                      <a:r>
                        <a:rPr lang="de-DE" sz="1800"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are</a:t>
                      </a: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600" b="1"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to</a:t>
                      </a:r>
                      <a:r>
                        <a:rPr lang="de-DE" sz="1600" b="1"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a:t>
                      </a:r>
                      <a:r>
                        <a:rPr lang="de-DE" sz="1600" b="1"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be</a:t>
                      </a:r>
                      <a:r>
                        <a:rPr lang="de-DE" sz="16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 </a:t>
                      </a:r>
                      <a:r>
                        <a:rPr lang="de-DE" sz="1600" i="1"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sein</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0943" marR="100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843495"/>
                  </a:ext>
                </a:extLst>
              </a:tr>
            </a:tbl>
          </a:graphicData>
        </a:graphic>
      </p:graphicFrame>
      <p:pic>
        <p:nvPicPr>
          <p:cNvPr id="4" name="Picture 3">
            <a:extLst>
              <a:ext uri="{FF2B5EF4-FFF2-40B4-BE49-F238E27FC236}">
                <a16:creationId xmlns:a16="http://schemas.microsoft.com/office/drawing/2014/main" id="{8AB240AC-2FB1-FBDF-9187-96B93B3A7D03}"/>
              </a:ext>
            </a:extLst>
          </p:cNvPr>
          <p:cNvPicPr>
            <a:picLocks noChangeAspect="1"/>
          </p:cNvPicPr>
          <p:nvPr/>
        </p:nvPicPr>
        <p:blipFill>
          <a:blip r:embed="rId6"/>
          <a:stretch>
            <a:fillRect/>
          </a:stretch>
        </p:blipFill>
        <p:spPr>
          <a:xfrm>
            <a:off x="4996030" y="2871567"/>
            <a:ext cx="333374" cy="330619"/>
          </a:xfrm>
          <a:prstGeom prst="rect">
            <a:avLst/>
          </a:prstGeom>
        </p:spPr>
      </p:pic>
      <p:pic>
        <p:nvPicPr>
          <p:cNvPr id="5" name="Picture 4">
            <a:extLst>
              <a:ext uri="{FF2B5EF4-FFF2-40B4-BE49-F238E27FC236}">
                <a16:creationId xmlns:a16="http://schemas.microsoft.com/office/drawing/2014/main" id="{8B4DBC17-9841-63C3-057D-25650A1871A2}"/>
              </a:ext>
            </a:extLst>
          </p:cNvPr>
          <p:cNvPicPr>
            <a:picLocks noChangeAspect="1"/>
          </p:cNvPicPr>
          <p:nvPr/>
        </p:nvPicPr>
        <p:blipFill>
          <a:blip r:embed="rId6"/>
          <a:stretch>
            <a:fillRect/>
          </a:stretch>
        </p:blipFill>
        <p:spPr>
          <a:xfrm>
            <a:off x="4989619" y="2080875"/>
            <a:ext cx="333374" cy="330619"/>
          </a:xfrm>
          <a:prstGeom prst="rect">
            <a:avLst/>
          </a:prstGeom>
        </p:spPr>
      </p:pic>
    </p:spTree>
    <p:extLst>
      <p:ext uri="{BB962C8B-B14F-4D97-AF65-F5344CB8AC3E}">
        <p14:creationId xmlns:p14="http://schemas.microsoft.com/office/powerpoint/2010/main" val="74505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12" name="TextBox 11">
            <a:extLst>
              <a:ext uri="{FF2B5EF4-FFF2-40B4-BE49-F238E27FC236}">
                <a16:creationId xmlns:a16="http://schemas.microsoft.com/office/drawing/2014/main" id="{47D7E147-B7A5-6B87-201D-60FF087008CE}"/>
              </a:ext>
            </a:extLst>
          </p:cNvPr>
          <p:cNvSpPr txBox="1"/>
          <p:nvPr/>
        </p:nvSpPr>
        <p:spPr>
          <a:xfrm>
            <a:off x="1272756" y="802800"/>
            <a:ext cx="8810360" cy="907749"/>
          </a:xfrm>
          <a:prstGeom prst="rect">
            <a:avLst/>
          </a:prstGeom>
          <a:noFill/>
        </p:spPr>
        <p:txBody>
          <a:bodyPr wrap="square">
            <a:spAutoFit/>
          </a:bodyPr>
          <a:lstStyle/>
          <a:p>
            <a:pPr>
              <a:lnSpc>
                <a:spcPct val="107000"/>
              </a:lnSpc>
              <a:spcAft>
                <a:spcPts val="800"/>
              </a:spcAft>
            </a:pPr>
            <a:r>
              <a:rPr lang="en-GB" sz="2800" b="1"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G</a:t>
            </a:r>
            <a:r>
              <a:rPr lang="en-GB"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Write the German article ‘the’.  The gender of the noun is provided.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20" name="TextBox 19">
            <a:extLst>
              <a:ext uri="{FF2B5EF4-FFF2-40B4-BE49-F238E27FC236}">
                <a16:creationId xmlns:a16="http://schemas.microsoft.com/office/drawing/2014/main" id="{E3094B4D-5DD7-8EB2-D049-A14DB72C7306}"/>
              </a:ext>
            </a:extLst>
          </p:cNvPr>
          <p:cNvSpPr txBox="1"/>
          <p:nvPr/>
        </p:nvSpPr>
        <p:spPr>
          <a:xfrm>
            <a:off x="1272756" y="3279929"/>
            <a:ext cx="8810360" cy="516360"/>
          </a:xfrm>
          <a:prstGeom prst="rect">
            <a:avLst/>
          </a:prstGeom>
          <a:noFill/>
        </p:spPr>
        <p:txBody>
          <a:bodyPr wrap="square">
            <a:spAutoFit/>
          </a:bodyPr>
          <a:lstStyle/>
          <a:p>
            <a:pPr>
              <a:lnSpc>
                <a:spcPct val="107000"/>
              </a:lnSpc>
              <a:spcAft>
                <a:spcPts val="800"/>
              </a:spcAft>
            </a:pPr>
            <a:r>
              <a:rPr lang="en-GB" sz="2800" b="1"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H</a:t>
            </a:r>
            <a:r>
              <a:rPr lang="en-GB"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 Write the German article ‘a’. The gender of the noun is provided.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22" name="Table 21">
            <a:extLst>
              <a:ext uri="{FF2B5EF4-FFF2-40B4-BE49-F238E27FC236}">
                <a16:creationId xmlns:a16="http://schemas.microsoft.com/office/drawing/2014/main" id="{E4F98608-85B5-048C-EDFA-D97F80F4A35B}"/>
              </a:ext>
            </a:extLst>
          </p:cNvPr>
          <p:cNvGraphicFramePr>
            <a:graphicFrameLocks noGrp="1"/>
          </p:cNvGraphicFramePr>
          <p:nvPr>
            <p:extLst>
              <p:ext uri="{D42A27DB-BD31-4B8C-83A1-F6EECF244321}">
                <p14:modId xmlns:p14="http://schemas.microsoft.com/office/powerpoint/2010/main" val="148523927"/>
              </p:ext>
            </p:extLst>
          </p:nvPr>
        </p:nvGraphicFramePr>
        <p:xfrm>
          <a:off x="1405925" y="1442360"/>
          <a:ext cx="7751138" cy="1512622"/>
        </p:xfrm>
        <a:graphic>
          <a:graphicData uri="http://schemas.openxmlformats.org/drawingml/2006/table">
            <a:tbl>
              <a:tblPr firstRow="1" firstCol="1" bandRow="1"/>
              <a:tblGrid>
                <a:gridCol w="785778">
                  <a:extLst>
                    <a:ext uri="{9D8B030D-6E8A-4147-A177-3AD203B41FA5}">
                      <a16:colId xmlns:a16="http://schemas.microsoft.com/office/drawing/2014/main" val="688354760"/>
                    </a:ext>
                  </a:extLst>
                </a:gridCol>
                <a:gridCol w="6965360">
                  <a:extLst>
                    <a:ext uri="{9D8B030D-6E8A-4147-A177-3AD203B41FA5}">
                      <a16:colId xmlns:a16="http://schemas.microsoft.com/office/drawing/2014/main" val="513769985"/>
                    </a:ext>
                  </a:extLst>
                </a:gridCol>
              </a:tblGrid>
              <a:tr h="756311">
                <a:tc>
                  <a:txBody>
                    <a:bodyPr/>
                    <a:lstStyle/>
                    <a:p>
                      <a:pPr>
                        <a:lnSpc>
                          <a:spcPct val="107000"/>
                        </a:lnSpc>
                        <a:spcAft>
                          <a:spcPts val="800"/>
                        </a:spcAft>
                      </a:pPr>
                      <a:r>
                        <a:rPr lang="en-GB" sz="27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400">
                        <a:effectLst/>
                        <a:latin typeface="Calibri" panose="020F0502020204030204" pitchFamily="34" charset="0"/>
                        <a:ea typeface="Malgun Gothic" panose="020B0503020000020004" pitchFamily="34" charset="-127"/>
                        <a:cs typeface="Arial" panose="020B0604020202020204" pitchFamily="34" charset="0"/>
                      </a:endParaRPr>
                    </a:p>
                  </a:txBody>
                  <a:tcPr marL="151543" marR="15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7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Das</a:t>
                      </a:r>
                      <a:r>
                        <a:rPr lang="en-GB" sz="27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Restaurant (</a:t>
                      </a:r>
                      <a:r>
                        <a:rPr lang="en-GB" sz="27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nt</a:t>
                      </a:r>
                      <a:r>
                        <a:rPr lang="en-GB" sz="27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27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27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gut. </a:t>
                      </a:r>
                      <a:endParaRPr lang="en-GB" sz="2400" dirty="0">
                        <a:effectLst/>
                        <a:latin typeface="Calibri" panose="020F0502020204030204" pitchFamily="34" charset="0"/>
                        <a:ea typeface="Malgun Gothic" panose="020B0503020000020004" pitchFamily="34" charset="-127"/>
                        <a:cs typeface="Arial" panose="020B0604020202020204" pitchFamily="34" charset="0"/>
                      </a:endParaRPr>
                    </a:p>
                  </a:txBody>
                  <a:tcPr marL="151543" marR="15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09812"/>
                  </a:ext>
                </a:extLst>
              </a:tr>
              <a:tr h="756311">
                <a:tc>
                  <a:txBody>
                    <a:bodyPr/>
                    <a:lstStyle/>
                    <a:p>
                      <a:pPr>
                        <a:lnSpc>
                          <a:spcPct val="107000"/>
                        </a:lnSpc>
                        <a:spcAft>
                          <a:spcPts val="800"/>
                        </a:spcAft>
                      </a:pPr>
                      <a:r>
                        <a:rPr lang="en-GB" sz="27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400">
                        <a:effectLst/>
                        <a:latin typeface="Calibri" panose="020F0502020204030204" pitchFamily="34" charset="0"/>
                        <a:ea typeface="Malgun Gothic" panose="020B0503020000020004" pitchFamily="34" charset="-127"/>
                        <a:cs typeface="Arial" panose="020B0604020202020204" pitchFamily="34" charset="0"/>
                      </a:endParaRPr>
                    </a:p>
                  </a:txBody>
                  <a:tcPr marL="151543" marR="15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7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Hast du </a:t>
                      </a:r>
                      <a:r>
                        <a:rPr lang="de-DE" sz="2700" b="1" u="sng"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den</a:t>
                      </a:r>
                      <a:r>
                        <a:rPr lang="de-DE" sz="27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Film (m)? </a:t>
                      </a:r>
                      <a:endParaRPr lang="en-GB" sz="2400" dirty="0">
                        <a:effectLst/>
                        <a:latin typeface="Calibri" panose="020F0502020204030204" pitchFamily="34" charset="0"/>
                        <a:ea typeface="Malgun Gothic" panose="020B0503020000020004" pitchFamily="34" charset="-127"/>
                        <a:cs typeface="Arial" panose="020B0604020202020204" pitchFamily="34" charset="0"/>
                      </a:endParaRPr>
                    </a:p>
                  </a:txBody>
                  <a:tcPr marL="151543" marR="1515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345078"/>
                  </a:ext>
                </a:extLst>
              </a:tr>
            </a:tbl>
          </a:graphicData>
        </a:graphic>
      </p:graphicFrame>
      <p:graphicFrame>
        <p:nvGraphicFramePr>
          <p:cNvPr id="23" name="Table 22">
            <a:extLst>
              <a:ext uri="{FF2B5EF4-FFF2-40B4-BE49-F238E27FC236}">
                <a16:creationId xmlns:a16="http://schemas.microsoft.com/office/drawing/2014/main" id="{777833F5-D7F8-1B96-D8E8-243290AB049D}"/>
              </a:ext>
            </a:extLst>
          </p:cNvPr>
          <p:cNvGraphicFramePr>
            <a:graphicFrameLocks noGrp="1"/>
          </p:cNvGraphicFramePr>
          <p:nvPr>
            <p:extLst>
              <p:ext uri="{D42A27DB-BD31-4B8C-83A1-F6EECF244321}">
                <p14:modId xmlns:p14="http://schemas.microsoft.com/office/powerpoint/2010/main" val="3430427718"/>
              </p:ext>
            </p:extLst>
          </p:nvPr>
        </p:nvGraphicFramePr>
        <p:xfrm>
          <a:off x="1405924" y="4079271"/>
          <a:ext cx="7746057" cy="1511630"/>
        </p:xfrm>
        <a:graphic>
          <a:graphicData uri="http://schemas.openxmlformats.org/drawingml/2006/table">
            <a:tbl>
              <a:tblPr firstRow="1" firstCol="1" bandRow="1"/>
              <a:tblGrid>
                <a:gridCol w="785263">
                  <a:extLst>
                    <a:ext uri="{9D8B030D-6E8A-4147-A177-3AD203B41FA5}">
                      <a16:colId xmlns:a16="http://schemas.microsoft.com/office/drawing/2014/main" val="610527156"/>
                    </a:ext>
                  </a:extLst>
                </a:gridCol>
                <a:gridCol w="6960794">
                  <a:extLst>
                    <a:ext uri="{9D8B030D-6E8A-4147-A177-3AD203B41FA5}">
                      <a16:colId xmlns:a16="http://schemas.microsoft.com/office/drawing/2014/main" val="3193567605"/>
                    </a:ext>
                  </a:extLst>
                </a:gridCol>
              </a:tblGrid>
              <a:tr h="755815">
                <a:tc>
                  <a:txBody>
                    <a:bodyPr/>
                    <a:lstStyle/>
                    <a:p>
                      <a:pPr>
                        <a:lnSpc>
                          <a:spcPct val="107000"/>
                        </a:lnSpc>
                        <a:spcAft>
                          <a:spcPts val="800"/>
                        </a:spcAft>
                      </a:pPr>
                      <a:r>
                        <a:rPr lang="en-GB" sz="26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400">
                        <a:effectLst/>
                        <a:latin typeface="Calibri" panose="020F0502020204030204" pitchFamily="34" charset="0"/>
                        <a:ea typeface="Malgun Gothic" panose="020B0503020000020004" pitchFamily="34" charset="-127"/>
                        <a:cs typeface="Arial" panose="020B0604020202020204" pitchFamily="34" charset="0"/>
                      </a:endParaRPr>
                    </a:p>
                  </a:txBody>
                  <a:tcPr marL="151444" marR="151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6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Hast du </a:t>
                      </a:r>
                      <a:r>
                        <a:rPr lang="de-DE" sz="2600" b="1" u="sng"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eine</a:t>
                      </a:r>
                      <a:r>
                        <a:rPr lang="de-DE" sz="26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Minute (f)? </a:t>
                      </a:r>
                      <a:endParaRPr lang="en-GB" sz="2400" dirty="0">
                        <a:effectLst/>
                        <a:latin typeface="Calibri" panose="020F0502020204030204" pitchFamily="34" charset="0"/>
                        <a:ea typeface="Malgun Gothic" panose="020B0503020000020004" pitchFamily="34" charset="-127"/>
                        <a:cs typeface="Arial" panose="020B0604020202020204" pitchFamily="34" charset="0"/>
                      </a:endParaRPr>
                    </a:p>
                  </a:txBody>
                  <a:tcPr marL="151444" marR="151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2706959"/>
                  </a:ext>
                </a:extLst>
              </a:tr>
              <a:tr h="755815">
                <a:tc>
                  <a:txBody>
                    <a:bodyPr/>
                    <a:lstStyle/>
                    <a:p>
                      <a:pPr>
                        <a:lnSpc>
                          <a:spcPct val="107000"/>
                        </a:lnSpc>
                        <a:spcAft>
                          <a:spcPts val="800"/>
                        </a:spcAft>
                      </a:pPr>
                      <a:r>
                        <a:rPr lang="en-GB" sz="26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400">
                        <a:effectLst/>
                        <a:latin typeface="Calibri" panose="020F0502020204030204" pitchFamily="34" charset="0"/>
                        <a:ea typeface="Malgun Gothic" panose="020B0503020000020004" pitchFamily="34" charset="-127"/>
                        <a:cs typeface="Arial" panose="020B0604020202020204" pitchFamily="34" charset="0"/>
                      </a:endParaRPr>
                    </a:p>
                  </a:txBody>
                  <a:tcPr marL="151444" marR="151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6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Ein</a:t>
                      </a:r>
                      <a:r>
                        <a:rPr lang="en-GB" sz="26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See (m) </a:t>
                      </a:r>
                      <a:r>
                        <a:rPr lang="en-GB" sz="26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26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26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blau</a:t>
                      </a:r>
                      <a:r>
                        <a:rPr lang="en-GB" sz="26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GB" sz="2400" dirty="0">
                        <a:effectLst/>
                        <a:latin typeface="Calibri" panose="020F0502020204030204" pitchFamily="34" charset="0"/>
                        <a:ea typeface="Malgun Gothic" panose="020B0503020000020004" pitchFamily="34" charset="-127"/>
                        <a:cs typeface="Arial" panose="020B0604020202020204" pitchFamily="34" charset="0"/>
                      </a:endParaRPr>
                    </a:p>
                  </a:txBody>
                  <a:tcPr marL="151444" marR="151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0872962"/>
                  </a:ext>
                </a:extLst>
              </a:tr>
            </a:tbl>
          </a:graphicData>
        </a:graphic>
      </p:graphicFrame>
    </p:spTree>
    <p:extLst>
      <p:ext uri="{BB962C8B-B14F-4D97-AF65-F5344CB8AC3E}">
        <p14:creationId xmlns:p14="http://schemas.microsoft.com/office/powerpoint/2010/main" val="226475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09991B1-57F9-26E4-2E72-EA5094B8B907}"/>
              </a:ext>
            </a:extLst>
          </p:cNvPr>
          <p:cNvGraphicFramePr>
            <a:graphicFrameLocks noGrp="1"/>
          </p:cNvGraphicFramePr>
          <p:nvPr>
            <p:extLst>
              <p:ext uri="{D42A27DB-BD31-4B8C-83A1-F6EECF244321}">
                <p14:modId xmlns:p14="http://schemas.microsoft.com/office/powerpoint/2010/main" val="4189367220"/>
              </p:ext>
            </p:extLst>
          </p:nvPr>
        </p:nvGraphicFramePr>
        <p:xfrm>
          <a:off x="807308" y="2583989"/>
          <a:ext cx="9881406" cy="3368344"/>
        </p:xfrm>
        <a:graphic>
          <a:graphicData uri="http://schemas.openxmlformats.org/drawingml/2006/table">
            <a:tbl>
              <a:tblPr firstRow="1" firstCol="1" bandRow="1"/>
              <a:tblGrid>
                <a:gridCol w="1975121">
                  <a:extLst>
                    <a:ext uri="{9D8B030D-6E8A-4147-A177-3AD203B41FA5}">
                      <a16:colId xmlns:a16="http://schemas.microsoft.com/office/drawing/2014/main" val="1830189793"/>
                    </a:ext>
                  </a:extLst>
                </a:gridCol>
                <a:gridCol w="1975121">
                  <a:extLst>
                    <a:ext uri="{9D8B030D-6E8A-4147-A177-3AD203B41FA5}">
                      <a16:colId xmlns:a16="http://schemas.microsoft.com/office/drawing/2014/main" val="2183787282"/>
                    </a:ext>
                  </a:extLst>
                </a:gridCol>
                <a:gridCol w="1999166">
                  <a:extLst>
                    <a:ext uri="{9D8B030D-6E8A-4147-A177-3AD203B41FA5}">
                      <a16:colId xmlns:a16="http://schemas.microsoft.com/office/drawing/2014/main" val="322929055"/>
                    </a:ext>
                  </a:extLst>
                </a:gridCol>
                <a:gridCol w="1999166">
                  <a:extLst>
                    <a:ext uri="{9D8B030D-6E8A-4147-A177-3AD203B41FA5}">
                      <a16:colId xmlns:a16="http://schemas.microsoft.com/office/drawing/2014/main" val="3970593371"/>
                    </a:ext>
                  </a:extLst>
                </a:gridCol>
                <a:gridCol w="1932832">
                  <a:extLst>
                    <a:ext uri="{9D8B030D-6E8A-4147-A177-3AD203B41FA5}">
                      <a16:colId xmlns:a16="http://schemas.microsoft.com/office/drawing/2014/main" val="1539671233"/>
                    </a:ext>
                  </a:extLst>
                </a:gridCol>
              </a:tblGrid>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5..</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bake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feel</a:t>
                      </a:r>
                      <a:r>
                        <a:rPr lang="fr-FR" sz="2400" dirty="0">
                          <a:solidFill>
                            <a:srgbClr val="1F4E79"/>
                          </a:solidFill>
                          <a:effectLst/>
                          <a:latin typeface="+mj-lt"/>
                          <a:ea typeface="SimSun" panose="02010600030101010101" pitchFamily="2" charset="-122"/>
                          <a:cs typeface="Times New Roman" panose="02020603050405020304" pitchFamily="18" charset="0"/>
                        </a:rPr>
                        <a:t> like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have to</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cook</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96433256"/>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534085"/>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6.</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outside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sick</a:t>
                      </a:r>
                      <a:r>
                        <a:rPr lang="fr-FR"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err="1">
                          <a:solidFill>
                            <a:srgbClr val="1F4E79"/>
                          </a:solidFill>
                          <a:effectLst/>
                          <a:latin typeface="+mj-lt"/>
                          <a:ea typeface="SimSun" panose="02010600030101010101" pitchFamily="2" charset="-122"/>
                          <a:cs typeface="Times New Roman" panose="02020603050405020304" pitchFamily="18" charset="0"/>
                        </a:rPr>
                        <a:t>ill</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soon</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clean</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57578782"/>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657512"/>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7.</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food</a:t>
                      </a:r>
                      <a:r>
                        <a:rPr lang="fr-FR"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err="1">
                          <a:solidFill>
                            <a:srgbClr val="1F4E79"/>
                          </a:solidFill>
                          <a:effectLst/>
                          <a:latin typeface="+mj-lt"/>
                          <a:ea typeface="SimSun" panose="02010600030101010101" pitchFamily="2" charset="-122"/>
                          <a:cs typeface="Times New Roman" panose="02020603050405020304" pitchFamily="18" charset="0"/>
                        </a:rPr>
                        <a:t>meal</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art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ice</a:t>
                      </a:r>
                      <a:r>
                        <a:rPr lang="fr-FR"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err="1">
                          <a:solidFill>
                            <a:srgbClr val="1F4E79"/>
                          </a:solidFill>
                          <a:effectLst/>
                          <a:latin typeface="+mj-lt"/>
                          <a:ea typeface="SimSun" panose="02010600030101010101" pitchFamily="2" charset="-122"/>
                          <a:cs typeface="Times New Roman" panose="02020603050405020304" pitchFamily="18" charset="0"/>
                        </a:rPr>
                        <a:t>cream</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cake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36648203"/>
                  </a:ext>
                </a:extLst>
              </a:tr>
              <a:tr h="480898">
                <a:tc vMerge="1">
                  <a:txBody>
                    <a:bodyPr/>
                    <a:lstStyle/>
                    <a:p>
                      <a:endParaRPr lang="en-GB"/>
                    </a:p>
                  </a:txBody>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80133"/>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8.</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question</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answer</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sentence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pencil</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02660771"/>
                  </a:ext>
                </a:extLst>
              </a:tr>
              <a:tr h="480898">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287159"/>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3_Voc_A.8.wav"/>
            </a:hlinkClick>
            <a:extLst>
              <a:ext uri="{FF2B5EF4-FFF2-40B4-BE49-F238E27FC236}">
                <a16:creationId xmlns:a16="http://schemas.microsoft.com/office/drawing/2014/main" id="{9340163C-A3AE-2CBD-3A12-660B1ECD45DF}"/>
              </a:ext>
            </a:extLst>
          </p:cNvPr>
          <p:cNvSpPr/>
          <p:nvPr/>
        </p:nvSpPr>
        <p:spPr>
          <a:xfrm>
            <a:off x="1576375" y="5269518"/>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3_Voc_A.7.wav"/>
            </a:hlinkClick>
            <a:extLst>
              <a:ext uri="{FF2B5EF4-FFF2-40B4-BE49-F238E27FC236}">
                <a16:creationId xmlns:a16="http://schemas.microsoft.com/office/drawing/2014/main" id="{7D859164-DE70-DD35-5D16-216E47DBF055}"/>
              </a:ext>
            </a:extLst>
          </p:cNvPr>
          <p:cNvSpPr/>
          <p:nvPr/>
        </p:nvSpPr>
        <p:spPr>
          <a:xfrm>
            <a:off x="1576375" y="4489717"/>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7</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1" name="Rectangle 10">
            <a:hlinkClick r:id="" action="ppaction://noaction">
              <a:snd r:embed="rId7" name="T3_Voc_A.5.wav"/>
            </a:hlinkClick>
            <a:extLst>
              <a:ext uri="{FF2B5EF4-FFF2-40B4-BE49-F238E27FC236}">
                <a16:creationId xmlns:a16="http://schemas.microsoft.com/office/drawing/2014/main" id="{4B089137-31CB-39FE-402A-306DD26A5FFD}"/>
              </a:ext>
            </a:extLst>
          </p:cNvPr>
          <p:cNvSpPr/>
          <p:nvPr/>
        </p:nvSpPr>
        <p:spPr>
          <a:xfrm>
            <a:off x="1576377" y="279076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p>
        </p:txBody>
      </p:sp>
      <p:sp>
        <p:nvSpPr>
          <p:cNvPr id="13" name="Rectangle 12">
            <a:hlinkClick r:id="" action="ppaction://noaction">
              <a:snd r:embed="rId8" name="T3_Voc_A.6.wav"/>
            </a:hlinkClick>
            <a:extLst>
              <a:ext uri="{FF2B5EF4-FFF2-40B4-BE49-F238E27FC236}">
                <a16:creationId xmlns:a16="http://schemas.microsoft.com/office/drawing/2014/main" id="{11828BE4-54F6-A5AD-5C35-916DA72BC316}"/>
              </a:ext>
            </a:extLst>
          </p:cNvPr>
          <p:cNvSpPr/>
          <p:nvPr/>
        </p:nvSpPr>
        <p:spPr>
          <a:xfrm>
            <a:off x="1576376" y="36402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6</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6D202782-DB5D-A6FE-6B39-6DC5015E166C}"/>
              </a:ext>
            </a:extLst>
          </p:cNvPr>
          <p:cNvGraphicFramePr>
            <a:graphicFrameLocks noGrp="1"/>
          </p:cNvGraphicFramePr>
          <p:nvPr>
            <p:extLst>
              <p:ext uri="{D42A27DB-BD31-4B8C-83A1-F6EECF244321}">
                <p14:modId xmlns:p14="http://schemas.microsoft.com/office/powerpoint/2010/main" val="800860850"/>
              </p:ext>
            </p:extLst>
          </p:nvPr>
        </p:nvGraphicFramePr>
        <p:xfrm>
          <a:off x="807308" y="2222801"/>
          <a:ext cx="9881407" cy="361188"/>
        </p:xfrm>
        <a:graphic>
          <a:graphicData uri="http://schemas.openxmlformats.org/drawingml/2006/table">
            <a:tbl>
              <a:tblPr firstRow="1" firstCol="1" bandRow="1"/>
              <a:tblGrid>
                <a:gridCol w="1975121">
                  <a:extLst>
                    <a:ext uri="{9D8B030D-6E8A-4147-A177-3AD203B41FA5}">
                      <a16:colId xmlns:a16="http://schemas.microsoft.com/office/drawing/2014/main" val="4237966680"/>
                    </a:ext>
                  </a:extLst>
                </a:gridCol>
                <a:gridCol w="1975121">
                  <a:extLst>
                    <a:ext uri="{9D8B030D-6E8A-4147-A177-3AD203B41FA5}">
                      <a16:colId xmlns:a16="http://schemas.microsoft.com/office/drawing/2014/main" val="1540193922"/>
                    </a:ext>
                  </a:extLst>
                </a:gridCol>
                <a:gridCol w="1999167">
                  <a:extLst>
                    <a:ext uri="{9D8B030D-6E8A-4147-A177-3AD203B41FA5}">
                      <a16:colId xmlns:a16="http://schemas.microsoft.com/office/drawing/2014/main" val="434753518"/>
                    </a:ext>
                  </a:extLst>
                </a:gridCol>
                <a:gridCol w="1999167">
                  <a:extLst>
                    <a:ext uri="{9D8B030D-6E8A-4147-A177-3AD203B41FA5}">
                      <a16:colId xmlns:a16="http://schemas.microsoft.com/office/drawing/2014/main" val="1752695643"/>
                    </a:ext>
                  </a:extLst>
                </a:gridCol>
                <a:gridCol w="1932831">
                  <a:extLst>
                    <a:ext uri="{9D8B030D-6E8A-4147-A177-3AD203B41FA5}">
                      <a16:colId xmlns:a16="http://schemas.microsoft.com/office/drawing/2014/main" val="33817033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601110"/>
                  </a:ext>
                </a:extLst>
              </a:tr>
            </a:tbl>
          </a:graphicData>
        </a:graphic>
      </p:graphicFrame>
      <p:sp>
        <p:nvSpPr>
          <p:cNvPr id="10" name="TextBox 9">
            <a:extLst>
              <a:ext uri="{FF2B5EF4-FFF2-40B4-BE49-F238E27FC236}">
                <a16:creationId xmlns:a16="http://schemas.microsoft.com/office/drawing/2014/main" id="{EAF39B6D-EE63-4DBD-CD8E-7E94865A892C}"/>
              </a:ext>
            </a:extLst>
          </p:cNvPr>
          <p:cNvSpPr txBox="1"/>
          <p:nvPr/>
        </p:nvSpPr>
        <p:spPr>
          <a:xfrm>
            <a:off x="425799" y="1364741"/>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5349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extLst>
              <p:ext uri="{D42A27DB-BD31-4B8C-83A1-F6EECF244321}">
                <p14:modId xmlns:p14="http://schemas.microsoft.com/office/powerpoint/2010/main" val="1051458778"/>
              </p:ext>
            </p:extLst>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1.</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description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2.</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description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body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3.</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activity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date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event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4.</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 of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description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3_Voc_B.4.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3_Voc_B.3.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3_Voc_B.1.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3_Voc_B.2.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1778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extLst>
              <p:ext uri="{D42A27DB-BD31-4B8C-83A1-F6EECF244321}">
                <p14:modId xmlns:p14="http://schemas.microsoft.com/office/powerpoint/2010/main" val="1664933518"/>
              </p:ext>
            </p:extLst>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5.</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activity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description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colour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6.</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body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activity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7.</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body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description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transport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8.</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transport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3_Voc_B.8.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3_Voc_B.7.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7</a:t>
            </a:r>
          </a:p>
        </p:txBody>
      </p:sp>
      <p:sp>
        <p:nvSpPr>
          <p:cNvPr id="11" name="Rectangle 10">
            <a:hlinkClick r:id="" action="ppaction://noaction">
              <a:snd r:embed="rId7" name="T3_Voc_B.5.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5</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3" name="Rectangle 12">
            <a:hlinkClick r:id="" action="ppaction://noaction">
              <a:snd r:embed="rId8" name="T3_Voc_B.6.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6</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5037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a:t>
            </a:r>
            <a:r>
              <a:rPr lang="en-US" sz="2000" b="1" u="sng"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German</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b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b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English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5" name="Title 2">
            <a:extLst>
              <a:ext uri="{FF2B5EF4-FFF2-40B4-BE49-F238E27FC236}">
                <a16:creationId xmlns:a16="http://schemas.microsoft.com/office/drawing/2014/main" id="{38DFC2D2-95C1-4284-24BB-0E84D3647F0D}"/>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9" name="Picture 8" descr="Icon&#10;&#10;Description automatically generated">
            <a:extLst>
              <a:ext uri="{FF2B5EF4-FFF2-40B4-BE49-F238E27FC236}">
                <a16:creationId xmlns:a16="http://schemas.microsoft.com/office/drawing/2014/main" id="{B98C8F89-33AC-A281-72DD-E5E8833F1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14" name="TextBox 13">
            <a:extLst>
              <a:ext uri="{FF2B5EF4-FFF2-40B4-BE49-F238E27FC236}">
                <a16:creationId xmlns:a16="http://schemas.microsoft.com/office/drawing/2014/main" id="{874FAF9E-38E3-4BC5-8F1E-C2E36F55B6D0}"/>
              </a:ext>
            </a:extLst>
          </p:cNvPr>
          <p:cNvSpPr txBox="1"/>
          <p:nvPr/>
        </p:nvSpPr>
        <p:spPr>
          <a:xfrm>
            <a:off x="904945" y="1821095"/>
            <a:ext cx="10989637" cy="4089261"/>
          </a:xfrm>
          <a:prstGeom prst="rect">
            <a:avLst/>
          </a:prstGeom>
          <a:noFill/>
        </p:spPr>
        <p:txBody>
          <a:bodyPr wrap="square">
            <a:spAutoFit/>
          </a:bodyPr>
          <a:lstStyle/>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Ich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muss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mein Bett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machen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 _____________ _____________ my bed</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mag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die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Sonne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_____________ the sun.</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Mein Freund ist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links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auf dem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Bild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My friend is</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in the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Der Mann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bekommt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ein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Geschenk</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man _____________ a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Gute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Besserung!</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_____________</a:t>
            </a:r>
            <a:r>
              <a:rPr lang="de-DE" sz="1800"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Hast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du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Lust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nach draußen zu gehen?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Do you ____________ ____________ going outside?</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Wann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kommst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du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nach</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Hause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When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are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you</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Wohin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fährt der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Zug</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 is the ___________ driving/going (to)?</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562063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D</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English word(s)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German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7" name="TextBox 6">
            <a:extLst>
              <a:ext uri="{FF2B5EF4-FFF2-40B4-BE49-F238E27FC236}">
                <a16:creationId xmlns:a16="http://schemas.microsoft.com/office/drawing/2014/main" id="{1B8E5340-97D6-E665-1CF4-F707ECA0C7FA}"/>
              </a:ext>
            </a:extLst>
          </p:cNvPr>
          <p:cNvSpPr txBox="1"/>
          <p:nvPr/>
        </p:nvSpPr>
        <p:spPr>
          <a:xfrm>
            <a:off x="444843" y="1448559"/>
            <a:ext cx="11405287" cy="5125442"/>
          </a:xfrm>
          <a:prstGeom prst="rect">
            <a:avLst/>
          </a:prstGeom>
          <a:noFill/>
        </p:spPr>
        <p:txBody>
          <a:bodyPr wrap="square">
            <a:spAutoFit/>
          </a:bodyPr>
          <a:lstStyle/>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You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are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right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Du _____________ ____________.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The floor is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clean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Der Boden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musicians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are wonderful.		Die _____________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sind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wunderbar.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I have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lots of</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instruments.		Ich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habe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Instrumente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Happy</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Christmas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_____________!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He is scared of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exams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Er hat Angst vor _____________.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I am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not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tired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Ich bin _____________ _____________.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pupil</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(f) is playing.			Die _____________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spielt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9.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countries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are in Europe.		___________ ____________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sind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 Europa.</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10. The girl is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nineteen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Das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Mädchen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20802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person the sentence is about.</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50" name="Table 49">
            <a:extLst>
              <a:ext uri="{FF2B5EF4-FFF2-40B4-BE49-F238E27FC236}">
                <a16:creationId xmlns:a16="http://schemas.microsoft.com/office/drawing/2014/main" id="{E0C80678-583A-CD17-11E9-70A94CC647DC}"/>
              </a:ext>
            </a:extLst>
          </p:cNvPr>
          <p:cNvGraphicFramePr>
            <a:graphicFrameLocks noGrp="1"/>
          </p:cNvGraphicFramePr>
          <p:nvPr>
            <p:extLst>
              <p:ext uri="{D42A27DB-BD31-4B8C-83A1-F6EECF244321}">
                <p14:modId xmlns:p14="http://schemas.microsoft.com/office/powerpoint/2010/main" val="1918135447"/>
              </p:ext>
            </p:extLst>
          </p:nvPr>
        </p:nvGraphicFramePr>
        <p:xfrm>
          <a:off x="1475059" y="1359996"/>
          <a:ext cx="9841114" cy="4975768"/>
        </p:xfrm>
        <a:graphic>
          <a:graphicData uri="http://schemas.openxmlformats.org/drawingml/2006/table">
            <a:tbl>
              <a:tblPr firstRow="1" firstCol="1" bandRow="1"/>
              <a:tblGrid>
                <a:gridCol w="459146">
                  <a:extLst>
                    <a:ext uri="{9D8B030D-6E8A-4147-A177-3AD203B41FA5}">
                      <a16:colId xmlns:a16="http://schemas.microsoft.com/office/drawing/2014/main" val="4222703667"/>
                    </a:ext>
                  </a:extLst>
                </a:gridCol>
                <a:gridCol w="1799024">
                  <a:extLst>
                    <a:ext uri="{9D8B030D-6E8A-4147-A177-3AD203B41FA5}">
                      <a16:colId xmlns:a16="http://schemas.microsoft.com/office/drawing/2014/main" val="1071555971"/>
                    </a:ext>
                  </a:extLst>
                </a:gridCol>
                <a:gridCol w="2379294">
                  <a:extLst>
                    <a:ext uri="{9D8B030D-6E8A-4147-A177-3AD203B41FA5}">
                      <a16:colId xmlns:a16="http://schemas.microsoft.com/office/drawing/2014/main" val="3278027964"/>
                    </a:ext>
                  </a:extLst>
                </a:gridCol>
                <a:gridCol w="308914">
                  <a:extLst>
                    <a:ext uri="{9D8B030D-6E8A-4147-A177-3AD203B41FA5}">
                      <a16:colId xmlns:a16="http://schemas.microsoft.com/office/drawing/2014/main" val="3156354600"/>
                    </a:ext>
                  </a:extLst>
                </a:gridCol>
                <a:gridCol w="464779">
                  <a:extLst>
                    <a:ext uri="{9D8B030D-6E8A-4147-A177-3AD203B41FA5}">
                      <a16:colId xmlns:a16="http://schemas.microsoft.com/office/drawing/2014/main" val="1004515245"/>
                    </a:ext>
                  </a:extLst>
                </a:gridCol>
                <a:gridCol w="1771795">
                  <a:extLst>
                    <a:ext uri="{9D8B030D-6E8A-4147-A177-3AD203B41FA5}">
                      <a16:colId xmlns:a16="http://schemas.microsoft.com/office/drawing/2014/main" val="3769396672"/>
                    </a:ext>
                  </a:extLst>
                </a:gridCol>
                <a:gridCol w="2658162">
                  <a:extLst>
                    <a:ext uri="{9D8B030D-6E8A-4147-A177-3AD203B41FA5}">
                      <a16:colId xmlns:a16="http://schemas.microsoft.com/office/drawing/2014/main" val="182298794"/>
                    </a:ext>
                  </a:extLst>
                </a:gridCol>
              </a:tblGrid>
              <a:tr h="1721186">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1</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[in general]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müssen gehen.</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highlight>
                            <a:srgbClr val="FFFF00"/>
                          </a:highligh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[in general]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kocht ein tolles Essen.</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530547"/>
                  </a:ext>
                </a:extLst>
              </a:tr>
              <a:tr h="1608512">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2</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nimmt den Kuchen mit.</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highlight>
                            <a:srgbClr val="FFFF00"/>
                          </a:highligh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5</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[formal]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effectLst/>
                          <a:latin typeface="Calibri" panose="020F050202020403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musst die Katze finden.</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847677"/>
                  </a:ext>
                </a:extLst>
              </a:tr>
              <a:tr h="1646070">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3</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r>
                        <a:rPr lang="en-GB" sz="1600">
                          <a:effectLst/>
                          <a:latin typeface="Calibri" panose="020F0502020204030204" pitchFamily="34" charset="0"/>
                          <a:ea typeface="Malgun Gothic" panose="020B0503020000020004" pitchFamily="34" charset="-127"/>
                          <a:cs typeface="Arial" panose="020B0604020202020204" pitchFamily="34" charset="0"/>
                        </a:rPr>
                        <a:t> </a:t>
                      </a: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backt oft.</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highlight>
                            <a:srgbClr val="FFFF00"/>
                          </a:highligh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6</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wirst groß.</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327379"/>
                  </a:ext>
                </a:extLst>
              </a:tr>
            </a:tbl>
          </a:graphicData>
        </a:graphic>
      </p:graphicFrame>
      <p:sp>
        <p:nvSpPr>
          <p:cNvPr id="51" name="Right Brace 50" descr="right brace to connect possible answers with the question">
            <a:extLst>
              <a:ext uri="{FF2B5EF4-FFF2-40B4-BE49-F238E27FC236}">
                <a16:creationId xmlns:a16="http://schemas.microsoft.com/office/drawing/2014/main" id="{1FE640CF-5654-6614-95B7-E6B803B4B33A}"/>
              </a:ext>
            </a:extLst>
          </p:cNvPr>
          <p:cNvSpPr/>
          <p:nvPr/>
        </p:nvSpPr>
        <p:spPr>
          <a:xfrm>
            <a:off x="3383775" y="1556922"/>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2" name="Right Brace 51" descr="right brace to connect possible answers with the question">
            <a:extLst>
              <a:ext uri="{FF2B5EF4-FFF2-40B4-BE49-F238E27FC236}">
                <a16:creationId xmlns:a16="http://schemas.microsoft.com/office/drawing/2014/main" id="{24F005EE-B8D1-CB20-CECC-79BFF92341CE}"/>
              </a:ext>
            </a:extLst>
          </p:cNvPr>
          <p:cNvSpPr/>
          <p:nvPr/>
        </p:nvSpPr>
        <p:spPr>
          <a:xfrm>
            <a:off x="3378693" y="3166895"/>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3" name="Right Brace 52" descr="right brace to connect possible answers with the question">
            <a:extLst>
              <a:ext uri="{FF2B5EF4-FFF2-40B4-BE49-F238E27FC236}">
                <a16:creationId xmlns:a16="http://schemas.microsoft.com/office/drawing/2014/main" id="{584224AC-19EE-A038-3EF7-01F7BA6C35AF}"/>
              </a:ext>
            </a:extLst>
          </p:cNvPr>
          <p:cNvSpPr/>
          <p:nvPr/>
        </p:nvSpPr>
        <p:spPr>
          <a:xfrm>
            <a:off x="8322320" y="3166895"/>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4" name="Right Brace 53" descr="right brace to connect possible answers with the question">
            <a:extLst>
              <a:ext uri="{FF2B5EF4-FFF2-40B4-BE49-F238E27FC236}">
                <a16:creationId xmlns:a16="http://schemas.microsoft.com/office/drawing/2014/main" id="{6E6025BE-1759-4622-0205-6A794BE93E4B}"/>
              </a:ext>
            </a:extLst>
          </p:cNvPr>
          <p:cNvSpPr/>
          <p:nvPr/>
        </p:nvSpPr>
        <p:spPr>
          <a:xfrm>
            <a:off x="8322321" y="1556922"/>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5" name="Right Brace 54" descr="right brace to connect possible answers with the question">
            <a:extLst>
              <a:ext uri="{FF2B5EF4-FFF2-40B4-BE49-F238E27FC236}">
                <a16:creationId xmlns:a16="http://schemas.microsoft.com/office/drawing/2014/main" id="{A5AE3BB7-6002-962F-3440-F2C2432D61D4}"/>
              </a:ext>
            </a:extLst>
          </p:cNvPr>
          <p:cNvSpPr/>
          <p:nvPr/>
        </p:nvSpPr>
        <p:spPr>
          <a:xfrm>
            <a:off x="3378692" y="4874173"/>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6" name="Right Brace 55" descr="right brace to connect possible answers with the question">
            <a:extLst>
              <a:ext uri="{FF2B5EF4-FFF2-40B4-BE49-F238E27FC236}">
                <a16:creationId xmlns:a16="http://schemas.microsoft.com/office/drawing/2014/main" id="{26DD0D7E-28A0-018F-DFB6-B2EAE96AF3DB}"/>
              </a:ext>
            </a:extLst>
          </p:cNvPr>
          <p:cNvSpPr/>
          <p:nvPr/>
        </p:nvSpPr>
        <p:spPr>
          <a:xfrm>
            <a:off x="8336424" y="4828486"/>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01960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latin typeface="Century Gothic" panose="020B0502020202020204" pitchFamily="34" charset="0"/>
                <a:ea typeface="SimSun" panose="02010600030101010101" pitchFamily="2" charset="-122"/>
                <a:cs typeface="Times New Roman" panose="02020603050405020304" pitchFamily="18" charset="0"/>
              </a:rPr>
              <a:t>B</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noun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11" name="Table 10">
            <a:extLst>
              <a:ext uri="{FF2B5EF4-FFF2-40B4-BE49-F238E27FC236}">
                <a16:creationId xmlns:a16="http://schemas.microsoft.com/office/drawing/2014/main" id="{982B4749-48B1-2109-75F0-0A607762304A}"/>
              </a:ext>
            </a:extLst>
          </p:cNvPr>
          <p:cNvGraphicFramePr>
            <a:graphicFrameLocks noGrp="1"/>
          </p:cNvGraphicFramePr>
          <p:nvPr>
            <p:extLst>
              <p:ext uri="{D42A27DB-BD31-4B8C-83A1-F6EECF244321}">
                <p14:modId xmlns:p14="http://schemas.microsoft.com/office/powerpoint/2010/main" val="523206854"/>
              </p:ext>
            </p:extLst>
          </p:nvPr>
        </p:nvGraphicFramePr>
        <p:xfrm>
          <a:off x="1525043" y="1499694"/>
          <a:ext cx="8908186" cy="4078148"/>
        </p:xfrm>
        <a:graphic>
          <a:graphicData uri="http://schemas.openxmlformats.org/drawingml/2006/table">
            <a:tbl>
              <a:tblPr firstRow="1" firstCol="1" bandRow="1"/>
              <a:tblGrid>
                <a:gridCol w="700860">
                  <a:extLst>
                    <a:ext uri="{9D8B030D-6E8A-4147-A177-3AD203B41FA5}">
                      <a16:colId xmlns:a16="http://schemas.microsoft.com/office/drawing/2014/main" val="453819324"/>
                    </a:ext>
                  </a:extLst>
                </a:gridCol>
                <a:gridCol w="2745604">
                  <a:extLst>
                    <a:ext uri="{9D8B030D-6E8A-4147-A177-3AD203B41FA5}">
                      <a16:colId xmlns:a16="http://schemas.microsoft.com/office/drawing/2014/main" val="4203629149"/>
                    </a:ext>
                  </a:extLst>
                </a:gridCol>
                <a:gridCol w="2728593">
                  <a:extLst>
                    <a:ext uri="{9D8B030D-6E8A-4147-A177-3AD203B41FA5}">
                      <a16:colId xmlns:a16="http://schemas.microsoft.com/office/drawing/2014/main" val="2691555482"/>
                    </a:ext>
                  </a:extLst>
                </a:gridCol>
                <a:gridCol w="2733129">
                  <a:extLst>
                    <a:ext uri="{9D8B030D-6E8A-4147-A177-3AD203B41FA5}">
                      <a16:colId xmlns:a16="http://schemas.microsoft.com/office/drawing/2014/main" val="4007519322"/>
                    </a:ext>
                  </a:extLst>
                </a:gridCol>
              </a:tblGrid>
              <a:tr h="1019537">
                <a:tc>
                  <a:txBody>
                    <a:bodyPr/>
                    <a:lstStyle/>
                    <a:p>
                      <a:pPr algn="ct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Welcher</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Sprache (f)</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Song (m)</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ist das?</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22457"/>
                  </a:ext>
                </a:extLst>
              </a:tr>
              <a:tr h="1019537">
                <a:tc>
                  <a:txBody>
                    <a:bodyPr/>
                    <a:lstStyle/>
                    <a:p>
                      <a:pPr algn="ct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Ihre</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Unfall (m)</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Prüfung (f)</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ist wichtig.</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421791"/>
                  </a:ext>
                </a:extLst>
              </a:tr>
              <a:tr h="1019537">
                <a:tc>
                  <a:txBody>
                    <a:bodyPr/>
                    <a:lstStyle/>
                    <a:p>
                      <a:pPr algn="ct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Sie hat</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kein</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Glück (nt).</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Rucksack (m).</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443528"/>
                  </a:ext>
                </a:extLst>
              </a:tr>
              <a:tr h="1019537">
                <a:tc>
                  <a:txBody>
                    <a:bodyPr/>
                    <a:lstStyle/>
                    <a:p>
                      <a:pPr algn="ct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Hast du</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deinen</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1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Schuh (m)?</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1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a:t>
                      </a:r>
                      <a:r>
                        <a:rPr lang="en-GB" sz="2100" dirty="0" err="1">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Butterbrot</a:t>
                      </a:r>
                      <a:r>
                        <a:rPr lang="en-GB" sz="21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a:t>
                      </a:r>
                      <a:r>
                        <a:rPr lang="en-GB" sz="2100" dirty="0" err="1">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nt</a:t>
                      </a:r>
                      <a:r>
                        <a:rPr lang="en-GB" sz="21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txBody>
                  <a:tcPr marL="122480" marR="122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389944"/>
                  </a:ext>
                </a:extLst>
              </a:tr>
            </a:tbl>
          </a:graphicData>
        </a:graphic>
      </p:graphicFrame>
    </p:spTree>
    <p:extLst>
      <p:ext uri="{BB962C8B-B14F-4D97-AF65-F5344CB8AC3E}">
        <p14:creationId xmlns:p14="http://schemas.microsoft.com/office/powerpoint/2010/main" val="21944295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3464</Words>
  <Application>Microsoft Macintosh PowerPoint</Application>
  <PresentationFormat>Widescreen</PresentationFormat>
  <Paragraphs>824</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MS Gothic</vt:lpstr>
      <vt:lpstr>Arial</vt:lpstr>
      <vt:lpstr>Calibri</vt:lpstr>
      <vt:lpstr>Century Gothic</vt:lpstr>
      <vt:lpstr>Modern Love</vt:lpstr>
      <vt:lpstr>Segoe UI Symbol</vt:lpstr>
      <vt:lpstr>Symbol</vt:lpstr>
      <vt:lpstr>Wingdings</vt:lpstr>
      <vt:lpstr>1_Office Theme</vt:lpstr>
      <vt:lpstr>Interacting</vt:lpstr>
      <vt:lpstr>hören</vt:lpstr>
      <vt:lpstr>hören</vt:lpstr>
      <vt:lpstr>hören</vt:lpstr>
      <vt:lpstr>hören</vt:lpstr>
      <vt:lpstr>PowerPoint Presentation</vt:lpstr>
      <vt:lpstr>schreiben</vt:lpstr>
      <vt:lpstr>PowerPoint Presentation</vt:lpstr>
      <vt:lpstr>PowerPoint Presentation</vt:lpstr>
      <vt:lpstr>PowerPoint Presentation</vt:lpstr>
      <vt:lpstr>schreiben</vt:lpstr>
      <vt:lpstr>schreiben</vt:lpstr>
      <vt:lpstr>Tschüss!</vt:lpstr>
      <vt:lpstr>hören</vt:lpstr>
      <vt:lpstr>hören</vt:lpstr>
      <vt:lpstr>hören</vt:lpstr>
      <vt:lpstr>hören</vt:lpstr>
      <vt:lpstr>PowerPoint Presentation</vt:lpstr>
      <vt:lpstr>schreiben</vt:lpstr>
      <vt:lpstr>PowerPoint Presentation</vt:lpstr>
      <vt:lpstr>PowerPoint Presentation</vt:lpstr>
      <vt:lpstr>PowerPoint Presentation</vt:lpstr>
      <vt:lpstr>schreiben</vt:lpstr>
      <vt:lpstr>schreiben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Jasmin Silver</cp:lastModifiedBy>
  <cp:revision>48</cp:revision>
  <dcterms:created xsi:type="dcterms:W3CDTF">2021-07-02T19:27:01Z</dcterms:created>
  <dcterms:modified xsi:type="dcterms:W3CDTF">2024-04-23T08:39:34Z</dcterms:modified>
</cp:coreProperties>
</file>