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18"/>
  </p:notesMasterIdLst>
  <p:sldIdLst>
    <p:sldId id="945" r:id="rId3"/>
    <p:sldId id="996" r:id="rId4"/>
    <p:sldId id="277" r:id="rId5"/>
    <p:sldId id="299" r:id="rId6"/>
    <p:sldId id="926" r:id="rId7"/>
    <p:sldId id="944" r:id="rId8"/>
    <p:sldId id="947" r:id="rId9"/>
    <p:sldId id="337" r:id="rId10"/>
    <p:sldId id="948" r:id="rId11"/>
    <p:sldId id="949" r:id="rId12"/>
    <p:sldId id="950" r:id="rId13"/>
    <p:sldId id="943" r:id="rId14"/>
    <p:sldId id="261" r:id="rId15"/>
    <p:sldId id="281" r:id="rId16"/>
    <p:sldId id="9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4AF"/>
    <a:srgbClr val="FF0066"/>
    <a:srgbClr val="FFFFCC"/>
    <a:srgbClr val="0070C0"/>
    <a:srgbClr val="FFD10D"/>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1" autoAdjust="0"/>
    <p:restoredTop sz="82321" autoAdjust="0"/>
  </p:normalViewPr>
  <p:slideViewPr>
    <p:cSldViewPr snapToGrid="0">
      <p:cViewPr varScale="1">
        <p:scale>
          <a:sx n="83" d="100"/>
          <a:sy n="83" d="100"/>
        </p:scale>
        <p:origin x="396"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C93E099-9C3A-463D-B5F9-359E6F1AD7F9}"/>
    <pc:docChg chg="custSel modSld">
      <pc:chgData name="Charlotte Moss" userId="17b589c9-cb67-41ed-a894-f82ca12b573d" providerId="ADAL" clId="{CC93E099-9C3A-463D-B5F9-359E6F1AD7F9}" dt="2024-02-08T11:36:41.045" v="5" actId="20577"/>
      <pc:docMkLst>
        <pc:docMk/>
      </pc:docMkLst>
      <pc:sldChg chg="modSp mod">
        <pc:chgData name="Charlotte Moss" userId="17b589c9-cb67-41ed-a894-f82ca12b573d" providerId="ADAL" clId="{CC93E099-9C3A-463D-B5F9-359E6F1AD7F9}" dt="2024-02-08T11:36:41.045" v="5" actId="20577"/>
        <pc:sldMkLst>
          <pc:docMk/>
          <pc:sldMk cId="0" sldId="945"/>
        </pc:sldMkLst>
        <pc:spChg chg="mod">
          <ac:chgData name="Charlotte Moss" userId="17b589c9-cb67-41ed-a894-f82ca12b573d" providerId="ADAL" clId="{CC93E099-9C3A-463D-B5F9-359E6F1AD7F9}" dt="2024-02-08T11:36:41.045" v="5" actId="20577"/>
          <ac:spMkLst>
            <pc:docMk/>
            <pc:sldMk cId="0" sldId="945"/>
            <ac:spMk id="3" creationId="{906BE88F-F08F-0A22-9010-0BEA9D3723D9}"/>
          </ac:spMkLst>
        </pc:spChg>
      </pc:sldChg>
      <pc:sldChg chg="modNotesTx">
        <pc:chgData name="Charlotte Moss" userId="17b589c9-cb67-41ed-a894-f82ca12b573d" providerId="ADAL" clId="{CC93E099-9C3A-463D-B5F9-359E6F1AD7F9}" dt="2024-02-08T11:01:04.290" v="1" actId="313"/>
        <pc:sldMkLst>
          <pc:docMk/>
          <pc:sldMk cId="4123126292" sldId="9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08/02/2024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consonantal [r] </a:t>
            </a:r>
            <a:r>
              <a:rPr lang="en-GB" sz="1200" b="0" i="0" strike="noStrike" spc="-1" dirty="0">
                <a:solidFill>
                  <a:srgbClr val="002060"/>
                </a:solidFill>
                <a:latin typeface="Century Gothic"/>
                <a:ea typeface="Century Gothic"/>
              </a:rPr>
              <a:t>rot [477] </a:t>
            </a:r>
            <a:r>
              <a:rPr lang="en-GB" sz="1200" b="0" i="0" strike="noStrike" spc="-1" dirty="0" err="1">
                <a:solidFill>
                  <a:srgbClr val="002060"/>
                </a:solidFill>
                <a:latin typeface="Century Gothic"/>
                <a:ea typeface="Century Gothic"/>
              </a:rPr>
              <a:t>drei</a:t>
            </a:r>
            <a:r>
              <a:rPr lang="en-GB" sz="1200" b="0" i="0" strike="noStrike" spc="-1" dirty="0">
                <a:solidFill>
                  <a:srgbClr val="002060"/>
                </a:solidFill>
                <a:latin typeface="Century Gothic"/>
                <a:ea typeface="Century Gothic"/>
              </a:rPr>
              <a:t> [106] </a:t>
            </a:r>
            <a:r>
              <a:rPr lang="en-GB" sz="1200" b="0" i="0" strike="noStrike" spc="-1" dirty="0" err="1">
                <a:solidFill>
                  <a:srgbClr val="002060"/>
                </a:solidFill>
                <a:latin typeface="Century Gothic"/>
                <a:ea typeface="Century Gothic"/>
              </a:rPr>
              <a:t>rechts</a:t>
            </a:r>
            <a:r>
              <a:rPr lang="en-GB" sz="1200" b="0" i="0" strike="noStrike" spc="-1" dirty="0">
                <a:solidFill>
                  <a:srgbClr val="002060"/>
                </a:solidFill>
                <a:latin typeface="Century Gothic"/>
                <a:ea typeface="Century Gothic"/>
              </a:rPr>
              <a:t> [829]  </a:t>
            </a:r>
            <a:r>
              <a:rPr lang="en-GB" sz="1200" b="0" i="0" strike="noStrike" spc="-1" dirty="0" err="1">
                <a:solidFill>
                  <a:srgbClr val="002060"/>
                </a:solidFill>
                <a:latin typeface="Century Gothic"/>
                <a:ea typeface="Century Gothic"/>
              </a:rPr>
              <a:t>Frage</a:t>
            </a:r>
            <a:r>
              <a:rPr lang="en-GB" sz="1200" b="0" i="0" strike="noStrike" spc="-1" dirty="0">
                <a:solidFill>
                  <a:srgbClr val="002060"/>
                </a:solidFill>
                <a:latin typeface="Century Gothic"/>
                <a:ea typeface="Century Gothic"/>
              </a:rPr>
              <a:t> [157] </a:t>
            </a:r>
            <a:r>
              <a:rPr lang="en-GB" sz="1200" b="0" i="0" strike="noStrike" spc="-1" dirty="0" err="1">
                <a:solidFill>
                  <a:srgbClr val="002060"/>
                </a:solidFill>
                <a:latin typeface="Century Gothic"/>
                <a:ea typeface="Century Gothic"/>
              </a:rPr>
              <a:t>warum</a:t>
            </a:r>
            <a:r>
              <a:rPr lang="en-GB" sz="1200" b="0" i="0" strike="noStrike" spc="-1" dirty="0">
                <a:solidFill>
                  <a:srgbClr val="002060"/>
                </a:solidFill>
                <a:latin typeface="Century Gothic"/>
                <a:ea typeface="Century Gothic"/>
              </a:rPr>
              <a:t>? [192]</a:t>
            </a:r>
          </a:p>
          <a:p>
            <a:pPr marL="216000" indent="-216000">
              <a:lnSpc>
                <a:spcPct val="100000"/>
              </a:lnSpc>
            </a:pPr>
            <a:r>
              <a:rPr lang="en-GB" sz="1200" b="1" i="0" strike="noStrike" spc="-1" dirty="0">
                <a:solidFill>
                  <a:srgbClr val="002060"/>
                </a:solidFill>
                <a:latin typeface="Century Gothic"/>
                <a:ea typeface="Century Gothic"/>
              </a:rPr>
              <a:t>vocalic [r] </a:t>
            </a:r>
            <a:r>
              <a:rPr lang="en-GB" sz="1200" b="0" i="0" strike="noStrike" spc="-1" dirty="0">
                <a:solidFill>
                  <a:srgbClr val="002060"/>
                </a:solidFill>
                <a:latin typeface="Century Gothic"/>
                <a:ea typeface="Century Gothic"/>
              </a:rPr>
              <a:t>Ort [341] </a:t>
            </a:r>
            <a:r>
              <a:rPr lang="en-GB" sz="1200" b="0" i="0" strike="noStrike" spc="-1" dirty="0" err="1">
                <a:solidFill>
                  <a:srgbClr val="002060"/>
                </a:solidFill>
                <a:latin typeface="Century Gothic"/>
                <a:ea typeface="Century Gothic"/>
              </a:rPr>
              <a:t>Uhr</a:t>
            </a:r>
            <a:r>
              <a:rPr lang="en-GB" sz="1200" b="0" i="0" strike="noStrike" spc="-1" dirty="0">
                <a:solidFill>
                  <a:srgbClr val="002060"/>
                </a:solidFill>
                <a:latin typeface="Century Gothic"/>
                <a:ea typeface="Century Gothic"/>
              </a:rPr>
              <a:t> [348] </a:t>
            </a:r>
            <a:r>
              <a:rPr lang="en-GB" sz="1200" b="0" i="0" strike="noStrike" spc="-1" dirty="0" err="1">
                <a:solidFill>
                  <a:srgbClr val="002060"/>
                </a:solidFill>
                <a:latin typeface="Century Gothic"/>
                <a:ea typeface="Century Gothic"/>
              </a:rPr>
              <a:t>lernen</a:t>
            </a:r>
            <a:r>
              <a:rPr lang="en-GB" sz="1200" b="0" i="0" strike="noStrike" spc="-1" dirty="0">
                <a:solidFill>
                  <a:srgbClr val="002060"/>
                </a:solidFill>
                <a:latin typeface="Century Gothic"/>
                <a:ea typeface="Century Gothic"/>
              </a:rPr>
              <a:t> [288] </a:t>
            </a:r>
            <a:r>
              <a:rPr lang="en-GB" sz="1200" b="0" i="0" strike="noStrike" spc="-1" dirty="0" err="1">
                <a:solidFill>
                  <a:srgbClr val="002060"/>
                </a:solidFill>
                <a:latin typeface="Century Gothic"/>
                <a:ea typeface="Century Gothic"/>
              </a:rPr>
              <a:t>Antwort</a:t>
            </a:r>
            <a:r>
              <a:rPr lang="en-GB" sz="1200" b="0" i="0" strike="noStrike" spc="-1" dirty="0">
                <a:solidFill>
                  <a:srgbClr val="002060"/>
                </a:solidFill>
                <a:latin typeface="Century Gothic"/>
                <a:ea typeface="Century Gothic"/>
              </a:rPr>
              <a:t> [522] </a:t>
            </a:r>
            <a:r>
              <a:rPr lang="en-GB" sz="1200" b="0" i="0" strike="noStrike" spc="-1" dirty="0" err="1">
                <a:solidFill>
                  <a:srgbClr val="002060"/>
                </a:solidFill>
                <a:latin typeface="Century Gothic"/>
                <a:ea typeface="Century Gothic"/>
              </a:rPr>
              <a:t>Farbe</a:t>
            </a:r>
            <a:r>
              <a:rPr lang="en-GB" sz="1200" b="0" i="0" strike="noStrike" spc="-1" dirty="0">
                <a:solidFill>
                  <a:srgbClr val="002060"/>
                </a:solidFill>
                <a:latin typeface="Century Gothic"/>
                <a:ea typeface="Century Gothic"/>
              </a:rPr>
              <a:t> [1079]</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en-GB" sz="1800" b="1" i="0" u="none" strike="noStrike" dirty="0" err="1">
                <a:solidFill>
                  <a:srgbClr val="002060"/>
                </a:solidFill>
                <a:effectLst/>
                <a:latin typeface="Century Gothic" panose="020B0502020202020204" pitchFamily="34" charset="0"/>
              </a:rPr>
              <a:t>werden</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werde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wirst</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wird</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[8]</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Frohe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1" i="0" u="none" strike="noStrike" dirty="0" err="1">
                <a:solidFill>
                  <a:srgbClr val="002060"/>
                </a:solidFill>
                <a:effectLst/>
                <a:latin typeface="Century Gothic" panose="020B0502020202020204" pitchFamily="34" charset="0"/>
              </a:rPr>
              <a:t>Gute</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Besserung</a:t>
            </a:r>
            <a:r>
              <a:rPr lang="en-GB" sz="1800" b="1" i="0" u="none" strike="noStrike" dirty="0">
                <a:solidFill>
                  <a:srgbClr val="002060"/>
                </a:solidFill>
                <a:effectLst/>
                <a:latin typeface="Century Gothic" panose="020B0502020202020204" pitchFamily="34" charset="0"/>
              </a:rPr>
              <a:t> </a:t>
            </a:r>
            <a:r>
              <a:rPr lang="en-GB" sz="1800" b="0" i="0" u="none" strike="noStrike" dirty="0">
                <a:solidFill>
                  <a:srgbClr val="002060"/>
                </a:solidFill>
                <a:effectLst/>
                <a:latin typeface="Century Gothic" panose="020B0502020202020204" pitchFamily="34" charset="0"/>
              </a:rPr>
              <a:t>[n/a] </a:t>
            </a:r>
            <a:r>
              <a:rPr lang="en-GB" sz="1800" b="1" i="0" u="none" strike="noStrike" dirty="0" err="1">
                <a:solidFill>
                  <a:srgbClr val="002060"/>
                </a:solidFill>
                <a:effectLst/>
                <a:latin typeface="Century Gothic" panose="020B0502020202020204" pitchFamily="34" charset="0"/>
              </a:rPr>
              <a:t>Herzlichen</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Glückwunsch</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zum</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1" i="0" u="none" strike="noStrike" dirty="0" err="1">
                <a:solidFill>
                  <a:srgbClr val="002060"/>
                </a:solidFill>
                <a:effectLst/>
                <a:latin typeface="Century Gothic" panose="020B0502020202020204" pitchFamily="34" charset="0"/>
              </a:rPr>
              <a:t>viel</a:t>
            </a:r>
            <a:r>
              <a:rPr lang="en-GB" sz="1800" b="1" i="0" u="none" strike="noStrike" dirty="0">
                <a:solidFill>
                  <a:srgbClr val="002060"/>
                </a:solidFill>
                <a:effectLst/>
                <a:latin typeface="Century Gothic" panose="020B0502020202020204" pitchFamily="34" charset="0"/>
              </a:rPr>
              <a:t> </a:t>
            </a:r>
            <a:r>
              <a:rPr lang="en-GB" sz="1800" b="1"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de-DE" sz="1200" b="1" i="0" strike="noStrike" spc="-1" dirty="0">
              <a:solidFill>
                <a:srgbClr val="002060"/>
              </a:solidFill>
              <a:latin typeface="Century Gothic"/>
              <a:ea typeface="Century Gothic"/>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einkaufen</a:t>
            </a:r>
            <a:r>
              <a:rPr lang="en-GB" sz="1800" b="0" i="0" u="none" strike="noStrike" dirty="0">
                <a:solidFill>
                  <a:srgbClr val="002060"/>
                </a:solidFill>
                <a:effectLst/>
                <a:latin typeface="Century Gothic" panose="020B0502020202020204" pitchFamily="34" charset="0"/>
              </a:rPr>
              <a:t> [2877] </a:t>
            </a:r>
            <a:r>
              <a:rPr lang="en-GB" sz="1800" b="0" i="0" u="none" strike="noStrike" dirty="0" err="1">
                <a:solidFill>
                  <a:srgbClr val="002060"/>
                </a:solidFill>
                <a:effectLst/>
                <a:latin typeface="Century Gothic" panose="020B0502020202020204" pitchFamily="34" charset="0"/>
              </a:rPr>
              <a:t>gehen</a:t>
            </a:r>
            <a:r>
              <a:rPr lang="en-GB" sz="1800" b="0" i="0" u="none" strike="noStrike" dirty="0">
                <a:solidFill>
                  <a:srgbClr val="002060"/>
                </a:solidFill>
                <a:effectLst/>
                <a:latin typeface="Century Gothic" panose="020B0502020202020204" pitchFamily="34" charset="0"/>
              </a:rPr>
              <a:t> [66] </a:t>
            </a:r>
            <a:r>
              <a:rPr lang="en-GB" sz="1800" b="0" i="0" u="none" strike="noStrike" dirty="0" err="1">
                <a:solidFill>
                  <a:srgbClr val="002060"/>
                </a:solidFill>
                <a:effectLst/>
                <a:latin typeface="Century Gothic" panose="020B0502020202020204" pitchFamily="34" charset="0"/>
              </a:rPr>
              <a:t>kommen</a:t>
            </a:r>
            <a:r>
              <a:rPr lang="en-GB" sz="1800" b="0" i="0" u="none" strike="noStrike" dirty="0">
                <a:solidFill>
                  <a:srgbClr val="002060"/>
                </a:solidFill>
                <a:effectLst/>
                <a:latin typeface="Century Gothic" panose="020B0502020202020204" pitchFamily="34" charset="0"/>
              </a:rPr>
              <a:t> [62] </a:t>
            </a:r>
            <a:r>
              <a:rPr lang="en-GB" sz="1800" b="0" i="0" u="none" strike="noStrike" dirty="0" err="1">
                <a:solidFill>
                  <a:srgbClr val="002060"/>
                </a:solidFill>
                <a:effectLst/>
                <a:latin typeface="Century Gothic" panose="020B0502020202020204" pitchFamily="34" charset="0"/>
              </a:rPr>
              <a:t>schwimmen</a:t>
            </a:r>
            <a:r>
              <a:rPr lang="en-GB" sz="1800" b="0" i="0" u="none" strike="noStrike" dirty="0">
                <a:solidFill>
                  <a:srgbClr val="002060"/>
                </a:solidFill>
                <a:effectLst/>
                <a:latin typeface="Century Gothic" panose="020B0502020202020204" pitchFamily="34" charset="0"/>
              </a:rPr>
              <a:t> [1863]sein [3] Land2 [134] </a:t>
            </a:r>
            <a:r>
              <a:rPr lang="en-GB" sz="1800" b="0" i="0" u="none" strike="noStrike" dirty="0" err="1">
                <a:solidFill>
                  <a:srgbClr val="002060"/>
                </a:solidFill>
                <a:effectLst/>
                <a:latin typeface="Century Gothic" panose="020B0502020202020204" pitchFamily="34" charset="0"/>
              </a:rPr>
              <a:t>Markt</a:t>
            </a:r>
            <a:r>
              <a:rPr lang="en-GB" sz="1800" b="0" i="0" u="none" strike="noStrike" dirty="0">
                <a:solidFill>
                  <a:srgbClr val="002060"/>
                </a:solidFill>
                <a:effectLst/>
                <a:latin typeface="Century Gothic" panose="020B0502020202020204" pitchFamily="34" charset="0"/>
              </a:rPr>
              <a:t> [476] </a:t>
            </a:r>
            <a:r>
              <a:rPr lang="en-GB" sz="1800" b="0" i="0" u="none" strike="noStrike" dirty="0" err="1">
                <a:solidFill>
                  <a:srgbClr val="002060"/>
                </a:solidFill>
                <a:effectLst/>
                <a:latin typeface="Century Gothic" panose="020B0502020202020204" pitchFamily="34" charset="0"/>
              </a:rPr>
              <a:t>Straße</a:t>
            </a:r>
            <a:r>
              <a:rPr lang="en-GB" sz="1800" b="0" i="0" u="none" strike="noStrike" dirty="0">
                <a:solidFill>
                  <a:srgbClr val="002060"/>
                </a:solidFill>
                <a:effectLst/>
                <a:latin typeface="Century Gothic" panose="020B0502020202020204" pitchFamily="34" charset="0"/>
              </a:rPr>
              <a:t> [391] auf [16] </a:t>
            </a:r>
            <a:r>
              <a:rPr lang="en-GB" sz="1800" b="0" i="0" u="none" strike="noStrike" dirty="0" err="1">
                <a:solidFill>
                  <a:srgbClr val="002060"/>
                </a:solidFill>
                <a:effectLst/>
                <a:latin typeface="Century Gothic" panose="020B0502020202020204" pitchFamily="34" charset="0"/>
              </a:rPr>
              <a:t>nach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Hause</a:t>
            </a:r>
            <a:r>
              <a:rPr lang="en-GB" sz="1800" b="0" i="0" u="none" strike="noStrike" dirty="0">
                <a:solidFill>
                  <a:srgbClr val="002060"/>
                </a:solidFill>
                <a:effectLst/>
                <a:latin typeface="Century Gothic" panose="020B0502020202020204" pitchFamily="34" charset="0"/>
              </a:rPr>
              <a:t> [n/a]</a:t>
            </a:r>
            <a:r>
              <a:rPr lang="en-GB" dirty="0"/>
              <a:t>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a:solidFill>
                  <a:srgbClr val="002060"/>
                </a:solidFill>
                <a:effectLst/>
                <a:latin typeface="Century Gothic" panose="020B0502020202020204" pitchFamily="34" charset="0"/>
              </a:rPr>
              <a:t>Revisit language from Term 1 &amp; Term 2 Week 2</a:t>
            </a:r>
            <a:r>
              <a:rPr lang="en-GB" dirty="0"/>
              <a:t>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person singular (‘you’) and plural form (‘you all’) of regular present tense.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5175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singular forms of strong verbs </a:t>
            </a:r>
            <a:r>
              <a:rPr lang="en-GB" sz="1200" b="0" strike="noStrike" spc="-1" dirty="0">
                <a:solidFill>
                  <a:srgbClr val="000000"/>
                </a:solidFill>
                <a:latin typeface="Calibri"/>
                <a:sym typeface="Wingdings" panose="05000000000000000000" pitchFamily="2" charset="2"/>
              </a:rPr>
              <a:t>change.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3601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explain vowel change in </a:t>
            </a:r>
            <a:r>
              <a:rPr lang="en-GB" sz="1200" b="0" strike="noStrike" spc="-1" dirty="0" err="1">
                <a:solidFill>
                  <a:srgbClr val="000000"/>
                </a:solidFill>
                <a:latin typeface="Calibri"/>
              </a:rPr>
              <a:t>werden</a:t>
            </a:r>
            <a:r>
              <a:rPr lang="en-GB" sz="1200" b="0" strike="noStrike" spc="-1" dirty="0">
                <a:solidFill>
                  <a:srgbClr val="000000"/>
                </a:solidFill>
                <a:latin typeface="Calibri"/>
              </a:rPr>
              <a:t>, and to showcase use of </a:t>
            </a:r>
            <a:r>
              <a:rPr lang="en-GB" sz="1200" b="0" strike="noStrike" spc="-1" dirty="0" err="1">
                <a:solidFill>
                  <a:srgbClr val="000000"/>
                </a:solidFill>
                <a:latin typeface="Calibri"/>
              </a:rPr>
              <a:t>werden</a:t>
            </a:r>
            <a:r>
              <a:rPr lang="en-GB" sz="1200" b="0" strike="noStrike" spc="-1" dirty="0">
                <a:solidFill>
                  <a:srgbClr val="000000"/>
                </a:solidFill>
                <a:latin typeface="Calibri"/>
              </a:rPr>
              <a:t>. </a:t>
            </a:r>
          </a:p>
          <a:p>
            <a:pPr marL="216000" indent="-21600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After the grammar examples, click for mini (grammar) dialogue and translations to appear in turn. </a:t>
            </a: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228600" indent="-227880">
              <a:lnSpc>
                <a:spcPct val="100000"/>
              </a:lnSpc>
              <a:buClr>
                <a:srgbClr val="000000"/>
              </a:buClr>
              <a:buFont typeface="Calibri"/>
              <a:buAutoNum type="arabicPeriod"/>
            </a:pPr>
            <a:endParaRPr lang="en-GB" sz="1200" b="0" strike="noStrike" spc="-1" dirty="0">
              <a:solidFill>
                <a:srgbClr val="000000"/>
              </a:solidFill>
              <a:latin typeface="Arial"/>
              <a:ea typeface="Calibri"/>
            </a:endParaRPr>
          </a:p>
          <a:p>
            <a:pPr marL="720" indent="0">
              <a:lnSpc>
                <a:spcPct val="100000"/>
              </a:lnSpc>
              <a:buClr>
                <a:srgbClr val="000000"/>
              </a:buClr>
              <a:buFont typeface="Calibri"/>
              <a:buNone/>
            </a:pPr>
            <a:r>
              <a:rPr lang="en-GB" sz="1200" b="1" strike="noStrike" spc="-1" dirty="0">
                <a:solidFill>
                  <a:srgbClr val="000000"/>
                </a:solidFill>
                <a:latin typeface="Arial"/>
                <a:ea typeface="Calibri"/>
              </a:rPr>
              <a:t>Vocabulary</a:t>
            </a:r>
          </a:p>
          <a:p>
            <a:pPr marL="720" indent="0">
              <a:lnSpc>
                <a:spcPct val="100000"/>
              </a:lnSpc>
              <a:buClr>
                <a:srgbClr val="000000"/>
              </a:buClr>
              <a:buFont typeface="Calibri"/>
              <a:buNone/>
            </a:pPr>
            <a:r>
              <a:rPr lang="en-GB" sz="1200" b="0" strike="noStrike" spc="-1" dirty="0">
                <a:solidFill>
                  <a:srgbClr val="000000"/>
                </a:solidFill>
                <a:latin typeface="Arial"/>
                <a:ea typeface="Calibri"/>
              </a:rPr>
              <a:t>bald [503]</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720" indent="0">
              <a:lnSpc>
                <a:spcPct val="100000"/>
              </a:lnSpc>
              <a:buClr>
                <a:srgbClr val="000000"/>
              </a:buClr>
              <a:buFont typeface="Calibri"/>
              <a:buNone/>
            </a:pPr>
            <a:endParaRPr lang="en-GB" sz="1200" b="0" strike="noStrike" spc="-1" dirty="0">
              <a:solidFill>
                <a:srgbClr val="000000"/>
              </a:solidFill>
              <a:latin typeface="Calibri"/>
              <a:ea typeface="Calibri"/>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2602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1/2 </a:t>
            </a:r>
          </a:p>
          <a:p>
            <a:pPr marL="216000" indent="-216000">
              <a:lnSpc>
                <a:spcPct val="100000"/>
              </a:lnSpc>
            </a:pPr>
            <a:r>
              <a:rPr lang="en-GB" sz="1200" b="1" strike="noStrike" spc="-1" dirty="0">
                <a:solidFill>
                  <a:srgbClr val="000000"/>
                </a:solidFill>
                <a:latin typeface="Calibri"/>
                <a:ea typeface="Calibri"/>
              </a:rPr>
              <a:t>Timing: 10 minutes (3 slides)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identification of plural and singular verb forms.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Olivia is talking to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on Skype. Is she speaking to just Ronja or Ronja and </a:t>
            </a:r>
            <a:r>
              <a:rPr lang="en-GB" sz="1200" b="0" strike="noStrike" spc="-1" dirty="0" err="1">
                <a:solidFill>
                  <a:srgbClr val="000000"/>
                </a:solidFill>
                <a:latin typeface="Calibri"/>
              </a:rPr>
              <a:t>Lias</a:t>
            </a:r>
            <a:r>
              <a:rPr lang="en-GB" sz="1200" b="0" strike="noStrike" spc="-1" dirty="0">
                <a:solidFill>
                  <a:srgbClr val="000000"/>
                </a:solidFill>
                <a:latin typeface="Calibri"/>
              </a:rPr>
              <a:t>? Pupils decide, based on the verb form – the pronoun is bleeped out. </a:t>
            </a:r>
          </a:p>
          <a:p>
            <a:pPr marL="216000" indent="-216000">
              <a:lnSpc>
                <a:spcPct val="100000"/>
              </a:lnSpc>
            </a:pPr>
            <a:r>
              <a:rPr lang="en-GB" sz="1200" b="0" strike="noStrike" spc="-1" dirty="0">
                <a:solidFill>
                  <a:srgbClr val="000000"/>
                </a:solidFill>
                <a:latin typeface="Calibri"/>
              </a:rPr>
              <a:t>2. Click on the audio buttons to play the recordings. </a:t>
            </a:r>
          </a:p>
          <a:p>
            <a:pPr marL="216000" indent="-216000">
              <a:lnSpc>
                <a:spcPct val="100000"/>
              </a:lnSpc>
            </a:pPr>
            <a:r>
              <a:rPr lang="en-GB" sz="1200" b="0" strike="noStrike" spc="-1" dirty="0">
                <a:solidFill>
                  <a:srgbClr val="000000"/>
                </a:solidFill>
                <a:latin typeface="Calibri"/>
              </a:rPr>
              <a:t>3. Elicit the answers.</a:t>
            </a:r>
          </a:p>
          <a:p>
            <a:pPr marL="216000" indent="-216000">
              <a:lnSpc>
                <a:spcPct val="100000"/>
              </a:lnSpc>
            </a:pPr>
            <a:r>
              <a:rPr lang="en-GB" sz="1200" b="0" strike="noStrike" spc="-1" dirty="0">
                <a:solidFill>
                  <a:srgbClr val="000000"/>
                </a:solidFill>
                <a:latin typeface="Calibri"/>
              </a:rPr>
              <a:t>4. Click to bring up the green answer ticks. </a:t>
            </a:r>
          </a:p>
          <a:p>
            <a:pPr marL="216000" indent="-216000">
              <a:lnSpc>
                <a:spcPct val="100000"/>
              </a:lnSpc>
            </a:pPr>
            <a:r>
              <a:rPr lang="en-GB" sz="1200" b="0" strike="noStrike" spc="-1" dirty="0">
                <a:solidFill>
                  <a:srgbClr val="000000"/>
                </a:solidFill>
                <a:latin typeface="Calibri"/>
              </a:rPr>
              <a:t>5. Click to listen again.  This time pupils write the message in English. Click to reveal the answers in English.</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geht</a:t>
            </a:r>
            <a:r>
              <a:rPr lang="en-GB" sz="1200" dirty="0">
                <a:latin typeface="Century Gothic" panose="020B0502020202020204" pitchFamily="34" charset="0"/>
                <a:sym typeface="Wingdings" panose="05000000000000000000" pitchFamily="2" charset="2"/>
              </a:rPr>
              <a:t> auf den </a:t>
            </a:r>
            <a:r>
              <a:rPr lang="en-GB" sz="1200" dirty="0" err="1">
                <a:latin typeface="Century Gothic" panose="020B0502020202020204" pitchFamily="34" charset="0"/>
                <a:sym typeface="Wingdings" panose="05000000000000000000" pitchFamily="2" charset="2"/>
              </a:rPr>
              <a:t>Weihnachtsmarkt</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kauft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schöne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Weihnactssachen</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bekommst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ein</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tolles</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Geschenk</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[Du] </a:t>
            </a:r>
            <a:r>
              <a:rPr lang="en-GB" sz="1200" dirty="0" err="1">
                <a:latin typeface="Century Gothic" panose="020B0502020202020204" pitchFamily="34" charset="0"/>
                <a:sym typeface="Wingdings" panose="05000000000000000000" pitchFamily="2" charset="2"/>
              </a:rPr>
              <a:t>wirst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krank</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Gute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Besserung</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habt</a:t>
            </a:r>
            <a:r>
              <a:rPr lang="en-GB" sz="1200" dirty="0">
                <a:latin typeface="Century Gothic" panose="020B0502020202020204" pitchFamily="34" charset="0"/>
                <a:sym typeface="Wingdings" panose="05000000000000000000" pitchFamily="2" charset="2"/>
              </a:rPr>
              <a:t> morgen </a:t>
            </a:r>
            <a:r>
              <a:rPr lang="en-GB" sz="1200" dirty="0" err="1">
                <a:latin typeface="Century Gothic" panose="020B0502020202020204" pitchFamily="34" charset="0"/>
                <a:sym typeface="Wingdings" panose="05000000000000000000" pitchFamily="2" charset="2"/>
              </a:rPr>
              <a:t>eine</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Prüfung</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Viel</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Glück</a:t>
            </a:r>
            <a:r>
              <a:rPr lang="en-GB" sz="1200" dirty="0">
                <a:latin typeface="Century Gothic" panose="020B0502020202020204" pitchFamily="34" charset="0"/>
                <a:sym typeface="Wingdings" panose="05000000000000000000" pitchFamily="2" charset="2"/>
              </a:rPr>
              <a:t>!</a:t>
            </a:r>
          </a:p>
          <a:p>
            <a:pPr marL="228600" indent="-228600">
              <a:buFont typeface="+mj-lt"/>
              <a:buAutoNum type="arabicPeriod"/>
            </a:pPr>
            <a:r>
              <a:rPr lang="en-GB" sz="1200" dirty="0">
                <a:latin typeface="Century Gothic" panose="020B0502020202020204" pitchFamily="34" charset="0"/>
                <a:sym typeface="Wingdings" panose="05000000000000000000" pitchFamily="2" charset="2"/>
              </a:rPr>
              <a:t>[</a:t>
            </a:r>
            <a:r>
              <a:rPr lang="en-GB" sz="1200" dirty="0" err="1">
                <a:latin typeface="Century Gothic" panose="020B0502020202020204" pitchFamily="34" charset="0"/>
                <a:sym typeface="Wingdings" panose="05000000000000000000" pitchFamily="2" charset="2"/>
              </a:rPr>
              <a:t>Ihr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kommt</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im</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Januar</a:t>
            </a:r>
            <a:r>
              <a:rPr lang="en-GB" sz="1200" dirty="0">
                <a:latin typeface="Century Gothic" panose="020B0502020202020204" pitchFamily="34" charset="0"/>
                <a:sym typeface="Wingdings" panose="05000000000000000000" pitchFamily="2" charset="2"/>
              </a:rPr>
              <a:t> </a:t>
            </a:r>
            <a:r>
              <a:rPr lang="en-GB" sz="1200" dirty="0" err="1">
                <a:latin typeface="Century Gothic" panose="020B0502020202020204" pitchFamily="34" charset="0"/>
                <a:sym typeface="Wingdings" panose="05000000000000000000" pitchFamily="2" charset="2"/>
              </a:rPr>
              <a:t>nach</a:t>
            </a:r>
            <a:r>
              <a:rPr lang="en-GB" sz="1200" dirty="0">
                <a:latin typeface="Century Gothic" panose="020B0502020202020204" pitchFamily="34" charset="0"/>
                <a:sym typeface="Wingdings" panose="05000000000000000000" pitchFamily="2" charset="2"/>
              </a:rPr>
              <a:t> England, </a:t>
            </a:r>
            <a:r>
              <a:rPr lang="en-GB" sz="1200" dirty="0" err="1">
                <a:latin typeface="Century Gothic" panose="020B0502020202020204" pitchFamily="34" charset="0"/>
                <a:sym typeface="Wingdings" panose="05000000000000000000" pitchFamily="2" charset="2"/>
              </a:rPr>
              <a:t>oder</a:t>
            </a:r>
            <a:r>
              <a:rPr lang="en-GB" sz="1200" dirty="0">
                <a:latin typeface="Century Gothic" panose="020B0502020202020204" pitchFamily="34" charset="0"/>
                <a:sym typeface="Wingdings" panose="05000000000000000000" pitchFamily="2" charset="2"/>
              </a:rPr>
              <a: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singular/plural verb forms and common phrases for particular situations.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16000" indent="-215280">
              <a:lnSpc>
                <a:spcPct val="100000"/>
              </a:lnSpc>
            </a:pPr>
            <a:r>
              <a:rPr lang="en-GB" sz="1200" b="0" strike="noStrike" spc="-1" dirty="0">
                <a:solidFill>
                  <a:srgbClr val="000000"/>
                </a:solidFill>
                <a:latin typeface="Calibri"/>
                <a:ea typeface="Calibri"/>
              </a:rPr>
              <a:t>1. Pupils read what Leonie says and select the best fit to each statement from the four phrases at the bottom, i.e. something that would follow logically. NB each phrase can be used more than once. </a:t>
            </a:r>
          </a:p>
          <a:p>
            <a:pPr marL="216000" indent="-215280">
              <a:lnSpc>
                <a:spcPct val="100000"/>
              </a:lnSpc>
            </a:pPr>
            <a:r>
              <a:rPr lang="en-GB" sz="1200" b="0" strike="noStrike" spc="-1" dirty="0">
                <a:solidFill>
                  <a:srgbClr val="000000"/>
                </a:solidFill>
                <a:latin typeface="Calibri"/>
                <a:ea typeface="Calibri"/>
              </a:rPr>
              <a:t>2. Elicit the phrases and click to reveal the answers.</a:t>
            </a:r>
          </a:p>
          <a:p>
            <a:pPr marL="216000" indent="-215280">
              <a:lnSpc>
                <a:spcPct val="100000"/>
              </a:lnSpc>
            </a:pPr>
            <a:r>
              <a:rPr lang="en-GB" sz="1200" b="0" strike="noStrike" spc="-1" dirty="0">
                <a:solidFill>
                  <a:srgbClr val="000000"/>
                </a:solidFill>
                <a:latin typeface="Calibri"/>
                <a:ea typeface="Calibri"/>
              </a:rPr>
              <a:t>3. Elicit the English meanings and click to reveal the translations. </a:t>
            </a:r>
          </a:p>
          <a:p>
            <a:pPr marL="216000" indent="-215280">
              <a:lnSpc>
                <a:spcPct val="100000"/>
              </a:lnSpc>
            </a:pPr>
            <a:r>
              <a:rPr lang="en-GB" sz="1200" b="0" strike="noStrike" spc="-1" dirty="0">
                <a:solidFill>
                  <a:srgbClr val="000000"/>
                </a:solidFill>
                <a:latin typeface="Calibri"/>
              </a:rPr>
              <a:t>4. If desired, click to hear the full sentences in the audio version.</a:t>
            </a:r>
            <a:br>
              <a:rPr lang="en-GB" sz="1200" dirty="0">
                <a:latin typeface="Century Gothic" panose="020B0502020202020204" pitchFamily="34" charset="0"/>
                <a:sym typeface="Wingdings" panose="05000000000000000000" pitchFamily="2" charset="2"/>
              </a:rPr>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8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known words with [r] before and after a vowel. </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pPr marL="216000" indent="-216000">
              <a:lnSpc>
                <a:spcPct val="100000"/>
              </a:lnSpc>
            </a:pPr>
            <a:r>
              <a:rPr lang="en-GB" sz="1200" b="0" strike="noStrike" spc="-1" dirty="0" err="1">
                <a:latin typeface="Arial"/>
              </a:rPr>
              <a:t>Markt</a:t>
            </a:r>
            <a:r>
              <a:rPr lang="en-GB" sz="1200" b="0" strike="noStrike" spc="-1" dirty="0">
                <a:latin typeface="Arial"/>
              </a:rPr>
              <a:t> (market)</a:t>
            </a:r>
          </a:p>
          <a:p>
            <a:pPr marL="216000" indent="-216000">
              <a:lnSpc>
                <a:spcPct val="100000"/>
              </a:lnSpc>
            </a:pPr>
            <a:r>
              <a:rPr lang="en-GB" sz="1200" b="0" strike="noStrike" spc="-1" dirty="0" err="1">
                <a:latin typeface="Arial"/>
              </a:rPr>
              <a:t>lernen</a:t>
            </a:r>
            <a:r>
              <a:rPr lang="en-GB" sz="1200" b="0" strike="noStrike" spc="-1" dirty="0">
                <a:latin typeface="Arial"/>
              </a:rPr>
              <a:t> (to learn, learning)</a:t>
            </a:r>
          </a:p>
          <a:p>
            <a:pPr marL="216000" indent="-216000">
              <a:lnSpc>
                <a:spcPct val="100000"/>
              </a:lnSpc>
            </a:pPr>
            <a:r>
              <a:rPr lang="en-GB" sz="1200" b="0" strike="noStrike" spc="-1" dirty="0" err="1">
                <a:latin typeface="Arial"/>
              </a:rPr>
              <a:t>Straße</a:t>
            </a:r>
            <a:r>
              <a:rPr lang="en-GB" sz="1200" b="0" strike="noStrike" spc="-1" dirty="0">
                <a:latin typeface="Arial"/>
              </a:rPr>
              <a:t> (street)</a:t>
            </a:r>
          </a:p>
          <a:p>
            <a:pPr marL="216000" indent="-216000">
              <a:lnSpc>
                <a:spcPct val="100000"/>
              </a:lnSpc>
            </a:pPr>
            <a:r>
              <a:rPr lang="en-GB" sz="1200" b="0" strike="noStrike" spc="-1" dirty="0" err="1">
                <a:latin typeface="Arial"/>
              </a:rPr>
              <a:t>brauchen</a:t>
            </a:r>
            <a:r>
              <a:rPr lang="en-GB" sz="1200" b="0" strike="noStrike" spc="-1" dirty="0">
                <a:latin typeface="Arial"/>
              </a:rPr>
              <a:t> (to need, needing)</a:t>
            </a:r>
          </a:p>
          <a:p>
            <a:pPr marL="216000" indent="-216000">
              <a:lnSpc>
                <a:spcPct val="100000"/>
              </a:lnSpc>
            </a:pPr>
            <a:r>
              <a:rPr lang="en-GB" sz="1200" b="0" strike="noStrike" spc="-1" dirty="0">
                <a:latin typeface="Arial"/>
              </a:rPr>
              <a:t>Park (park)</a:t>
            </a:r>
          </a:p>
          <a:p>
            <a:pPr marL="216000" indent="-216000">
              <a:lnSpc>
                <a:spcPct val="100000"/>
              </a:lnSpc>
            </a:pPr>
            <a:r>
              <a:rPr lang="en-GB" sz="1200" b="0" strike="noStrike" spc="-1" dirty="0">
                <a:latin typeface="Arial"/>
              </a:rPr>
              <a:t>Gruppe (group)</a:t>
            </a:r>
          </a:p>
          <a:p>
            <a:pPr marL="216000" indent="-216000">
              <a:lnSpc>
                <a:spcPct val="100000"/>
              </a:lnSpc>
            </a:pPr>
            <a:r>
              <a:rPr lang="en-GB" sz="1200" b="0" strike="noStrike" spc="-1" dirty="0">
                <a:latin typeface="Arial"/>
              </a:rPr>
              <a:t>Instrument (instrument)</a:t>
            </a:r>
          </a:p>
          <a:p>
            <a:pPr marL="216000" indent="-216000">
              <a:lnSpc>
                <a:spcPct val="100000"/>
              </a:lnSpc>
            </a:pPr>
            <a:r>
              <a:rPr lang="en-GB" sz="1200" b="0" strike="noStrike" spc="-1" dirty="0" err="1">
                <a:latin typeface="Arial"/>
              </a:rPr>
              <a:t>dreizehn</a:t>
            </a:r>
            <a:r>
              <a:rPr lang="en-GB" sz="1200" b="0" strike="noStrike" spc="-1" dirty="0">
                <a:latin typeface="Arial"/>
              </a:rPr>
              <a:t> (thirteen)</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4130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You might want to point out that pupils know the word for happy (</a:t>
            </a:r>
            <a:r>
              <a:rPr lang="en-GB" b="0" dirty="0" err="1"/>
              <a:t>froh</a:t>
            </a:r>
            <a:r>
              <a:rPr lang="en-GB" b="0" dirty="0"/>
              <a:t>) and so ‘</a:t>
            </a:r>
            <a:r>
              <a:rPr lang="en-GB" b="0" dirty="0" err="1"/>
              <a:t>Frohe</a:t>
            </a:r>
            <a:r>
              <a:rPr lang="en-GB" b="0" dirty="0"/>
              <a:t> </a:t>
            </a:r>
            <a:r>
              <a:rPr lang="en-GB" b="0" dirty="0" err="1"/>
              <a:t>Weihnachten</a:t>
            </a:r>
            <a:r>
              <a:rPr lang="en-GB" b="0" dirty="0"/>
              <a:t>’ means Happy Christmas. However, note that Happy Birthday doesn’t use ‘</a:t>
            </a:r>
            <a:r>
              <a:rPr lang="en-GB" b="0" dirty="0" err="1"/>
              <a:t>froh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5. Then, on the next slide, pupils try to match the German and the pictures, then try to recall the German words. </a:t>
            </a:r>
            <a:endParaRPr lang="en-GB" b="0" dirty="0"/>
          </a:p>
          <a:p>
            <a:pPr marL="216000" indent="-215280">
              <a:lnSpc>
                <a:spcPct val="100000"/>
              </a:lnSpc>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7780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 mix of culture and new vocabulary in the Christmas context setting.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 the context text with the class (or, if using the audio version, click on the text boxes to play the audio). Elicit the meaning in English. If necessary, support pupils in their understanding by telling them that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Weihnachts</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means Christmas- and that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Märkte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is the plural of a word they already know...(</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Markt</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market).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Remind students that in Switzerland, Swiss German is spoken (although standard German is also spoken in some situations). This sounds quite different from standard German as can be seen from the two examples of Swiss German in the text. If time, you could show part of this video to hear some Swiss German at a Christmas market: https://</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youtu.be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BOFAhzVia-I?feature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shared&amp;t</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=116 – in this clip the reporter is asking a small child what they want for Christmas.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Christmas in Switzerland there are lots of Christmas markets. There people buy Christmas things, for example, figures for the Christmas tree or gingerbread.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People sing Christmas songs and decorate their houses. They say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Frohe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Weihnachten</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(Happy Christmas)’ or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Schöni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Wiehnachte</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(Happy Christmas) in Swiss German.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Children get presents on 24</a:t>
            </a:r>
            <a:r>
              <a:rPr kumimoji="0" lang="en-GB" sz="1200" b="0"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th</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December. In Swiss German ‘presents’ are called ‘</a:t>
            </a:r>
            <a:r>
              <a:rPr kumimoji="0" lang="en-GB" sz="1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Gschänkli</a:t>
            </a: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a:lnSpc>
                <a:spcPct val="100000"/>
              </a:lnSpc>
            </a:pPr>
            <a:r>
              <a:rPr lang="en-GB" sz="1200" b="1" strike="noStrike" spc="-1" dirty="0">
                <a:latin typeface="Arial"/>
              </a:rPr>
              <a:t>Vocabulary:</a:t>
            </a:r>
          </a:p>
          <a:p>
            <a:pPr>
              <a:lnSpc>
                <a:spcPct val="100000"/>
              </a:lnSpc>
            </a:pPr>
            <a:r>
              <a:rPr lang="en-GB" sz="1200" b="0" strike="noStrike" spc="-1" dirty="0" err="1">
                <a:latin typeface="Arial"/>
              </a:rPr>
              <a:t>Figur</a:t>
            </a:r>
            <a:r>
              <a:rPr lang="en-GB" sz="1200" b="0" strike="noStrike" spc="-1" dirty="0">
                <a:latin typeface="Arial"/>
              </a:rPr>
              <a:t> [1285] Lebkuchen [N/A]</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80287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921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A3ED8-5C32-4503-B064-AC8C0840DD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893ED8-1D9E-453D-8C4B-70818858D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632C22-871F-4625-9228-C15990E64912}"/>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C7917E1B-2A1C-4E18-80EC-F2EBE66A9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1701E8-8BA5-4560-87D9-DD78C228091B}"/>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2006345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F58D1-473F-410D-89B0-3ADF19F842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608003-9D28-4DF4-81F7-1D2150AAA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6E81E4-046A-4236-8996-4480F14D7FB0}"/>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6BE69FE1-6793-460D-9280-8AA394F3C3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F02169-1655-4863-969C-CA51EADD6BA2}"/>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178432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CCA0-401A-47BF-9DF6-8ECDFD559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3F4154B-5A03-43C6-93F9-047E55DF7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A7887-448A-40F8-BB3F-CBA5D6CFD438}"/>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88C2DE46-9B11-4263-B4D0-499B8B51B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0FFCB-B750-4A02-9B54-8A8DDF470249}"/>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2986197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413D1-2D77-4E49-BA88-04A3C245F5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EE34D9-F5B8-42D3-BD1C-2D4F0146A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1562F6-250C-4845-9193-C3935479FB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D9A590-645D-4106-8329-EF249EA8825D}"/>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6" name="Footer Placeholder 5">
            <a:extLst>
              <a:ext uri="{FF2B5EF4-FFF2-40B4-BE49-F238E27FC236}">
                <a16:creationId xmlns:a16="http://schemas.microsoft.com/office/drawing/2014/main" id="{045BEA5A-4E61-4352-81A0-38A701070B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EA2C5-3778-4B5D-9CE1-1E4F0D5254F5}"/>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1080211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DA087-8934-4546-9FB0-6694F4110E5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E7D65-1B52-4D2E-B439-8C5549F9C3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F9110-631F-48F7-9244-E05ACB9DC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B1B1D1-6775-486D-9C06-940C1BED1E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DEA9BB-930B-45D0-B987-4A409A81B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0E5852-82FA-4875-B87C-C689128C905D}"/>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8" name="Footer Placeholder 7">
            <a:extLst>
              <a:ext uri="{FF2B5EF4-FFF2-40B4-BE49-F238E27FC236}">
                <a16:creationId xmlns:a16="http://schemas.microsoft.com/office/drawing/2014/main" id="{B476784E-6E5A-4D2E-A9FA-EB8ECCC3F15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4A3E158-AA4C-4621-9769-67CC46D536C9}"/>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3251290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8BFC-5D91-4C85-B4CB-80B7FBF8D1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19BFE5-36AB-40CA-BB0A-9FC04CE3237F}"/>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4" name="Footer Placeholder 3">
            <a:extLst>
              <a:ext uri="{FF2B5EF4-FFF2-40B4-BE49-F238E27FC236}">
                <a16:creationId xmlns:a16="http://schemas.microsoft.com/office/drawing/2014/main" id="{C16B3F14-5159-4011-A2D1-B07410457B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572486-BD88-4089-B5C8-22050CA7AE4D}"/>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221374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4EA8B-1D24-4B59-8BB3-921B0F53CFC2}"/>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3" name="Footer Placeholder 2">
            <a:extLst>
              <a:ext uri="{FF2B5EF4-FFF2-40B4-BE49-F238E27FC236}">
                <a16:creationId xmlns:a16="http://schemas.microsoft.com/office/drawing/2014/main" id="{D570B661-C3FD-4FFE-A2ED-F6F6DD5BC1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4165004-CD28-425F-8090-5922C787900B}"/>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2982867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1F6C-8DC0-43B6-AA2A-BEC22090E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5A874C-2F3F-4D78-9B56-67D0F26A11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A9A3D2-5EF6-4015-931F-AB4C19F6B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D4FD9-9D91-402F-8ABE-09458139BAD4}"/>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6" name="Footer Placeholder 5">
            <a:extLst>
              <a:ext uri="{FF2B5EF4-FFF2-40B4-BE49-F238E27FC236}">
                <a16:creationId xmlns:a16="http://schemas.microsoft.com/office/drawing/2014/main" id="{49D411C7-EDB9-4020-9DFD-949161E08B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F899BD-A4F6-4491-B2E7-A8CFB9C886D4}"/>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160407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4912-A932-4F68-9900-AC2CB6A210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2C45AB4-0CB4-4912-B306-A0704BA983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F6D685-36CE-4472-9D7A-814AFE017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04202-0872-46A0-8E9B-4DE4F585FFED}"/>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6" name="Footer Placeholder 5">
            <a:extLst>
              <a:ext uri="{FF2B5EF4-FFF2-40B4-BE49-F238E27FC236}">
                <a16:creationId xmlns:a16="http://schemas.microsoft.com/office/drawing/2014/main" id="{51536013-AA5E-4930-973F-19E7BA6875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A48D89-B4BF-4E0B-9FEE-D9FAE3A59749}"/>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3126197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ECAA-0499-47EE-81CA-C93D0F694A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665BFE-B40A-4D29-A311-F9169B4F05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F02F8C-C09A-40B6-8BAB-5FA3FFAF20E5}"/>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33C3F2A4-C49A-4027-98DB-CD63D0FBFE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789F49-0F42-4D78-9D28-9A6D3B395A13}"/>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245901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B9868A-AB10-4065-81EC-D4D1FA012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8F7E53-B741-43A8-BE76-804018DE1B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6C078D-0E7B-4B99-B559-42F680134BA7}"/>
              </a:ext>
            </a:extLst>
          </p:cNvPr>
          <p:cNvSpPr>
            <a:spLocks noGrp="1"/>
          </p:cNvSpPr>
          <p:nvPr>
            <p:ph type="dt" sz="half" idx="10"/>
          </p:nvPr>
        </p:nvSpPr>
        <p:spPr/>
        <p:txBody>
          <a:body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07DC884E-794F-44B0-8E1F-DBE9926C72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5A6804-EADC-426E-8FC5-11F0E4E9DF0E}"/>
              </a:ext>
            </a:extLst>
          </p:cNvPr>
          <p:cNvSpPr>
            <a:spLocks noGrp="1"/>
          </p:cNvSpPr>
          <p:nvPr>
            <p:ph type="sldNum" sz="quarter" idx="12"/>
          </p:nvPr>
        </p:nvSpPr>
        <p:spPr/>
        <p:txBody>
          <a:bodyPr/>
          <a:lstStyle/>
          <a:p>
            <a:fld id="{1EF26F3D-BDFA-43C3-B7D7-88E24ACD8147}" type="slidenum">
              <a:rPr lang="en-GB" smtClean="0"/>
              <a:t>‹#›</a:t>
            </a:fld>
            <a:endParaRPr lang="en-GB"/>
          </a:p>
        </p:txBody>
      </p:sp>
    </p:spTree>
    <p:extLst>
      <p:ext uri="{BB962C8B-B14F-4D97-AF65-F5344CB8AC3E}">
        <p14:creationId xmlns:p14="http://schemas.microsoft.com/office/powerpoint/2010/main" val="955457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9"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97D3B-0DBA-4669-AF7D-FEFC40599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9E6A0A-C31B-437C-B500-871D7F31F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8047F-43BA-42E2-94D4-CCFA1C360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AFDC3-DEC1-45FB-8815-4642BAED1A8A}" type="datetimeFigureOut">
              <a:rPr lang="en-GB" smtClean="0"/>
              <a:t>08/02/2024</a:t>
            </a:fld>
            <a:endParaRPr lang="en-GB"/>
          </a:p>
        </p:txBody>
      </p:sp>
      <p:sp>
        <p:nvSpPr>
          <p:cNvPr id="5" name="Footer Placeholder 4">
            <a:extLst>
              <a:ext uri="{FF2B5EF4-FFF2-40B4-BE49-F238E27FC236}">
                <a16:creationId xmlns:a16="http://schemas.microsoft.com/office/drawing/2014/main" id="{422F83C3-0F69-4466-922B-37C3849FC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89A50E-BFBA-454B-8149-F7E1AF864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26F3D-BDFA-43C3-B7D7-88E24ACD8147}" type="slidenum">
              <a:rPr lang="en-GB" smtClean="0"/>
              <a:t>‹#›</a:t>
            </a:fld>
            <a:endParaRPr lang="en-GB"/>
          </a:p>
        </p:txBody>
      </p:sp>
    </p:spTree>
    <p:extLst>
      <p:ext uri="{BB962C8B-B14F-4D97-AF65-F5344CB8AC3E}">
        <p14:creationId xmlns:p14="http://schemas.microsoft.com/office/powerpoint/2010/main" val="34739633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image" Target="../media/image2.gi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33.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audio" Target="../media/audio34.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6.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35.png"/><Relationship Id="rId17" Type="http://schemas.openxmlformats.org/officeDocument/2006/relationships/image" Target="../media/image39.png"/><Relationship Id="rId2" Type="http://schemas.openxmlformats.org/officeDocument/2006/relationships/notesSlide" Target="../notesSlides/notesSlide11.xml"/><Relationship Id="rId16"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audio" Target="../media/audio38.wav"/><Relationship Id="rId11" Type="http://schemas.openxmlformats.org/officeDocument/2006/relationships/image" Target="../media/image31.png"/><Relationship Id="rId5" Type="http://schemas.openxmlformats.org/officeDocument/2006/relationships/audio" Target="../media/audio37.wav"/><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36.wav"/><Relationship Id="rId9" Type="http://schemas.openxmlformats.org/officeDocument/2006/relationships/image" Target="../media/image29.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image" Target="../media/image36.png"/><Relationship Id="rId18" Type="http://schemas.openxmlformats.org/officeDocument/2006/relationships/image" Target="../media/image44.png"/><Relationship Id="rId3" Type="http://schemas.openxmlformats.org/officeDocument/2006/relationships/audio" Target="../media/audio41.wav"/><Relationship Id="rId7" Type="http://schemas.openxmlformats.org/officeDocument/2006/relationships/audio" Target="../media/audio45.wav"/><Relationship Id="rId12" Type="http://schemas.openxmlformats.org/officeDocument/2006/relationships/image" Target="../media/image31.png"/><Relationship Id="rId17"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audio" Target="../media/audio44.wav"/><Relationship Id="rId11" Type="http://schemas.openxmlformats.org/officeDocument/2006/relationships/image" Target="../media/image28.png"/><Relationship Id="rId5" Type="http://schemas.openxmlformats.org/officeDocument/2006/relationships/audio" Target="../media/audio43.wav"/><Relationship Id="rId15" Type="http://schemas.openxmlformats.org/officeDocument/2006/relationships/image" Target="../media/image41.png"/><Relationship Id="rId10" Type="http://schemas.openxmlformats.org/officeDocument/2006/relationships/image" Target="../media/image29.png"/><Relationship Id="rId19" Type="http://schemas.openxmlformats.org/officeDocument/2006/relationships/audio" Target="../media/audio48.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8.wav"/><Relationship Id="rId18" Type="http://schemas.openxmlformats.org/officeDocument/2006/relationships/audio" Target="../media/audio62.wav"/><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audio" Target="../media/audio57.wav"/><Relationship Id="rId17" Type="http://schemas.openxmlformats.org/officeDocument/2006/relationships/image" Target="../media/image17.png"/><Relationship Id="rId2" Type="http://schemas.openxmlformats.org/officeDocument/2006/relationships/notesSlide" Target="../notesSlides/notesSlide13.xml"/><Relationship Id="rId16" Type="http://schemas.openxmlformats.org/officeDocument/2006/relationships/audio" Target="../media/audio61.wav"/><Relationship Id="rId20" Type="http://schemas.openxmlformats.org/officeDocument/2006/relationships/image" Target="../media/image46.gif"/><Relationship Id="rId1" Type="http://schemas.openxmlformats.org/officeDocument/2006/relationships/slideLayout" Target="../slideLayouts/slideLayout5.xml"/><Relationship Id="rId6" Type="http://schemas.openxmlformats.org/officeDocument/2006/relationships/audio" Target="../media/audio52.wav"/><Relationship Id="rId11" Type="http://schemas.openxmlformats.org/officeDocument/2006/relationships/audio" Target="../media/audio56.wav"/><Relationship Id="rId5" Type="http://schemas.openxmlformats.org/officeDocument/2006/relationships/audio" Target="../media/audio51.wav"/><Relationship Id="rId15" Type="http://schemas.openxmlformats.org/officeDocument/2006/relationships/audio" Target="../media/audio60.wav"/><Relationship Id="rId10" Type="http://schemas.openxmlformats.org/officeDocument/2006/relationships/audio" Target="../media/audio55.wav"/><Relationship Id="rId19" Type="http://schemas.openxmlformats.org/officeDocument/2006/relationships/image" Target="../media/image45.gif"/><Relationship Id="rId4" Type="http://schemas.openxmlformats.org/officeDocument/2006/relationships/audio" Target="../media/audio50.wav"/><Relationship Id="rId9" Type="http://schemas.openxmlformats.org/officeDocument/2006/relationships/image" Target="../media/image14.png"/><Relationship Id="rId14" Type="http://schemas.openxmlformats.org/officeDocument/2006/relationships/audio" Target="../media/audio59.wav"/></Relationships>
</file>

<file path=ppt/slides/_rels/slide14.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47.png"/><Relationship Id="rId3" Type="http://schemas.openxmlformats.org/officeDocument/2006/relationships/audio" Target="../media/audio63.wav"/><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audio" Target="../media/audio65.wav"/><Relationship Id="rId10" Type="http://schemas.openxmlformats.org/officeDocument/2006/relationships/audio" Target="../media/audio70.wav"/><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audio" Target="../media/audio73.wav"/><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5.png"/><Relationship Id="rId5" Type="http://schemas.openxmlformats.org/officeDocument/2006/relationships/audio" Target="../media/audio5.wav"/><Relationship Id="rId10" Type="http://schemas.openxmlformats.org/officeDocument/2006/relationships/image" Target="../media/image6.png"/><Relationship Id="rId4" Type="http://schemas.openxmlformats.org/officeDocument/2006/relationships/audio" Target="../media/audio4.wav"/><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2.sv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8.svg"/><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10.png"/><Relationship Id="rId5" Type="http://schemas.openxmlformats.org/officeDocument/2006/relationships/audio" Target="../media/audio11.wav"/><Relationship Id="rId1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audio" Target="../media/audio10.wav"/><Relationship Id="rId9" Type="http://schemas.openxmlformats.org/officeDocument/2006/relationships/image" Target="../media/image4.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audio" Target="../media/audio20.wav"/><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6.svg"/><Relationship Id="rId11" Type="http://schemas.openxmlformats.org/officeDocument/2006/relationships/audio" Target="../media/audio19.wav"/><Relationship Id="rId5" Type="http://schemas.openxmlformats.org/officeDocument/2006/relationships/image" Target="../media/image15.png"/><Relationship Id="rId15" Type="http://schemas.openxmlformats.org/officeDocument/2006/relationships/audio" Target="../media/audio23.wav"/><Relationship Id="rId10" Type="http://schemas.openxmlformats.org/officeDocument/2006/relationships/audio" Target="../media/audio18.wav"/><Relationship Id="rId4" Type="http://schemas.openxmlformats.org/officeDocument/2006/relationships/audio" Target="../media/audio15.wav"/><Relationship Id="rId9" Type="http://schemas.openxmlformats.org/officeDocument/2006/relationships/audio" Target="../media/audio17.wav"/><Relationship Id="rId14"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0.png"/><Relationship Id="rId3" Type="http://schemas.openxmlformats.org/officeDocument/2006/relationships/audio" Target="../media/audio24.wav"/><Relationship Id="rId7" Type="http://schemas.openxmlformats.org/officeDocument/2006/relationships/audio" Target="../media/audio27.wav"/><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audio" Target="../media/audio26.wav"/><Relationship Id="rId15" Type="http://schemas.openxmlformats.org/officeDocument/2006/relationships/image" Target="../media/image3.png"/><Relationship Id="rId10" Type="http://schemas.openxmlformats.org/officeDocument/2006/relationships/image" Target="../media/image16.svg"/><Relationship Id="rId4" Type="http://schemas.openxmlformats.org/officeDocument/2006/relationships/audio" Target="../media/audio25.wav"/><Relationship Id="rId9" Type="http://schemas.openxmlformats.org/officeDocument/2006/relationships/image" Target="../media/image15.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audio" Target="../media/audio24.wav"/><Relationship Id="rId12" Type="http://schemas.openxmlformats.org/officeDocument/2006/relationships/audio" Target="../media/audio28.wav"/><Relationship Id="rId2" Type="http://schemas.openxmlformats.org/officeDocument/2006/relationships/notesSlide" Target="../notesSlides/notesSlide8.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audio" Target="../media/audio26.wav"/><Relationship Id="rId11" Type="http://schemas.openxmlformats.org/officeDocument/2006/relationships/image" Target="../media/image16.svg"/><Relationship Id="rId5" Type="http://schemas.openxmlformats.org/officeDocument/2006/relationships/audio" Target="../media/audio25.wav"/><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audio" Target="../media/audio27.wav"/><Relationship Id="rId9" Type="http://schemas.openxmlformats.org/officeDocument/2006/relationships/image" Target="../media/image22.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image" Target="../media/image24.png"/><Relationship Id="rId7" Type="http://schemas.openxmlformats.org/officeDocument/2006/relationships/audio" Target="../media/audio31.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0.wav"/><Relationship Id="rId11" Type="http://schemas.openxmlformats.org/officeDocument/2006/relationships/image" Target="../media/image27.jpg"/><Relationship Id="rId5" Type="http://schemas.openxmlformats.org/officeDocument/2006/relationships/image" Target="../media/image19.png"/><Relationship Id="rId10" Type="http://schemas.openxmlformats.org/officeDocument/2006/relationships/image" Target="../media/image26.jpg"/><Relationship Id="rId4" Type="http://schemas.openxmlformats.org/officeDocument/2006/relationships/audio" Target="../media/audio29.wav"/><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sp>
        <p:nvSpPr>
          <p:cNvPr id="3" name="TextBox 2">
            <a:hlinkClick r:id="" action="ppaction://noaction">
              <a:snd r:embed="rId4" name="T3_W2_1.1.wav"/>
            </a:hlinkClick>
            <a:extLst>
              <a:ext uri="{FF2B5EF4-FFF2-40B4-BE49-F238E27FC236}">
                <a16:creationId xmlns:a16="http://schemas.microsoft.com/office/drawing/2014/main" id="{906BE88F-F08F-0A22-9010-0BEA9D3723D9}"/>
              </a:ext>
            </a:extLst>
          </p:cNvPr>
          <p:cNvSpPr txBox="1"/>
          <p:nvPr/>
        </p:nvSpPr>
        <p:spPr>
          <a:xfrm>
            <a:off x="587220" y="4428943"/>
            <a:ext cx="3314625" cy="461665"/>
          </a:xfrm>
          <a:prstGeom prst="rect">
            <a:avLst/>
          </a:prstGeom>
          <a:solidFill>
            <a:schemeClr val="bg1"/>
          </a:solidFill>
          <a:ln w="28575">
            <a:solidFill>
              <a:srgbClr val="002060"/>
            </a:solidFill>
          </a:ln>
        </p:spPr>
        <p:txBody>
          <a:bodyPr wrap="square" rtlCol="0">
            <a:spAutoFit/>
          </a:bodyPr>
          <a:lstStyle/>
          <a:p>
            <a:pPr algn="ctr"/>
            <a:r>
              <a:rPr lang="en-GB" sz="2400">
                <a:solidFill>
                  <a:srgbClr val="002060"/>
                </a:solidFill>
              </a:rPr>
              <a:t>Wie </a:t>
            </a:r>
            <a:r>
              <a:rPr lang="en-GB" sz="2400" dirty="0" err="1">
                <a:solidFill>
                  <a:srgbClr val="002060"/>
                </a:solidFill>
              </a:rPr>
              <a:t>sagt</a:t>
            </a:r>
            <a:r>
              <a:rPr lang="en-GB" sz="2400" dirty="0">
                <a:solidFill>
                  <a:srgbClr val="002060"/>
                </a:solidFill>
              </a:rPr>
              <a:t> man...?</a:t>
            </a:r>
          </a:p>
        </p:txBody>
      </p:sp>
      <p:sp>
        <p:nvSpPr>
          <p:cNvPr id="4" name="CustomShape 3">
            <a:extLst>
              <a:ext uri="{FF2B5EF4-FFF2-40B4-BE49-F238E27FC236}">
                <a16:creationId xmlns:a16="http://schemas.microsoft.com/office/drawing/2014/main" id="{C61FF061-B2FA-AB96-9F12-35A32D0EA2BC}"/>
              </a:ext>
            </a:extLst>
          </p:cNvPr>
          <p:cNvSpPr/>
          <p:nvPr/>
        </p:nvSpPr>
        <p:spPr>
          <a:xfrm>
            <a:off x="43047" y="5486760"/>
            <a:ext cx="435024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du and ihr</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7" name="Title 1">
            <a:extLst>
              <a:ext uri="{FF2B5EF4-FFF2-40B4-BE49-F238E27FC236}">
                <a16:creationId xmlns:a16="http://schemas.microsoft.com/office/drawing/2014/main" id="{509E5102-5615-1423-04A1-19D70D974615}"/>
              </a:ext>
            </a:extLst>
          </p:cNvPr>
          <p:cNvSpPr txBox="1">
            <a:spLocks/>
          </p:cNvSpPr>
          <p:nvPr/>
        </p:nvSpPr>
        <p:spPr>
          <a:xfrm>
            <a:off x="-9643" y="184975"/>
            <a:ext cx="435024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4000" b="1" spc="-1">
                <a:solidFill>
                  <a:schemeClr val="bg1"/>
                </a:solidFill>
                <a:latin typeface="Century Gothic" panose="020B0502020202020204" pitchFamily="34" charset="0"/>
                <a:ea typeface="Century Gothic"/>
              </a:rPr>
              <a:t>Experiences at home and away</a:t>
            </a:r>
            <a:endParaRPr lang="en-GB" sz="4000" dirty="0"/>
          </a:p>
        </p:txBody>
      </p:sp>
      <p:pic>
        <p:nvPicPr>
          <p:cNvPr id="17" name="Picture 16" descr="A cartoon of a person with her arms crossed&#10;&#10;Description automatically generated">
            <a:extLst>
              <a:ext uri="{FF2B5EF4-FFF2-40B4-BE49-F238E27FC236}">
                <a16:creationId xmlns:a16="http://schemas.microsoft.com/office/drawing/2014/main" id="{3B33A9A2-D8AE-AE4B-C006-09950161A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20" y="1790246"/>
            <a:ext cx="1525497" cy="2638697"/>
          </a:xfrm>
          <a:prstGeom prst="rect">
            <a:avLst/>
          </a:prstGeom>
        </p:spPr>
      </p:pic>
      <p:sp>
        <p:nvSpPr>
          <p:cNvPr id="18" name="Oval Callout 17">
            <a:hlinkClick r:id="" action="ppaction://noaction">
              <a:snd r:embed="rId6" name="T3_W2_7.5.wav"/>
            </a:hlinkClick>
            <a:extLst>
              <a:ext uri="{FF2B5EF4-FFF2-40B4-BE49-F238E27FC236}">
                <a16:creationId xmlns:a16="http://schemas.microsoft.com/office/drawing/2014/main" id="{16D9366B-A5EB-F25A-CC82-A2C33645C215}"/>
              </a:ext>
            </a:extLst>
          </p:cNvPr>
          <p:cNvSpPr/>
          <p:nvPr/>
        </p:nvSpPr>
        <p:spPr>
          <a:xfrm>
            <a:off x="1915923" y="1498569"/>
            <a:ext cx="2333335" cy="1031966"/>
          </a:xfrm>
          <a:prstGeom prst="wedgeEllipseCallout">
            <a:avLst>
              <a:gd name="adj1" fmla="val -55543"/>
              <a:gd name="adj2" fmla="val 46044"/>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Viel</a:t>
            </a:r>
            <a:r>
              <a:rPr lang="en-US" sz="2000" dirty="0"/>
              <a:t> </a:t>
            </a:r>
            <a:r>
              <a:rPr lang="en-US" sz="2000" dirty="0" err="1"/>
              <a:t>Glück</a:t>
            </a:r>
            <a:r>
              <a:rPr lang="en-US" sz="2000" dirty="0"/>
              <a:t>!</a:t>
            </a:r>
          </a:p>
        </p:txBody>
      </p:sp>
      <p:pic>
        <p:nvPicPr>
          <p:cNvPr id="19" name="Picture 18" descr="A green clover with a black background&#10;&#10;Description automatically generated">
            <a:extLst>
              <a:ext uri="{FF2B5EF4-FFF2-40B4-BE49-F238E27FC236}">
                <a16:creationId xmlns:a16="http://schemas.microsoft.com/office/drawing/2014/main" id="{1EE0B771-6D92-58F3-EBCB-A3901FA5E8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742461" y="1808360"/>
            <a:ext cx="309438" cy="424524"/>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5"/>
          <a:stretch/>
        </p:blipFill>
        <p:spPr>
          <a:xfrm>
            <a:off x="10909270" y="86527"/>
            <a:ext cx="1190434" cy="1088269"/>
          </a:xfrm>
          <a:prstGeom prst="rect">
            <a:avLst/>
          </a:prstGeom>
          <a:ln>
            <a:noFill/>
          </a:ln>
        </p:spPr>
      </p:pic>
      <p:sp>
        <p:nvSpPr>
          <p:cNvPr id="90" name="CustomShape 3"/>
          <p:cNvSpPr/>
          <p:nvPr/>
        </p:nvSpPr>
        <p:spPr>
          <a:xfrm>
            <a:off x="196321" y="771172"/>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one person,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 du (you) | </a:t>
            </a:r>
            <a:r>
              <a:rPr lang="en-GB" sz="3600" b="1" spc="-1" dirty="0" err="1">
                <a:latin typeface="Century Gothic" panose="020B0502020202020204" pitchFamily="34" charset="0"/>
                <a:ea typeface="Century Gothic"/>
              </a:rPr>
              <a:t>ihr</a:t>
            </a:r>
            <a:r>
              <a:rPr lang="en-GB" sz="3600" b="1" spc="-1" dirty="0">
                <a:latin typeface="Century Gothic" panose="020B0502020202020204" pitchFamily="34" charset="0"/>
                <a:ea typeface="Century Gothic"/>
              </a:rPr>
              <a:t> (you all)</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51365" y="40954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both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CustomShape 4">
            <a:extLst>
              <a:ext uri="{FF2B5EF4-FFF2-40B4-BE49-F238E27FC236}">
                <a16:creationId xmlns:a16="http://schemas.microsoft.com/office/drawing/2014/main" id="{4536C8F9-6440-4046-8F53-9AAB092FFDEA}"/>
              </a:ext>
            </a:extLst>
          </p:cNvPr>
          <p:cNvSpPr/>
          <p:nvPr/>
        </p:nvSpPr>
        <p:spPr>
          <a:xfrm>
            <a:off x="1284544" y="1769030"/>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bekomm</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st</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600" spc="-1" dirty="0" err="1">
                <a:solidFill>
                  <a:srgbClr val="002060"/>
                </a:solidFill>
                <a:latin typeface="Century Gothic" panose="020B0502020202020204" pitchFamily="34" charset="0"/>
                <a:ea typeface="Century Gothic"/>
              </a:rPr>
              <a:t>Geschenke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6"/>
          <a:stretch/>
        </p:blipFill>
        <p:spPr>
          <a:xfrm>
            <a:off x="6724554" y="1897300"/>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500270" y="1800836"/>
            <a:ext cx="421457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t>
            </a:r>
            <a:r>
              <a:rPr lang="en-GB" sz="2600" i="1" spc="-1" dirty="0">
                <a:solidFill>
                  <a:srgbClr val="92D050"/>
                </a:solidFill>
                <a:latin typeface="Century Gothic" panose="020B0502020202020204" pitchFamily="34" charset="0"/>
                <a:ea typeface="Century Gothic"/>
              </a:rPr>
              <a:t>get presents.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1188704" y="4898315"/>
            <a:ext cx="46335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bekomm</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lang="en-GB" sz="2800" spc="-1" dirty="0" err="1">
                <a:solidFill>
                  <a:srgbClr val="002060"/>
                </a:solidFill>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Shape, circle, rectangle&#10;&#10;Description automatically generated">
            <a:extLst>
              <a:ext uri="{FF2B5EF4-FFF2-40B4-BE49-F238E27FC236}">
                <a16:creationId xmlns:a16="http://schemas.microsoft.com/office/drawing/2014/main" id="{240AC6D3-0783-4983-834F-B285CD8B79C5}"/>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128425" y="5498266"/>
            <a:ext cx="1368818" cy="96265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C30A0034-3C2D-45A5-B514-C134E8D5782A}"/>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00571" y="2327148"/>
            <a:ext cx="1544080" cy="1085268"/>
          </a:xfrm>
          <a:prstGeom prst="rect">
            <a:avLst/>
          </a:prstGeom>
        </p:spPr>
      </p:pic>
      <p:sp>
        <p:nvSpPr>
          <p:cNvPr id="22" name="CustomShape 5">
            <a:extLst>
              <a:ext uri="{FF2B5EF4-FFF2-40B4-BE49-F238E27FC236}">
                <a16:creationId xmlns:a16="http://schemas.microsoft.com/office/drawing/2014/main" id="{9E0E3737-2B70-497D-B89D-59D4E485877B}"/>
              </a:ext>
            </a:extLst>
          </p:cNvPr>
          <p:cNvSpPr/>
          <p:nvPr/>
        </p:nvSpPr>
        <p:spPr>
          <a:xfrm>
            <a:off x="7578563" y="492493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get presents.</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6"/>
          <a:stretch/>
        </p:blipFill>
        <p:spPr>
          <a:xfrm>
            <a:off x="6834691" y="4924938"/>
            <a:ext cx="633960" cy="671040"/>
          </a:xfrm>
          <a:prstGeom prst="rect">
            <a:avLst/>
          </a:prstGeom>
          <a:ln>
            <a:noFill/>
          </a:ln>
        </p:spPr>
      </p:pic>
      <p:grpSp>
        <p:nvGrpSpPr>
          <p:cNvPr id="15" name="Group 14">
            <a:extLst>
              <a:ext uri="{FF2B5EF4-FFF2-40B4-BE49-F238E27FC236}">
                <a16:creationId xmlns:a16="http://schemas.microsoft.com/office/drawing/2014/main" id="{581C9996-ABA8-5AAF-0D28-DD05A15D8641}"/>
              </a:ext>
            </a:extLst>
          </p:cNvPr>
          <p:cNvGrpSpPr/>
          <p:nvPr/>
        </p:nvGrpSpPr>
        <p:grpSpPr>
          <a:xfrm>
            <a:off x="8742408" y="2471480"/>
            <a:ext cx="2496009" cy="1085182"/>
            <a:chOff x="9330991" y="2121962"/>
            <a:chExt cx="2496009" cy="1085182"/>
          </a:xfrm>
        </p:grpSpPr>
        <p:pic>
          <p:nvPicPr>
            <p:cNvPr id="14" name="Picture 13">
              <a:extLst>
                <a:ext uri="{FF2B5EF4-FFF2-40B4-BE49-F238E27FC236}">
                  <a16:creationId xmlns:a16="http://schemas.microsoft.com/office/drawing/2014/main" id="{37AFC8B8-F517-6E23-E1F5-35B2C83FADB6}"/>
                </a:ext>
              </a:extLst>
            </p:cNvPr>
            <p:cNvPicPr>
              <a:picLocks noChangeAspect="1"/>
            </p:cNvPicPr>
            <p:nvPr/>
          </p:nvPicPr>
          <p:blipFill>
            <a:blip r:embed="rId9"/>
            <a:stretch>
              <a:fillRect/>
            </a:stretch>
          </p:blipFill>
          <p:spPr>
            <a:xfrm>
              <a:off x="9330991" y="2121962"/>
              <a:ext cx="1548518" cy="1085182"/>
            </a:xfrm>
            <a:prstGeom prst="rect">
              <a:avLst/>
            </a:prstGeom>
          </p:spPr>
        </p:pic>
        <p:pic>
          <p:nvPicPr>
            <p:cNvPr id="7" name="Picture 6" descr="A red box with a yellow ribbon and a tree design&#10;&#10;Description automatically generated">
              <a:extLst>
                <a:ext uri="{FF2B5EF4-FFF2-40B4-BE49-F238E27FC236}">
                  <a16:creationId xmlns:a16="http://schemas.microsoft.com/office/drawing/2014/main" id="{A64EC549-F827-DFAB-388F-C7B3183AE7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4832" y="2439517"/>
              <a:ext cx="749655" cy="705730"/>
            </a:xfrm>
            <a:prstGeom prst="rect">
              <a:avLst/>
            </a:prstGeom>
          </p:spPr>
        </p:pic>
        <p:pic>
          <p:nvPicPr>
            <p:cNvPr id="10" name="Picture 9" descr="A red box with a yellow ribbon and a tree design&#10;&#10;Description automatically generated">
              <a:extLst>
                <a:ext uri="{FF2B5EF4-FFF2-40B4-BE49-F238E27FC236}">
                  <a16:creationId xmlns:a16="http://schemas.microsoft.com/office/drawing/2014/main" id="{BFB02082-532D-9E74-35B2-3FB082D477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77345" y="2157930"/>
              <a:ext cx="749655" cy="705730"/>
            </a:xfrm>
            <a:prstGeom prst="rect">
              <a:avLst/>
            </a:prstGeom>
          </p:spPr>
        </p:pic>
      </p:grpSp>
      <p:grpSp>
        <p:nvGrpSpPr>
          <p:cNvPr id="23" name="Group 22">
            <a:extLst>
              <a:ext uri="{FF2B5EF4-FFF2-40B4-BE49-F238E27FC236}">
                <a16:creationId xmlns:a16="http://schemas.microsoft.com/office/drawing/2014/main" id="{64764820-1E23-981D-DADC-C8422D4A9CD2}"/>
              </a:ext>
            </a:extLst>
          </p:cNvPr>
          <p:cNvGrpSpPr/>
          <p:nvPr/>
        </p:nvGrpSpPr>
        <p:grpSpPr>
          <a:xfrm>
            <a:off x="8874472" y="5669861"/>
            <a:ext cx="2473787" cy="1011579"/>
            <a:chOff x="8874472" y="5669861"/>
            <a:chExt cx="2473787" cy="1011579"/>
          </a:xfrm>
        </p:grpSpPr>
        <p:pic>
          <p:nvPicPr>
            <p:cNvPr id="16" name="Picture 15">
              <a:extLst>
                <a:ext uri="{FF2B5EF4-FFF2-40B4-BE49-F238E27FC236}">
                  <a16:creationId xmlns:a16="http://schemas.microsoft.com/office/drawing/2014/main" id="{E125D2CA-B9FC-439F-B2B6-1DE528B4F911}"/>
                </a:ext>
              </a:extLst>
            </p:cNvPr>
            <p:cNvPicPr>
              <a:picLocks noChangeAspect="1"/>
            </p:cNvPicPr>
            <p:nvPr/>
          </p:nvPicPr>
          <p:blipFill>
            <a:blip r:embed="rId11"/>
            <a:stretch>
              <a:fillRect/>
            </a:stretch>
          </p:blipFill>
          <p:spPr>
            <a:xfrm>
              <a:off x="8874472" y="5724285"/>
              <a:ext cx="1371719" cy="957155"/>
            </a:xfrm>
            <a:prstGeom prst="rect">
              <a:avLst/>
            </a:prstGeom>
          </p:spPr>
        </p:pic>
        <p:pic>
          <p:nvPicPr>
            <p:cNvPr id="20" name="Picture 19" descr="A red box with a yellow ribbon and a tree design&#10;&#10;Description automatically generated">
              <a:extLst>
                <a:ext uri="{FF2B5EF4-FFF2-40B4-BE49-F238E27FC236}">
                  <a16:creationId xmlns:a16="http://schemas.microsoft.com/office/drawing/2014/main" id="{186EBD29-9BB1-AC2E-FDFE-D2826AB64C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76091" y="5951448"/>
              <a:ext cx="749655" cy="705730"/>
            </a:xfrm>
            <a:prstGeom prst="rect">
              <a:avLst/>
            </a:prstGeom>
          </p:spPr>
        </p:pic>
        <p:pic>
          <p:nvPicPr>
            <p:cNvPr id="21" name="Picture 20" descr="A red box with a yellow ribbon and a tree design&#10;&#10;Description automatically generated">
              <a:extLst>
                <a:ext uri="{FF2B5EF4-FFF2-40B4-BE49-F238E27FC236}">
                  <a16:creationId xmlns:a16="http://schemas.microsoft.com/office/drawing/2014/main" id="{AF38F7D5-56D0-1989-079F-A09BD4B816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8604" y="5669861"/>
              <a:ext cx="749655" cy="705730"/>
            </a:xfrm>
            <a:prstGeom prst="rect">
              <a:avLst/>
            </a:prstGeom>
          </p:spPr>
        </p:pic>
      </p:grpSp>
      <p:pic>
        <p:nvPicPr>
          <p:cNvPr id="24" name="Picture 23" descr="A red box with a yellow ribbon and a tree design&#10;&#10;Description automatically generated">
            <a:extLst>
              <a:ext uri="{FF2B5EF4-FFF2-40B4-BE49-F238E27FC236}">
                <a16:creationId xmlns:a16="http://schemas.microsoft.com/office/drawing/2014/main" id="{C70F55DD-420F-6156-324E-DC64782B29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8810" y="2626649"/>
            <a:ext cx="749655" cy="705730"/>
          </a:xfrm>
          <a:prstGeom prst="rect">
            <a:avLst/>
          </a:prstGeom>
        </p:spPr>
      </p:pic>
      <p:pic>
        <p:nvPicPr>
          <p:cNvPr id="25" name="Picture 24" descr="A red box with a yellow ribbon and a tree design&#10;&#10;Description automatically generated">
            <a:extLst>
              <a:ext uri="{FF2B5EF4-FFF2-40B4-BE49-F238E27FC236}">
                <a16:creationId xmlns:a16="http://schemas.microsoft.com/office/drawing/2014/main" id="{0491EE80-F407-26EB-AC49-648ECDA4A2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323" y="2345062"/>
            <a:ext cx="749655" cy="705730"/>
          </a:xfrm>
          <a:prstGeom prst="rect">
            <a:avLst/>
          </a:prstGeom>
        </p:spPr>
      </p:pic>
      <p:pic>
        <p:nvPicPr>
          <p:cNvPr id="26" name="Picture 25" descr="A red box with a yellow ribbon and a tree design&#10;&#10;Description automatically generated">
            <a:extLst>
              <a:ext uri="{FF2B5EF4-FFF2-40B4-BE49-F238E27FC236}">
                <a16:creationId xmlns:a16="http://schemas.microsoft.com/office/drawing/2014/main" id="{C3783060-3D67-B6D0-4252-8D685655F5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8810" y="5781149"/>
            <a:ext cx="749655" cy="705730"/>
          </a:xfrm>
          <a:prstGeom prst="rect">
            <a:avLst/>
          </a:prstGeom>
        </p:spPr>
      </p:pic>
      <p:pic>
        <p:nvPicPr>
          <p:cNvPr id="27" name="Picture 26" descr="A red box with a yellow ribbon and a tree design&#10;&#10;Description automatically generated">
            <a:extLst>
              <a:ext uri="{FF2B5EF4-FFF2-40B4-BE49-F238E27FC236}">
                <a16:creationId xmlns:a16="http://schemas.microsoft.com/office/drawing/2014/main" id="{4DB1E6A1-3E57-036B-BCD2-6FE01A8FD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1323" y="5499562"/>
            <a:ext cx="749655" cy="705730"/>
          </a:xfrm>
          <a:prstGeom prst="rect">
            <a:avLst/>
          </a:prstGeom>
        </p:spPr>
      </p:pic>
    </p:spTree>
    <p:extLst>
      <p:ext uri="{BB962C8B-B14F-4D97-AF65-F5344CB8AC3E}">
        <p14:creationId xmlns:p14="http://schemas.microsoft.com/office/powerpoint/2010/main" val="41231262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0.1.wav"/>
                                        </p:tgtEl>
                                      </p:cMediaNode>
                                    </p:audio>
                                  </p:sub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2_10.2.wav"/>
                                        </p:tgtEl>
                                      </p:cMediaNode>
                                    </p:audio>
                                  </p:sub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9"/>
          <a:stretch/>
        </p:blipFill>
        <p:spPr>
          <a:xfrm>
            <a:off x="5655432" y="4988782"/>
            <a:ext cx="453638" cy="480171"/>
          </a:xfrm>
          <a:prstGeom prst="rect">
            <a:avLst/>
          </a:prstGeom>
          <a:ln>
            <a:noFill/>
          </a:ln>
        </p:spPr>
      </p:pic>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218819" y="685137"/>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You know that strong verbs change the vowel in singular forms </a:t>
            </a:r>
            <a:r>
              <a:rPr lang="en-GB" sz="2800" b="1" dirty="0">
                <a:solidFill>
                  <a:srgbClr val="002060"/>
                </a:solidFill>
                <a:latin typeface="Century Gothic" panose="020B0502020202020204" pitchFamily="34" charset="0"/>
                <a:sym typeface="Wingdings" panose="05000000000000000000" pitchFamily="2" charset="2"/>
              </a:rPr>
              <a:t>du</a:t>
            </a:r>
            <a:r>
              <a:rPr lang="en-GB" sz="2800" dirty="0">
                <a:solidFill>
                  <a:srgbClr val="002060"/>
                </a:solidFill>
                <a:latin typeface="Century Gothic" panose="020B0502020202020204" pitchFamily="34" charset="0"/>
                <a:sym typeface="Wingdings" panose="05000000000000000000" pitchFamily="2" charset="2"/>
              </a:rPr>
              <a:t> and </a:t>
            </a:r>
            <a:r>
              <a:rPr lang="en-GB" sz="2800" b="1" dirty="0">
                <a:solidFill>
                  <a:srgbClr val="002060"/>
                </a:solidFill>
                <a:latin typeface="Century Gothic" panose="020B0502020202020204" pitchFamily="34" charset="0"/>
                <a:sym typeface="Wingdings" panose="05000000000000000000" pitchFamily="2" charset="2"/>
              </a:rPr>
              <a:t>er/</a:t>
            </a:r>
            <a:r>
              <a:rPr lang="en-GB" sz="2800" b="1" dirty="0" err="1">
                <a:solidFill>
                  <a:srgbClr val="002060"/>
                </a:solidFill>
                <a:latin typeface="Century Gothic" panose="020B0502020202020204" pitchFamily="34" charset="0"/>
                <a:sym typeface="Wingdings" panose="05000000000000000000" pitchFamily="2" charset="2"/>
              </a:rPr>
              <a:t>sie</a:t>
            </a:r>
            <a:r>
              <a:rPr lang="en-GB" sz="2800" b="1" dirty="0">
                <a:solidFill>
                  <a:srgbClr val="002060"/>
                </a:solidFill>
                <a:latin typeface="Century Gothic" panose="020B0502020202020204" pitchFamily="34" charset="0"/>
                <a:sym typeface="Wingdings" panose="05000000000000000000" pitchFamily="2" charset="2"/>
              </a:rPr>
              <a:t>/es</a:t>
            </a:r>
            <a:r>
              <a:rPr lang="en-GB" sz="2800" dirty="0">
                <a:solidFill>
                  <a:srgbClr val="002060"/>
                </a:solidFill>
                <a:latin typeface="Century Gothic" panose="020B0502020202020204" pitchFamily="34" charset="0"/>
                <a:sym typeface="Wingdings" panose="05000000000000000000" pitchFamily="2" charset="2"/>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200416" y="184293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g</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bst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Geschenke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705474" y="184293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are giving presents</a:t>
            </a:r>
            <a:r>
              <a:rPr lang="en-GB" sz="2800" i="1" spc="-1" dirty="0">
                <a:solidFill>
                  <a:srgbClr val="92D050"/>
                </a:solidFill>
                <a:latin typeface="Century Gothic" panose="020B0502020202020204" pitchFamily="34" charset="0"/>
                <a:ea typeface="Century Gothic"/>
              </a:rPr>
              <a:t>.</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9"/>
          <a:stretch/>
        </p:blipFill>
        <p:spPr>
          <a:xfrm>
            <a:off x="6080318" y="1900671"/>
            <a:ext cx="453638" cy="480171"/>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00416" y="3148688"/>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 </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Lebkuchen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9"/>
          <a:stretch/>
        </p:blipFill>
        <p:spPr>
          <a:xfrm>
            <a:off x="6063809" y="3200431"/>
            <a:ext cx="453638" cy="480171"/>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200416" y="249581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t>
            </a: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i</a:t>
            </a:r>
            <a:r>
              <a:rPr lang="en-GB" sz="2800" b="1" spc="-1" dirty="0">
                <a:solidFill>
                  <a:srgbClr val="FF0000"/>
                </a:solidFill>
                <a:latin typeface="Century Gothic" panose="020B0502020202020204" pitchFamily="34" charset="0"/>
                <a:ea typeface="Century Gothic"/>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Buch.</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9"/>
          <a:stretch/>
        </p:blipFill>
        <p:spPr>
          <a:xfrm>
            <a:off x="6052721" y="2554257"/>
            <a:ext cx="453638" cy="480171"/>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705474" y="24958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reading a book.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87051" y="1655689"/>
            <a:ext cx="1107749" cy="778589"/>
          </a:xfrm>
          <a:prstGeom prst="rect">
            <a:avLst/>
          </a:prstGeom>
        </p:spPr>
      </p:pic>
      <p:sp>
        <p:nvSpPr>
          <p:cNvPr id="73" name="CustomShape 3">
            <a:extLst>
              <a:ext uri="{FF2B5EF4-FFF2-40B4-BE49-F238E27FC236}">
                <a16:creationId xmlns:a16="http://schemas.microsoft.com/office/drawing/2014/main" id="{AAAEFA5F-90AD-407A-B0C9-2B83E60AF7C6}"/>
              </a:ext>
            </a:extLst>
          </p:cNvPr>
          <p:cNvSpPr/>
          <p:nvPr/>
        </p:nvSpPr>
        <p:spPr>
          <a:xfrm>
            <a:off x="96201" y="3891669"/>
            <a:ext cx="11913039"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all other forms (I, you all, we, they) keep the original vowel</a:t>
            </a:r>
            <a:r>
              <a:rPr lang="en-GB" sz="2800" dirty="0">
                <a:solidFill>
                  <a:srgbClr val="002060"/>
                </a:solidFill>
                <a:latin typeface="Century Gothic" panose="020B0502020202020204" pitchFamily="34" charset="0"/>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CustomShape 4">
            <a:extLst>
              <a:ext uri="{FF2B5EF4-FFF2-40B4-BE49-F238E27FC236}">
                <a16:creationId xmlns:a16="http://schemas.microsoft.com/office/drawing/2014/main" id="{557673DE-F09C-4137-A104-4FFB37457A8B}"/>
              </a:ext>
            </a:extLst>
          </p:cNvPr>
          <p:cNvSpPr/>
          <p:nvPr/>
        </p:nvSpPr>
        <p:spPr>
          <a:xfrm>
            <a:off x="200416" y="4961912"/>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bt</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Geschenke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CustomShape 5">
            <a:extLst>
              <a:ext uri="{FF2B5EF4-FFF2-40B4-BE49-F238E27FC236}">
                <a16:creationId xmlns:a16="http://schemas.microsoft.com/office/drawing/2014/main" id="{745542A9-A3E3-4B3A-A952-98652D8D1A0D}"/>
              </a:ext>
            </a:extLst>
          </p:cNvPr>
          <p:cNvSpPr/>
          <p:nvPr/>
        </p:nvSpPr>
        <p:spPr>
          <a:xfrm>
            <a:off x="6409225" y="4961912"/>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giving presents.</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picture containing icon&#10;&#10;Description automatically generated">
            <a:extLst>
              <a:ext uri="{FF2B5EF4-FFF2-40B4-BE49-F238E27FC236}">
                <a16:creationId xmlns:a16="http://schemas.microsoft.com/office/drawing/2014/main" id="{228FE8C3-4214-4F86-AE64-70BE63086B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0509" y="4773037"/>
            <a:ext cx="859905" cy="620760"/>
          </a:xfrm>
          <a:prstGeom prst="rect">
            <a:avLst/>
          </a:prstGeom>
        </p:spPr>
      </p:pic>
      <p:sp>
        <p:nvSpPr>
          <p:cNvPr id="3" name="CustomShape 5">
            <a:extLst>
              <a:ext uri="{FF2B5EF4-FFF2-40B4-BE49-F238E27FC236}">
                <a16:creationId xmlns:a16="http://schemas.microsoft.com/office/drawing/2014/main" id="{5588B48D-3411-2EA5-1722-FB22D24789F9}"/>
              </a:ext>
            </a:extLst>
          </p:cNvPr>
          <p:cNvSpPr/>
          <p:nvPr/>
        </p:nvSpPr>
        <p:spPr>
          <a:xfrm>
            <a:off x="6705474" y="314868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are eating gingerbread.</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6" name="Picture 5" descr="A picture containing clipart&#10;&#10;Description automatically generated">
            <a:extLst>
              <a:ext uri="{FF2B5EF4-FFF2-40B4-BE49-F238E27FC236}">
                <a16:creationId xmlns:a16="http://schemas.microsoft.com/office/drawing/2014/main" id="{0701D974-6362-9503-C931-94C8EB51013D}"/>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15935" y="2333045"/>
            <a:ext cx="1107749" cy="77858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9903E4D9-C85B-FACD-D5A1-3FB748940703}"/>
              </a:ext>
            </a:extLst>
          </p:cNvPr>
          <p:cNvPicPr>
            <a:picLocks noChangeAspect="1"/>
          </p:cNvPicPr>
          <p:nvPr/>
        </p:nvPicPr>
        <p:blipFill>
          <a:blip r:embed="rId1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929461" y="3007654"/>
            <a:ext cx="1107749" cy="778589"/>
          </a:xfrm>
          <a:prstGeom prst="rect">
            <a:avLst/>
          </a:prstGeom>
        </p:spPr>
      </p:pic>
      <p:sp>
        <p:nvSpPr>
          <p:cNvPr id="13" name="CustomShape 4">
            <a:extLst>
              <a:ext uri="{FF2B5EF4-FFF2-40B4-BE49-F238E27FC236}">
                <a16:creationId xmlns:a16="http://schemas.microsoft.com/office/drawing/2014/main" id="{FF000969-A366-DE6F-3968-890B587A8D94}"/>
              </a:ext>
            </a:extLst>
          </p:cNvPr>
          <p:cNvSpPr/>
          <p:nvPr/>
        </p:nvSpPr>
        <p:spPr>
          <a:xfrm>
            <a:off x="200416" y="5583399"/>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a:solidFill>
                  <a:srgbClr val="002060"/>
                </a:solidFill>
                <a:latin typeface="Century Gothic" panose="020B0502020202020204" pitchFamily="34" charset="0"/>
                <a:ea typeface="Century Gothic"/>
              </a:rPr>
              <a:t>l</a:t>
            </a:r>
            <a:r>
              <a:rPr lang="en-GB" sz="2800" b="1" spc="-1" dirty="0">
                <a:solidFill>
                  <a:srgbClr val="FF0000"/>
                </a:solidFill>
                <a:latin typeface="Century Gothic" panose="020B0502020202020204" pitchFamily="34" charset="0"/>
                <a:ea typeface="Century Gothic"/>
              </a:rPr>
              <a:t>e</a:t>
            </a:r>
            <a:r>
              <a:rPr lang="en-GB" sz="2800" b="1" spc="-1" dirty="0">
                <a:solidFill>
                  <a:srgbClr val="002060"/>
                </a:solidFill>
                <a:latin typeface="Century Gothic" panose="020B0502020202020204" pitchFamily="34" charset="0"/>
                <a:ea typeface="Century Gothic"/>
              </a:rPr>
              <a:t>st </a:t>
            </a:r>
            <a:r>
              <a:rPr lang="en-GB" sz="2800" b="1" spc="-1" dirty="0" err="1">
                <a:solidFill>
                  <a:srgbClr val="002060"/>
                </a:solidFill>
                <a:latin typeface="Century Gothic" panose="020B0502020202020204" pitchFamily="34" charset="0"/>
                <a:ea typeface="Century Gothic"/>
              </a:rPr>
              <a:t>ein</a:t>
            </a:r>
            <a:r>
              <a:rPr lang="en-GB" sz="2800" b="1" spc="-1" dirty="0">
                <a:solidFill>
                  <a:srgbClr val="002060"/>
                </a:solidFill>
                <a:latin typeface="Century Gothic" panose="020B0502020202020204" pitchFamily="34" charset="0"/>
                <a:ea typeface="Century Gothic"/>
              </a:rPr>
              <a:t> Buch.</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13"/>
          <a:stretch>
            <a:fillRect/>
          </a:stretch>
        </p:blipFill>
        <p:spPr>
          <a:xfrm>
            <a:off x="3491314" y="5473289"/>
            <a:ext cx="859611" cy="621846"/>
          </a:xfrm>
          <a:prstGeom prst="rect">
            <a:avLst/>
          </a:prstGeom>
        </p:spPr>
      </p:pic>
      <p:sp>
        <p:nvSpPr>
          <p:cNvPr id="17" name="CustomShape 4">
            <a:extLst>
              <a:ext uri="{FF2B5EF4-FFF2-40B4-BE49-F238E27FC236}">
                <a16:creationId xmlns:a16="http://schemas.microsoft.com/office/drawing/2014/main" id="{0B0CECA4-24A2-5794-5FBB-1BFEF04CF5ED}"/>
              </a:ext>
            </a:extLst>
          </p:cNvPr>
          <p:cNvSpPr/>
          <p:nvPr/>
        </p:nvSpPr>
        <p:spPr>
          <a:xfrm>
            <a:off x="200416" y="6204886"/>
            <a:ext cx="41641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FF0066"/>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sst</a:t>
            </a:r>
            <a:r>
              <a:rPr lang="en-GB" sz="2800" b="1" spc="-1" dirty="0">
                <a:solidFill>
                  <a:srgbClr val="002060"/>
                </a:solidFill>
                <a:latin typeface="Century Gothic" panose="020B0502020202020204" pitchFamily="34" charset="0"/>
                <a:ea typeface="Century Gothic"/>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Lebkuchen.</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A820999D-899D-186A-EE3F-602EFB250FC4}"/>
              </a:ext>
            </a:extLst>
          </p:cNvPr>
          <p:cNvPicPr>
            <a:picLocks noChangeAspect="1"/>
          </p:cNvPicPr>
          <p:nvPr/>
        </p:nvPicPr>
        <p:blipFill>
          <a:blip r:embed="rId13"/>
          <a:stretch>
            <a:fillRect/>
          </a:stretch>
        </p:blipFill>
        <p:spPr>
          <a:xfrm>
            <a:off x="3982138" y="6111321"/>
            <a:ext cx="859611" cy="621846"/>
          </a:xfrm>
          <a:prstGeom prst="rect">
            <a:avLst/>
          </a:prstGeom>
        </p:spPr>
      </p:pic>
      <p:pic>
        <p:nvPicPr>
          <p:cNvPr id="20" name="Google Shape;183;p8">
            <a:extLst>
              <a:ext uri="{FF2B5EF4-FFF2-40B4-BE49-F238E27FC236}">
                <a16:creationId xmlns:a16="http://schemas.microsoft.com/office/drawing/2014/main" id="{DDBF12D8-6B41-D2E9-CAB2-61669E162EB1}"/>
              </a:ext>
            </a:extLst>
          </p:cNvPr>
          <p:cNvPicPr/>
          <p:nvPr/>
        </p:nvPicPr>
        <p:blipFill>
          <a:blip r:embed="rId9"/>
          <a:stretch/>
        </p:blipFill>
        <p:spPr>
          <a:xfrm>
            <a:off x="5635046" y="5597155"/>
            <a:ext cx="453638" cy="480171"/>
          </a:xfrm>
          <a:prstGeom prst="rect">
            <a:avLst/>
          </a:prstGeom>
          <a:ln>
            <a:noFill/>
          </a:ln>
        </p:spPr>
      </p:pic>
      <p:pic>
        <p:nvPicPr>
          <p:cNvPr id="21" name="Picture 20">
            <a:extLst>
              <a:ext uri="{FF2B5EF4-FFF2-40B4-BE49-F238E27FC236}">
                <a16:creationId xmlns:a16="http://schemas.microsoft.com/office/drawing/2014/main" id="{F7271A06-0ECA-2F7B-79C2-FDE2CD6D2A12}"/>
              </a:ext>
            </a:extLst>
          </p:cNvPr>
          <p:cNvPicPr>
            <a:picLocks noChangeAspect="1"/>
          </p:cNvPicPr>
          <p:nvPr/>
        </p:nvPicPr>
        <p:blipFill>
          <a:blip r:embed="rId14"/>
          <a:stretch>
            <a:fillRect/>
          </a:stretch>
        </p:blipFill>
        <p:spPr>
          <a:xfrm>
            <a:off x="5635046" y="6236153"/>
            <a:ext cx="453695" cy="484232"/>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6409225" y="558339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reading a book.</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23" name="CustomShape 5">
            <a:extLst>
              <a:ext uri="{FF2B5EF4-FFF2-40B4-BE49-F238E27FC236}">
                <a16:creationId xmlns:a16="http://schemas.microsoft.com/office/drawing/2014/main" id="{D6F23B43-69FE-E175-4427-B29A7E92AB94}"/>
              </a:ext>
            </a:extLst>
          </p:cNvPr>
          <p:cNvSpPr/>
          <p:nvPr/>
        </p:nvSpPr>
        <p:spPr>
          <a:xfrm>
            <a:off x="6409225" y="6204886"/>
            <a:ext cx="59964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are eating gingerbread.</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24" name="Picture 23" descr="A red box with a yellow ribbon and a tree design&#10;&#10;Description automatically generated">
            <a:extLst>
              <a:ext uri="{FF2B5EF4-FFF2-40B4-BE49-F238E27FC236}">
                <a16:creationId xmlns:a16="http://schemas.microsoft.com/office/drawing/2014/main" id="{59E89DFE-23C6-EA5C-F6D8-93C8945C41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83528" y="1842936"/>
            <a:ext cx="550283" cy="518040"/>
          </a:xfrm>
          <a:prstGeom prst="rect">
            <a:avLst/>
          </a:prstGeom>
        </p:spPr>
      </p:pic>
      <p:pic>
        <p:nvPicPr>
          <p:cNvPr id="27" name="Picture 26" descr="A red box with a yellow ribbon and a tree design&#10;&#10;Description automatically generated">
            <a:extLst>
              <a:ext uri="{FF2B5EF4-FFF2-40B4-BE49-F238E27FC236}">
                <a16:creationId xmlns:a16="http://schemas.microsoft.com/office/drawing/2014/main" id="{16C0FAF4-3BB3-6E1B-3870-D553D87C852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4914" y="4824397"/>
            <a:ext cx="550283" cy="518040"/>
          </a:xfrm>
          <a:prstGeom prst="rect">
            <a:avLst/>
          </a:prstGeom>
        </p:spPr>
      </p:pic>
      <p:pic>
        <p:nvPicPr>
          <p:cNvPr id="29" name="Picture 28">
            <a:extLst>
              <a:ext uri="{FF2B5EF4-FFF2-40B4-BE49-F238E27FC236}">
                <a16:creationId xmlns:a16="http://schemas.microsoft.com/office/drawing/2014/main" id="{36F81FC1-98FE-EEA5-9677-EA48CAC414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3322" y="2510925"/>
            <a:ext cx="717981" cy="542412"/>
          </a:xfrm>
          <a:prstGeom prst="rect">
            <a:avLst/>
          </a:prstGeom>
        </p:spPr>
      </p:pic>
      <p:pic>
        <p:nvPicPr>
          <p:cNvPr id="30" name="Picture 29">
            <a:extLst>
              <a:ext uri="{FF2B5EF4-FFF2-40B4-BE49-F238E27FC236}">
                <a16:creationId xmlns:a16="http://schemas.microsoft.com/office/drawing/2014/main" id="{E38316B1-9C8F-9E34-B8B5-1C2E28D89C3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37728" y="5520046"/>
            <a:ext cx="717981" cy="542412"/>
          </a:xfrm>
          <a:prstGeom prst="rect">
            <a:avLst/>
          </a:prstGeom>
        </p:spPr>
      </p:pic>
      <p:pic>
        <p:nvPicPr>
          <p:cNvPr id="32" name="Picture 31" descr="A gingerbread star with white outline and hearts&#10;&#10;Description automatically generated">
            <a:extLst>
              <a:ext uri="{FF2B5EF4-FFF2-40B4-BE49-F238E27FC236}">
                <a16:creationId xmlns:a16="http://schemas.microsoft.com/office/drawing/2014/main" id="{B290DB00-383A-75ED-46C6-B88AA1D17F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87724" y="3107464"/>
            <a:ext cx="672671" cy="657956"/>
          </a:xfrm>
          <a:prstGeom prst="rect">
            <a:avLst/>
          </a:prstGeom>
        </p:spPr>
      </p:pic>
      <p:pic>
        <p:nvPicPr>
          <p:cNvPr id="33" name="Picture 32" descr="A gingerbread star with white outline and hearts&#10;&#10;Description automatically generated">
            <a:extLst>
              <a:ext uri="{FF2B5EF4-FFF2-40B4-BE49-F238E27FC236}">
                <a16:creationId xmlns:a16="http://schemas.microsoft.com/office/drawing/2014/main" id="{C245C52F-AF35-CAE7-AF4B-68B52E742D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25237" y="6102552"/>
            <a:ext cx="672671" cy="657956"/>
          </a:xfrm>
          <a:prstGeom prst="rect">
            <a:avLst/>
          </a:prstGeom>
        </p:spPr>
      </p:pic>
    </p:spTree>
    <p:extLst>
      <p:ext uri="{BB962C8B-B14F-4D97-AF65-F5344CB8AC3E}">
        <p14:creationId xmlns:p14="http://schemas.microsoft.com/office/powerpoint/2010/main" val="25556602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1.1.wav"/>
                                        </p:tgtEl>
                                      </p:cMediaNode>
                                    </p:audio>
                                  </p:sub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2_11.2.wav"/>
                                        </p:tgtEl>
                                      </p:cMediaNode>
                                    </p:audio>
                                  </p:sub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2_11.3.wav"/>
                                        </p:tgtEl>
                                      </p:cMediaNode>
                                    </p:audio>
                                  </p:sub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3_W2_11.4.wav"/>
                                        </p:tgtEl>
                                      </p:cMediaNode>
                                    </p:audio>
                                  </p:sub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7" name="T3_W2_11.5.wav"/>
                                        </p:tgtEl>
                                      </p:cMediaNode>
                                    </p:audio>
                                  </p:sub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T3_W2_11.6.wav"/>
                                        </p:tgtEl>
                                      </p:cMediaNode>
                                    </p:audio>
                                  </p:subTnLst>
                                </p:cTn>
                              </p:par>
                              <p:par>
                                <p:cTn id="95" presetID="1"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Google Shape;183;p8">
            <a:extLst>
              <a:ext uri="{FF2B5EF4-FFF2-40B4-BE49-F238E27FC236}">
                <a16:creationId xmlns:a16="http://schemas.microsoft.com/office/drawing/2014/main" id="{466A374A-20D5-467F-9F91-4A17938D622B}"/>
              </a:ext>
            </a:extLst>
          </p:cNvPr>
          <p:cNvPicPr/>
          <p:nvPr/>
        </p:nvPicPr>
        <p:blipFill>
          <a:blip r:embed="rId10"/>
          <a:stretch/>
        </p:blipFill>
        <p:spPr>
          <a:xfrm>
            <a:off x="3562548" y="4544901"/>
            <a:ext cx="557377" cy="561308"/>
          </a:xfrm>
          <a:prstGeom prst="rect">
            <a:avLst/>
          </a:prstGeom>
          <a:ln>
            <a:noFill/>
          </a:ln>
        </p:spPr>
      </p:pic>
      <p:pic>
        <p:nvPicPr>
          <p:cNvPr id="89" name="Google Shape;170;p8"/>
          <p:cNvPicPr/>
          <p:nvPr/>
        </p:nvPicPr>
        <p:blipFill>
          <a:blip r:embed="rId11"/>
          <a:stretch/>
        </p:blipFill>
        <p:spPr>
          <a:xfrm>
            <a:off x="10909270" y="86527"/>
            <a:ext cx="1190434" cy="1088269"/>
          </a:xfrm>
          <a:prstGeom prst="rect">
            <a:avLst/>
          </a:prstGeom>
          <a:ln>
            <a:noFill/>
          </a:ln>
        </p:spPr>
      </p:pic>
      <p:sp>
        <p:nvSpPr>
          <p:cNvPr id="90" name="CustomShape 3"/>
          <p:cNvSpPr/>
          <p:nvPr/>
        </p:nvSpPr>
        <p:spPr>
          <a:xfrm>
            <a:off x="156842" y="710190"/>
            <a:ext cx="9355321" cy="5416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dirty="0">
                <a:solidFill>
                  <a:srgbClr val="002060"/>
                </a:solidFill>
                <a:latin typeface="Century Gothic" panose="020B0502020202020204" pitchFamily="34" charset="0"/>
                <a:sym typeface="Wingdings" panose="05000000000000000000" pitchFamily="2" charset="2"/>
              </a:rPr>
              <a:t>Remember that </a:t>
            </a:r>
            <a:r>
              <a:rPr lang="en-GB" sz="2800" b="1" dirty="0" err="1">
                <a:solidFill>
                  <a:srgbClr val="002060"/>
                </a:solidFill>
                <a:latin typeface="Century Gothic" panose="020B0502020202020204" pitchFamily="34" charset="0"/>
                <a:sym typeface="Wingdings" panose="05000000000000000000" pitchFamily="2" charset="2"/>
              </a:rPr>
              <a:t>werden</a:t>
            </a:r>
            <a:r>
              <a:rPr lang="en-GB" sz="2800" dirty="0">
                <a:solidFill>
                  <a:srgbClr val="002060"/>
                </a:solidFill>
                <a:latin typeface="Century Gothic" panose="020B0502020202020204" pitchFamily="34" charset="0"/>
                <a:sym typeface="Wingdings" panose="05000000000000000000" pitchFamily="2" charset="2"/>
              </a:rPr>
              <a:t> also changes: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CustomShape 4"/>
          <p:cNvSpPr/>
          <p:nvPr/>
        </p:nvSpPr>
        <p:spPr>
          <a:xfrm>
            <a:off x="179291" y="1341635"/>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Du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66"/>
                </a:solidFill>
                <a:latin typeface="Century Gothic" panose="020B0502020202020204" pitchFamily="34" charset="0"/>
                <a:ea typeface="Century Gothic"/>
              </a:rPr>
              <a:t>i</a:t>
            </a:r>
            <a:r>
              <a:rPr lang="en-GB" sz="2800" b="1" spc="-1" dirty="0" err="1">
                <a:solidFill>
                  <a:srgbClr val="002060"/>
                </a:solidFill>
                <a:latin typeface="Century Gothic" panose="020B0502020202020204" pitchFamily="34" charset="0"/>
                <a:ea typeface="Century Gothic"/>
              </a:rPr>
              <a:t>rst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groß</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823923" y="1360767"/>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You get / are getting tall.</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pic>
        <p:nvPicPr>
          <p:cNvPr id="102" name="Google Shape;183;p8"/>
          <p:cNvPicPr/>
          <p:nvPr/>
        </p:nvPicPr>
        <p:blipFill>
          <a:blip r:embed="rId10"/>
          <a:stretch/>
        </p:blipFill>
        <p:spPr>
          <a:xfrm>
            <a:off x="6074986" y="1442532"/>
            <a:ext cx="498417" cy="527569"/>
          </a:xfrm>
          <a:prstGeom prst="rect">
            <a:avLst/>
          </a:prstGeom>
          <a:ln>
            <a:noFill/>
          </a:ln>
        </p:spPr>
      </p:pic>
      <p:sp>
        <p:nvSpPr>
          <p:cNvPr id="25" name="CustomShape 4">
            <a:extLst>
              <a:ext uri="{FF2B5EF4-FFF2-40B4-BE49-F238E27FC236}">
                <a16:creationId xmlns:a16="http://schemas.microsoft.com/office/drawing/2014/main" id="{277496F3-69BA-4A7D-B6A8-65395BD5A313}"/>
              </a:ext>
            </a:extLst>
          </p:cNvPr>
          <p:cNvSpPr/>
          <p:nvPr/>
        </p:nvSpPr>
        <p:spPr>
          <a:xfrm>
            <a:off x="154535" y="3102380"/>
            <a:ext cx="396160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Straße</a:t>
            </a:r>
            <a:r>
              <a:rPr lang="en-GB" sz="2800" b="1" spc="-1" dirty="0">
                <a:solidFill>
                  <a:srgbClr val="002060"/>
                </a:solidFill>
                <a:latin typeface="Century Gothic" panose="020B0502020202020204" pitchFamily="34" charset="0"/>
                <a:ea typeface="Century Gothic"/>
              </a:rPr>
              <a:t> w</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i</a:t>
            </a:r>
            <a:r>
              <a:rPr lang="en-GB" sz="2800" b="1" spc="-1" dirty="0" err="1">
                <a:solidFill>
                  <a:srgbClr val="002060"/>
                </a:solidFill>
                <a:latin typeface="Century Gothic" panose="020B0502020202020204" pitchFamily="34" charset="0"/>
                <a:ea typeface="Century Gothic"/>
              </a:rPr>
              <a:t>rd</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ruhig</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10"/>
          <a:stretch/>
        </p:blipFill>
        <p:spPr>
          <a:xfrm>
            <a:off x="6062240" y="3163991"/>
            <a:ext cx="498417" cy="527569"/>
          </a:xfrm>
          <a:prstGeom prst="rect">
            <a:avLst/>
          </a:prstGeom>
          <a:ln>
            <a:noFill/>
          </a:ln>
        </p:spPr>
      </p:pic>
      <p:sp>
        <p:nvSpPr>
          <p:cNvPr id="66" name="CustomShape 4">
            <a:extLst>
              <a:ext uri="{FF2B5EF4-FFF2-40B4-BE49-F238E27FC236}">
                <a16:creationId xmlns:a16="http://schemas.microsoft.com/office/drawing/2014/main" id="{39F32AD5-3F14-4348-8369-1146B9EE3ED8}"/>
              </a:ext>
            </a:extLst>
          </p:cNvPr>
          <p:cNvSpPr/>
          <p:nvPr/>
        </p:nvSpPr>
        <p:spPr>
          <a:xfrm>
            <a:off x="156842" y="2213561"/>
            <a:ext cx="33100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Ihr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00"/>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rdet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groß</a:t>
            </a:r>
            <a:r>
              <a:rPr lang="en-GB" sz="2800" b="1"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10"/>
          <a:stretch/>
        </p:blipFill>
        <p:spPr>
          <a:xfrm>
            <a:off x="6026590" y="2283804"/>
            <a:ext cx="498417" cy="527569"/>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823923" y="224404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You (all) get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are getting tall.</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1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012176" y="1227589"/>
            <a:ext cx="1107749" cy="778589"/>
          </a:xfrm>
          <a:prstGeom prst="rect">
            <a:avLst/>
          </a:prstGeom>
        </p:spPr>
      </p:pic>
      <p:sp>
        <p:nvSpPr>
          <p:cNvPr id="75" name="CustomShape 5">
            <a:extLst>
              <a:ext uri="{FF2B5EF4-FFF2-40B4-BE49-F238E27FC236}">
                <a16:creationId xmlns:a16="http://schemas.microsoft.com/office/drawing/2014/main" id="{745542A9-A3E3-4B3A-A952-98652D8D1A0D}"/>
              </a:ext>
            </a:extLst>
          </p:cNvPr>
          <p:cNvSpPr/>
          <p:nvPr/>
        </p:nvSpPr>
        <p:spPr>
          <a:xfrm>
            <a:off x="4075197" y="4548150"/>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Are you going</a:t>
            </a:r>
            <a:r>
              <a:rPr kumimoji="0" lang="en-GB" sz="280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to be 10 soon?</a:t>
            </a:r>
            <a:endParaRPr kumimoji="0" lang="en-GB" sz="280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3" name="CustomShape 5">
            <a:extLst>
              <a:ext uri="{FF2B5EF4-FFF2-40B4-BE49-F238E27FC236}">
                <a16:creationId xmlns:a16="http://schemas.microsoft.com/office/drawing/2014/main" id="{5588B48D-3411-2EA5-1722-FB22D24789F9}"/>
              </a:ext>
            </a:extLst>
          </p:cNvPr>
          <p:cNvSpPr/>
          <p:nvPr/>
        </p:nvSpPr>
        <p:spPr>
          <a:xfrm>
            <a:off x="6823923" y="3132898"/>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street</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 </a:t>
            </a:r>
            <a:r>
              <a:rPr kumimoji="0" lang="en-GB" sz="260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is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quiet</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16" name="Picture 15">
            <a:extLst>
              <a:ext uri="{FF2B5EF4-FFF2-40B4-BE49-F238E27FC236}">
                <a16:creationId xmlns:a16="http://schemas.microsoft.com/office/drawing/2014/main" id="{CF69633C-72AB-BB7B-B39F-9FEBCEC9F6B5}"/>
              </a:ext>
            </a:extLst>
          </p:cNvPr>
          <p:cNvPicPr>
            <a:picLocks noChangeAspect="1"/>
          </p:cNvPicPr>
          <p:nvPr/>
        </p:nvPicPr>
        <p:blipFill>
          <a:blip r:embed="rId13"/>
          <a:stretch>
            <a:fillRect/>
          </a:stretch>
        </p:blipFill>
        <p:spPr>
          <a:xfrm>
            <a:off x="3256525" y="2133311"/>
            <a:ext cx="859611" cy="621846"/>
          </a:xfrm>
          <a:prstGeom prst="rect">
            <a:avLst/>
          </a:prstGeom>
        </p:spPr>
      </p:pic>
      <p:sp>
        <p:nvSpPr>
          <p:cNvPr id="22" name="CustomShape 5">
            <a:extLst>
              <a:ext uri="{FF2B5EF4-FFF2-40B4-BE49-F238E27FC236}">
                <a16:creationId xmlns:a16="http://schemas.microsoft.com/office/drawing/2014/main" id="{411A1D31-ABD0-8EA6-A6F2-3AF2589C0590}"/>
              </a:ext>
            </a:extLst>
          </p:cNvPr>
          <p:cNvSpPr/>
          <p:nvPr/>
        </p:nvSpPr>
        <p:spPr>
          <a:xfrm>
            <a:off x="8329470" y="5217320"/>
            <a:ext cx="407129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Yes</a:t>
            </a:r>
            <a:r>
              <a:rPr lang="en-GB" sz="2600" i="1" spc="-1" dirty="0">
                <a:solidFill>
                  <a:srgbClr val="92D050"/>
                </a:solidFill>
                <a:latin typeface="Century Gothic" panose="020B0502020202020204" pitchFamily="34" charset="0"/>
                <a:ea typeface="Century Gothic"/>
              </a:rPr>
              <a:t>, I’m turning 10 today! Today is my birthday!</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ndParaRPr>
          </a:p>
        </p:txBody>
      </p:sp>
      <p:sp>
        <p:nvSpPr>
          <p:cNvPr id="30" name="CustomShape 4">
            <a:extLst>
              <a:ext uri="{FF2B5EF4-FFF2-40B4-BE49-F238E27FC236}">
                <a16:creationId xmlns:a16="http://schemas.microsoft.com/office/drawing/2014/main" id="{5A12CF19-4110-1038-4CF6-A2942350A4FF}"/>
              </a:ext>
            </a:extLst>
          </p:cNvPr>
          <p:cNvSpPr/>
          <p:nvPr/>
        </p:nvSpPr>
        <p:spPr>
          <a:xfrm>
            <a:off x="110940" y="3831092"/>
            <a:ext cx="48744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ea typeface="Century Gothic"/>
              </a:rPr>
              <a:t>Die </a:t>
            </a:r>
            <a:r>
              <a:rPr lang="en-GB" sz="2800" b="1" spc="-1" dirty="0" err="1">
                <a:solidFill>
                  <a:srgbClr val="002060"/>
                </a:solidFill>
                <a:latin typeface="Century Gothic" panose="020B0502020202020204" pitchFamily="34" charset="0"/>
                <a:ea typeface="Century Gothic"/>
              </a:rPr>
              <a:t>Straßen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a:t>
            </a:r>
            <a:r>
              <a:rPr lang="en-GB" sz="2800" b="1" spc="-1" dirty="0" err="1">
                <a:solidFill>
                  <a:srgbClr val="FF0000"/>
                </a:solidFill>
                <a:latin typeface="Century Gothic" panose="020B0502020202020204" pitchFamily="34" charset="0"/>
                <a:ea typeface="Century Gothic"/>
              </a:rPr>
              <a:t>e</a:t>
            </a:r>
            <a:r>
              <a:rPr lang="en-GB" sz="2800" b="1" spc="-1" dirty="0" err="1">
                <a:solidFill>
                  <a:srgbClr val="002060"/>
                </a:solidFill>
                <a:latin typeface="Century Gothic" panose="020B0502020202020204" pitchFamily="34" charset="0"/>
                <a:ea typeface="Century Gothic"/>
              </a:rPr>
              <a:t>rden</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ruhig</a:t>
            </a:r>
            <a:r>
              <a:rPr lang="en-GB" sz="2800" b="1" spc="-1" dirty="0">
                <a:solidFill>
                  <a:srgbClr val="002060"/>
                </a:solidFill>
                <a:latin typeface="Century Gothic" panose="020B0502020202020204" pitchFamily="34" charset="0"/>
                <a:ea typeface="Century Gothic"/>
              </a:rPr>
              <a: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355C4A5-4CDB-93CA-8F39-D86F6C1B6348}"/>
              </a:ext>
            </a:extLst>
          </p:cNvPr>
          <p:cNvPicPr/>
          <p:nvPr/>
        </p:nvPicPr>
        <p:blipFill>
          <a:blip r:embed="rId10"/>
          <a:stretch/>
        </p:blipFill>
        <p:spPr>
          <a:xfrm>
            <a:off x="6021424" y="3827008"/>
            <a:ext cx="498417" cy="527569"/>
          </a:xfrm>
          <a:prstGeom prst="rect">
            <a:avLst/>
          </a:prstGeom>
          <a:ln>
            <a:noFill/>
          </a:ln>
        </p:spPr>
      </p:pic>
      <p:sp>
        <p:nvSpPr>
          <p:cNvPr id="36" name="CustomShape 5">
            <a:extLst>
              <a:ext uri="{FF2B5EF4-FFF2-40B4-BE49-F238E27FC236}">
                <a16:creationId xmlns:a16="http://schemas.microsoft.com/office/drawing/2014/main" id="{A35D3C5B-9F65-D476-5D8C-93F0A1B38F76}"/>
              </a:ext>
            </a:extLst>
          </p:cNvPr>
          <p:cNvSpPr/>
          <p:nvPr/>
        </p:nvSpPr>
        <p:spPr>
          <a:xfrm>
            <a:off x="6823923" y="3864106"/>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The streets are </a:t>
            </a:r>
            <a:r>
              <a:rPr kumimoji="0" lang="en-GB" sz="2600" b="0" i="1" u="none" strike="noStrike" kern="1200" cap="none" spc="-1" normalizeH="0" noProof="0" dirty="0">
                <a:ln>
                  <a:noFill/>
                </a:ln>
                <a:solidFill>
                  <a:srgbClr val="92D050"/>
                </a:solidFill>
                <a:effectLst/>
                <a:uLnTx/>
                <a:uFillTx/>
                <a:latin typeface="Century Gothic" panose="020B0502020202020204" pitchFamily="34" charset="0"/>
                <a:ea typeface="Century Gothic"/>
                <a:cs typeface="+mn-cs"/>
              </a:rPr>
              <a:t>becoming quiet</a:t>
            </a:r>
            <a:r>
              <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a:t>
            </a:r>
            <a:endParaRPr kumimoji="0" lang="en-GB" sz="26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37" name="Picture 36">
            <a:extLst>
              <a:ext uri="{FF2B5EF4-FFF2-40B4-BE49-F238E27FC236}">
                <a16:creationId xmlns:a16="http://schemas.microsoft.com/office/drawing/2014/main" id="{D5698F35-F48B-0510-AAA7-F05357FD9A49}"/>
              </a:ext>
            </a:extLst>
          </p:cNvPr>
          <p:cNvPicPr>
            <a:picLocks noChangeAspect="1"/>
          </p:cNvPicPr>
          <p:nvPr/>
        </p:nvPicPr>
        <p:blipFill>
          <a:blip r:embed="rId14"/>
          <a:stretch>
            <a:fillRect/>
          </a:stretch>
        </p:blipFill>
        <p:spPr>
          <a:xfrm>
            <a:off x="633959" y="4544901"/>
            <a:ext cx="892828" cy="683254"/>
          </a:xfrm>
          <a:prstGeom prst="rect">
            <a:avLst/>
          </a:prstGeom>
        </p:spPr>
      </p:pic>
      <p:sp>
        <p:nvSpPr>
          <p:cNvPr id="38" name="Speech Bubble: Oval 37">
            <a:extLst>
              <a:ext uri="{FF2B5EF4-FFF2-40B4-BE49-F238E27FC236}">
                <a16:creationId xmlns:a16="http://schemas.microsoft.com/office/drawing/2014/main" id="{BB45AA46-2D86-AE70-555B-2D263AAB9D04}"/>
              </a:ext>
            </a:extLst>
          </p:cNvPr>
          <p:cNvSpPr/>
          <p:nvPr/>
        </p:nvSpPr>
        <p:spPr>
          <a:xfrm>
            <a:off x="1650352" y="4456576"/>
            <a:ext cx="1955794" cy="671040"/>
          </a:xfrm>
          <a:prstGeom prst="wedgeEllipseCallout">
            <a:avLst>
              <a:gd name="adj1" fmla="val -61012"/>
              <a:gd name="adj2" fmla="val 42461"/>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Wirst</a:t>
            </a:r>
            <a:r>
              <a:rPr lang="en-US" sz="2000" b="1" dirty="0">
                <a:solidFill>
                  <a:srgbClr val="002060"/>
                </a:solidFill>
              </a:rPr>
              <a:t> du bald* 10? </a:t>
            </a:r>
            <a:endParaRPr lang="en-GB" sz="2000" b="1" dirty="0">
              <a:solidFill>
                <a:srgbClr val="002060"/>
              </a:solidFill>
            </a:endParaRPr>
          </a:p>
        </p:txBody>
      </p:sp>
      <p:sp>
        <p:nvSpPr>
          <p:cNvPr id="39" name="Speech Bubble: Oval 38">
            <a:extLst>
              <a:ext uri="{FF2B5EF4-FFF2-40B4-BE49-F238E27FC236}">
                <a16:creationId xmlns:a16="http://schemas.microsoft.com/office/drawing/2014/main" id="{0B116875-8A0E-5C8E-504C-45C975062605}"/>
              </a:ext>
            </a:extLst>
          </p:cNvPr>
          <p:cNvSpPr/>
          <p:nvPr/>
        </p:nvSpPr>
        <p:spPr>
          <a:xfrm>
            <a:off x="4208427" y="5107206"/>
            <a:ext cx="3452597" cy="1135319"/>
          </a:xfrm>
          <a:prstGeom prst="wedgeEllipseCallout">
            <a:avLst>
              <a:gd name="adj1" fmla="val 62351"/>
              <a:gd name="adj2" fmla="val 28193"/>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Ja, ich </a:t>
            </a:r>
            <a:r>
              <a:rPr lang="en-US" sz="2000" b="1" dirty="0" err="1">
                <a:solidFill>
                  <a:srgbClr val="002060"/>
                </a:solidFill>
              </a:rPr>
              <a:t>werde</a:t>
            </a:r>
            <a:r>
              <a:rPr lang="en-US" sz="2000" b="1" dirty="0">
                <a:solidFill>
                  <a:srgbClr val="002060"/>
                </a:solidFill>
              </a:rPr>
              <a:t> </a:t>
            </a:r>
            <a:r>
              <a:rPr lang="en-US" sz="2000" b="1" dirty="0" err="1">
                <a:solidFill>
                  <a:srgbClr val="002060"/>
                </a:solidFill>
              </a:rPr>
              <a:t>heute</a:t>
            </a:r>
            <a:r>
              <a:rPr lang="en-US" sz="2000" b="1" dirty="0">
                <a:solidFill>
                  <a:srgbClr val="002060"/>
                </a:solidFill>
              </a:rPr>
              <a:t> 10! Heute </a:t>
            </a:r>
            <a:r>
              <a:rPr lang="en-US" sz="2000" b="1" dirty="0" err="1">
                <a:solidFill>
                  <a:srgbClr val="002060"/>
                </a:solidFill>
              </a:rPr>
              <a:t>ist</a:t>
            </a:r>
            <a:r>
              <a:rPr lang="en-US" sz="2000" b="1" dirty="0">
                <a:solidFill>
                  <a:srgbClr val="002060"/>
                </a:solidFill>
              </a:rPr>
              <a:t> </a:t>
            </a:r>
            <a:r>
              <a:rPr lang="en-US" sz="2000" b="1" dirty="0" err="1">
                <a:solidFill>
                  <a:srgbClr val="002060"/>
                </a:solidFill>
              </a:rPr>
              <a:t>mein</a:t>
            </a:r>
            <a:r>
              <a:rPr lang="en-US" sz="2000" b="1" dirty="0">
                <a:solidFill>
                  <a:srgbClr val="002060"/>
                </a:solidFill>
              </a:rPr>
              <a:t> </a:t>
            </a:r>
            <a:r>
              <a:rPr lang="en-US" sz="2000" b="1" dirty="0" err="1">
                <a:solidFill>
                  <a:srgbClr val="002060"/>
                </a:solidFill>
              </a:rPr>
              <a:t>Geburtstag</a:t>
            </a:r>
            <a:r>
              <a:rPr lang="en-US" sz="2000" b="1" dirty="0">
                <a:solidFill>
                  <a:srgbClr val="002060"/>
                </a:solidFill>
              </a:rPr>
              <a:t>!</a:t>
            </a:r>
            <a:endParaRPr lang="en-GB" sz="2000" b="1" dirty="0">
              <a:solidFill>
                <a:srgbClr val="002060"/>
              </a:solidFill>
            </a:endParaRPr>
          </a:p>
        </p:txBody>
      </p:sp>
      <p:sp>
        <p:nvSpPr>
          <p:cNvPr id="40" name="TextBox 39">
            <a:extLst>
              <a:ext uri="{FF2B5EF4-FFF2-40B4-BE49-F238E27FC236}">
                <a16:creationId xmlns:a16="http://schemas.microsoft.com/office/drawing/2014/main" id="{C4CC0E41-C325-05C4-2F5D-30D5C0E58F47}"/>
              </a:ext>
            </a:extLst>
          </p:cNvPr>
          <p:cNvSpPr txBox="1"/>
          <p:nvPr/>
        </p:nvSpPr>
        <p:spPr>
          <a:xfrm>
            <a:off x="10255018" y="6505245"/>
            <a:ext cx="193698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bald – soon</a:t>
            </a:r>
          </a:p>
        </p:txBody>
      </p:sp>
      <p:sp>
        <p:nvSpPr>
          <p:cNvPr id="41" name="Speech Bubble: Oval 40">
            <a:extLst>
              <a:ext uri="{FF2B5EF4-FFF2-40B4-BE49-F238E27FC236}">
                <a16:creationId xmlns:a16="http://schemas.microsoft.com/office/drawing/2014/main" id="{E544285E-E0E3-DDDF-1D3E-9E96863598C7}"/>
              </a:ext>
            </a:extLst>
          </p:cNvPr>
          <p:cNvSpPr/>
          <p:nvPr/>
        </p:nvSpPr>
        <p:spPr>
          <a:xfrm>
            <a:off x="981880" y="5682797"/>
            <a:ext cx="3371801" cy="1105146"/>
          </a:xfrm>
          <a:prstGeom prst="wedgeEllipseCallout">
            <a:avLst>
              <a:gd name="adj1" fmla="val -50506"/>
              <a:gd name="adj2" fmla="val -82448"/>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rPr>
              <a:t>Herzlichen</a:t>
            </a:r>
            <a:r>
              <a:rPr lang="en-US" sz="2000" b="1" dirty="0">
                <a:solidFill>
                  <a:srgbClr val="002060"/>
                </a:solidFill>
              </a:rPr>
              <a:t> </a:t>
            </a:r>
            <a:r>
              <a:rPr lang="en-US" sz="2000" b="1" dirty="0" err="1">
                <a:solidFill>
                  <a:srgbClr val="002060"/>
                </a:solidFill>
              </a:rPr>
              <a:t>Glückwunsch</a:t>
            </a:r>
            <a:r>
              <a:rPr lang="en-US" sz="2000" b="1" dirty="0">
                <a:solidFill>
                  <a:srgbClr val="002060"/>
                </a:solidFill>
              </a:rPr>
              <a:t> </a:t>
            </a:r>
            <a:r>
              <a:rPr lang="en-US" sz="2000" b="1" dirty="0" err="1">
                <a:solidFill>
                  <a:srgbClr val="002060"/>
                </a:solidFill>
              </a:rPr>
              <a:t>zum</a:t>
            </a:r>
            <a:r>
              <a:rPr lang="en-US" sz="2000" b="1" dirty="0">
                <a:solidFill>
                  <a:srgbClr val="002060"/>
                </a:solidFill>
              </a:rPr>
              <a:t> </a:t>
            </a:r>
            <a:r>
              <a:rPr lang="en-US" sz="2000" b="1" dirty="0" err="1">
                <a:solidFill>
                  <a:srgbClr val="002060"/>
                </a:solidFill>
              </a:rPr>
              <a:t>Geburtstag</a:t>
            </a:r>
            <a:r>
              <a:rPr lang="en-US" sz="2000" b="1" dirty="0">
                <a:solidFill>
                  <a:srgbClr val="002060"/>
                </a:solidFill>
              </a:rPr>
              <a:t>!</a:t>
            </a:r>
            <a:endParaRPr lang="en-GB" sz="2000" b="1" dirty="0">
              <a:solidFill>
                <a:srgbClr val="002060"/>
              </a:solidFill>
            </a:endParaRPr>
          </a:p>
        </p:txBody>
      </p:sp>
      <p:pic>
        <p:nvPicPr>
          <p:cNvPr id="42" name="Google Shape;183;p8">
            <a:extLst>
              <a:ext uri="{FF2B5EF4-FFF2-40B4-BE49-F238E27FC236}">
                <a16:creationId xmlns:a16="http://schemas.microsoft.com/office/drawing/2014/main" id="{828509C6-027D-026D-BBED-D42C3C86C59D}"/>
              </a:ext>
            </a:extLst>
          </p:cNvPr>
          <p:cNvPicPr/>
          <p:nvPr/>
        </p:nvPicPr>
        <p:blipFill>
          <a:blip r:embed="rId10"/>
          <a:stretch/>
        </p:blipFill>
        <p:spPr>
          <a:xfrm>
            <a:off x="7792210" y="5261327"/>
            <a:ext cx="557377" cy="561308"/>
          </a:xfrm>
          <a:prstGeom prst="rect">
            <a:avLst/>
          </a:prstGeom>
          <a:ln>
            <a:noFill/>
          </a:ln>
        </p:spPr>
      </p:pic>
      <p:pic>
        <p:nvPicPr>
          <p:cNvPr id="47" name="Google Shape;183;p8">
            <a:extLst>
              <a:ext uri="{FF2B5EF4-FFF2-40B4-BE49-F238E27FC236}">
                <a16:creationId xmlns:a16="http://schemas.microsoft.com/office/drawing/2014/main" id="{88070A9D-3B3A-DB6C-02FA-1E65A5B069D6}"/>
              </a:ext>
            </a:extLst>
          </p:cNvPr>
          <p:cNvPicPr/>
          <p:nvPr/>
        </p:nvPicPr>
        <p:blipFill>
          <a:blip r:embed="rId10"/>
          <a:stretch/>
        </p:blipFill>
        <p:spPr>
          <a:xfrm>
            <a:off x="4469739" y="6238135"/>
            <a:ext cx="557377" cy="561308"/>
          </a:xfrm>
          <a:prstGeom prst="rect">
            <a:avLst/>
          </a:prstGeom>
          <a:ln>
            <a:noFill/>
          </a:ln>
        </p:spPr>
      </p:pic>
      <p:sp>
        <p:nvSpPr>
          <p:cNvPr id="48" name="CustomShape 5">
            <a:extLst>
              <a:ext uri="{FF2B5EF4-FFF2-40B4-BE49-F238E27FC236}">
                <a16:creationId xmlns:a16="http://schemas.microsoft.com/office/drawing/2014/main" id="{66A95A6F-2AF0-CBC7-E8CE-5742A2F4EC4B}"/>
              </a:ext>
            </a:extLst>
          </p:cNvPr>
          <p:cNvSpPr/>
          <p:nvPr/>
        </p:nvSpPr>
        <p:spPr>
          <a:xfrm>
            <a:off x="5037181" y="6284021"/>
            <a:ext cx="6452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Happy Birthday!</a:t>
            </a:r>
            <a:endParaRPr kumimoji="0" lang="en-GB" sz="2800" b="0" i="1"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7" name="Picture 6" descr="A yellow face with blue eyes and a finger on it&#10;&#10;Description automatically generated">
            <a:extLst>
              <a:ext uri="{FF2B5EF4-FFF2-40B4-BE49-F238E27FC236}">
                <a16:creationId xmlns:a16="http://schemas.microsoft.com/office/drawing/2014/main" id="{6983F1B3-56AA-CD8F-10C6-236E8FBF7A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812" y="2974460"/>
            <a:ext cx="551093" cy="664843"/>
          </a:xfrm>
          <a:prstGeom prst="rect">
            <a:avLst/>
          </a:prstGeom>
        </p:spPr>
      </p:pic>
      <p:pic>
        <p:nvPicPr>
          <p:cNvPr id="9" name="Picture 8" descr="A cartoon of cars on a road&#10;&#10;Description automatically generated">
            <a:extLst>
              <a:ext uri="{FF2B5EF4-FFF2-40B4-BE49-F238E27FC236}">
                <a16:creationId xmlns:a16="http://schemas.microsoft.com/office/drawing/2014/main" id="{C9CFCAFD-583C-C83C-543F-0102EB55E37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65977" y="3056001"/>
            <a:ext cx="551093" cy="551093"/>
          </a:xfrm>
          <a:prstGeom prst="rect">
            <a:avLst/>
          </a:prstGeom>
        </p:spPr>
      </p:pic>
      <p:pic>
        <p:nvPicPr>
          <p:cNvPr id="15" name="Picture 14" descr="A yellow face with blue eyes and a finger on it&#10;&#10;Description automatically generated">
            <a:extLst>
              <a:ext uri="{FF2B5EF4-FFF2-40B4-BE49-F238E27FC236}">
                <a16:creationId xmlns:a16="http://schemas.microsoft.com/office/drawing/2014/main" id="{A5828B80-F1F9-1345-8B62-236AEA7C53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43291" y="3745225"/>
            <a:ext cx="551093" cy="664843"/>
          </a:xfrm>
          <a:prstGeom prst="rect">
            <a:avLst/>
          </a:prstGeom>
        </p:spPr>
      </p:pic>
      <p:pic>
        <p:nvPicPr>
          <p:cNvPr id="17" name="Picture 16" descr="A cartoon of cars on a road&#10;&#10;Description automatically generated">
            <a:extLst>
              <a:ext uri="{FF2B5EF4-FFF2-40B4-BE49-F238E27FC236}">
                <a16:creationId xmlns:a16="http://schemas.microsoft.com/office/drawing/2014/main" id="{82A38926-A665-B19D-2037-1C394B7CF7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99456" y="3826766"/>
            <a:ext cx="551093" cy="551093"/>
          </a:xfrm>
          <a:prstGeom prst="rect">
            <a:avLst/>
          </a:prstGeom>
        </p:spPr>
      </p:pic>
      <p:pic>
        <p:nvPicPr>
          <p:cNvPr id="19" name="Picture 18" descr="A cartoon of cars on a road&#10;&#10;Description automatically generated">
            <a:extLst>
              <a:ext uri="{FF2B5EF4-FFF2-40B4-BE49-F238E27FC236}">
                <a16:creationId xmlns:a16="http://schemas.microsoft.com/office/drawing/2014/main" id="{CA0C1724-30D5-9592-FAA6-584583D9F2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64807" y="4103431"/>
            <a:ext cx="551093" cy="551093"/>
          </a:xfrm>
          <a:prstGeom prst="rect">
            <a:avLst/>
          </a:prstGeom>
        </p:spPr>
      </p:pic>
      <p:pic>
        <p:nvPicPr>
          <p:cNvPr id="20" name="Google Shape;180;p8">
            <a:extLst>
              <a:ext uri="{FF2B5EF4-FFF2-40B4-BE49-F238E27FC236}">
                <a16:creationId xmlns:a16="http://schemas.microsoft.com/office/drawing/2014/main" id="{F9639329-C5A8-416A-426E-40169F68C54F}"/>
              </a:ext>
            </a:extLst>
          </p:cNvPr>
          <p:cNvPicPr/>
          <p:nvPr/>
        </p:nvPicPr>
        <p:blipFill>
          <a:blip r:embed="rId17"/>
          <a:stretch/>
        </p:blipFill>
        <p:spPr>
          <a:xfrm>
            <a:off x="4116136" y="5295310"/>
            <a:ext cx="293574" cy="677637"/>
          </a:xfrm>
          <a:prstGeom prst="rect">
            <a:avLst/>
          </a:prstGeom>
          <a:ln>
            <a:noFill/>
          </a:ln>
        </p:spPr>
      </p:pic>
      <p:pic>
        <p:nvPicPr>
          <p:cNvPr id="5" name="Picture 4">
            <a:extLst>
              <a:ext uri="{FF2B5EF4-FFF2-40B4-BE49-F238E27FC236}">
                <a16:creationId xmlns:a16="http://schemas.microsoft.com/office/drawing/2014/main" id="{490087E8-1709-841B-984E-C0AA39978060}"/>
              </a:ext>
            </a:extLst>
          </p:cNvPr>
          <p:cNvPicPr>
            <a:picLocks noChangeAspect="1"/>
          </p:cNvPicPr>
          <p:nvPr/>
        </p:nvPicPr>
        <p:blipFill>
          <a:blip r:embed="rId18"/>
          <a:stretch>
            <a:fillRect/>
          </a:stretch>
        </p:blipFill>
        <p:spPr>
          <a:xfrm>
            <a:off x="4140531" y="1212482"/>
            <a:ext cx="473512" cy="757619"/>
          </a:xfrm>
          <a:prstGeom prst="rect">
            <a:avLst/>
          </a:prstGeom>
        </p:spPr>
      </p:pic>
      <p:pic>
        <p:nvPicPr>
          <p:cNvPr id="6" name="Picture 5">
            <a:extLst>
              <a:ext uri="{FF2B5EF4-FFF2-40B4-BE49-F238E27FC236}">
                <a16:creationId xmlns:a16="http://schemas.microsoft.com/office/drawing/2014/main" id="{5A452AF9-D158-1DBA-B695-09F9DE1A536E}"/>
              </a:ext>
            </a:extLst>
          </p:cNvPr>
          <p:cNvPicPr>
            <a:picLocks noChangeAspect="1"/>
          </p:cNvPicPr>
          <p:nvPr/>
        </p:nvPicPr>
        <p:blipFill>
          <a:blip r:embed="rId18"/>
          <a:stretch>
            <a:fillRect/>
          </a:stretch>
        </p:blipFill>
        <p:spPr>
          <a:xfrm>
            <a:off x="4260184" y="1935507"/>
            <a:ext cx="473512" cy="757619"/>
          </a:xfrm>
          <a:prstGeom prst="rect">
            <a:avLst/>
          </a:prstGeom>
        </p:spPr>
      </p:pic>
      <p:sp>
        <p:nvSpPr>
          <p:cNvPr id="10" name="CasellaDiTesto 9">
            <a:hlinkClick r:id="" action="ppaction://noaction">
              <a:snd r:embed="rId19" name="T3_W2_12.1.wav"/>
            </a:hlinkClick>
            <a:extLst>
              <a:ext uri="{FF2B5EF4-FFF2-40B4-BE49-F238E27FC236}">
                <a16:creationId xmlns:a16="http://schemas.microsoft.com/office/drawing/2014/main" id="{6971B61F-8803-5DF8-B4E1-929501365BB9}"/>
              </a:ext>
            </a:extLst>
          </p:cNvPr>
          <p:cNvSpPr txBox="1"/>
          <p:nvPr/>
        </p:nvSpPr>
        <p:spPr>
          <a:xfrm>
            <a:off x="154535" y="64349"/>
            <a:ext cx="6823276" cy="646331"/>
          </a:xfrm>
          <a:prstGeom prst="rect">
            <a:avLst/>
          </a:prstGeom>
          <a:noFill/>
        </p:spPr>
        <p:txBody>
          <a:bodyPr wrap="square">
            <a:spAutoFit/>
          </a:bodyPr>
          <a:lstStyle/>
          <a:p>
            <a:r>
              <a:rPr lang="en-GB" sz="3600" b="1" spc="-1" dirty="0" err="1">
                <a:solidFill>
                  <a:srgbClr val="002060"/>
                </a:solidFill>
                <a:latin typeface="Century Gothic" panose="020B0502020202020204" pitchFamily="34" charset="0"/>
                <a:ea typeface="Century Gothic"/>
              </a:rPr>
              <a:t>werden</a:t>
            </a:r>
            <a:r>
              <a:rPr lang="en-GB" sz="3600" b="1" spc="-1" dirty="0">
                <a:solidFill>
                  <a:srgbClr val="002060"/>
                </a:solidFill>
                <a:latin typeface="Century Gothic" panose="020B0502020202020204" pitchFamily="34" charset="0"/>
                <a:ea typeface="Century Gothic"/>
              </a:rPr>
              <a:t> - to become, get</a:t>
            </a:r>
            <a:endParaRPr lang="en-GB" sz="3600" dirty="0">
              <a:solidFill>
                <a:srgbClr val="002060"/>
              </a:solidFill>
            </a:endParaRPr>
          </a:p>
        </p:txBody>
      </p:sp>
    </p:spTree>
    <p:extLst>
      <p:ext uri="{BB962C8B-B14F-4D97-AF65-F5344CB8AC3E}">
        <p14:creationId xmlns:p14="http://schemas.microsoft.com/office/powerpoint/2010/main" val="6217737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12.2.wav"/>
                                        </p:tgtEl>
                                      </p:cMediaNode>
                                    </p:audio>
                                  </p:sub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2_12.3.wav"/>
                                        </p:tgtEl>
                                      </p:cMediaNode>
                                    </p:audio>
                                  </p:sub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T3_W2_12.4.wav"/>
                                        </p:tgtEl>
                                      </p:cMediaNode>
                                    </p:audio>
                                  </p:sub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T3_W2_12.5.wav"/>
                                        </p:tgtEl>
                                      </p:cMediaNode>
                                    </p:audio>
                                  </p:sub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T3_W2_12.6.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T3_W2_12.7.wav"/>
                                        </p:tgtEl>
                                      </p:cMediaNode>
                                    </p:audio>
                                  </p:sub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9" name="T3_W2_12.8.wav"/>
                                        </p:tgtEl>
                                      </p:cMediaNode>
                                    </p:audio>
                                  </p:subTnLst>
                                </p:cTn>
                              </p:par>
                              <p:par>
                                <p:cTn id="101" presetID="1" presetClass="entr" presetSubtype="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0" name="T3_W2_13.1.wav"/>
            </a:hlinkClick>
            <a:extLst>
              <a:ext uri="{FF2B5EF4-FFF2-40B4-BE49-F238E27FC236}">
                <a16:creationId xmlns:a16="http://schemas.microsoft.com/office/drawing/2014/main" id="{FA8AED60-423A-4B76-8C13-0B79F3041BF0}"/>
              </a:ext>
            </a:extLst>
          </p:cNvPr>
          <p:cNvSpPr/>
          <p:nvPr/>
        </p:nvSpPr>
        <p:spPr>
          <a:xfrm>
            <a:off x="131109" y="67522"/>
            <a:ext cx="812662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Olivia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spricht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Ronja und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Skype</a:t>
            </a:r>
          </a:p>
        </p:txBody>
      </p:sp>
      <p:sp>
        <p:nvSpPr>
          <p:cNvPr id="14" name="CustomShape 7">
            <a:extLst>
              <a:ext uri="{FF2B5EF4-FFF2-40B4-BE49-F238E27FC236}">
                <a16:creationId xmlns:a16="http://schemas.microsoft.com/office/drawing/2014/main" id="{060A5DAB-3E11-44F1-91E1-F0FF9B82C5C5}"/>
              </a:ext>
            </a:extLst>
          </p:cNvPr>
          <p:cNvSpPr/>
          <p:nvPr/>
        </p:nvSpPr>
        <p:spPr>
          <a:xfrm>
            <a:off x="131109" y="440163"/>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4" name="Table 2">
            <a:extLst>
              <a:ext uri="{FF2B5EF4-FFF2-40B4-BE49-F238E27FC236}">
                <a16:creationId xmlns:a16="http://schemas.microsoft.com/office/drawing/2014/main" id="{27E2EB14-D786-8314-C56B-F4CC6AE06429}"/>
              </a:ext>
            </a:extLst>
          </p:cNvPr>
          <p:cNvGraphicFramePr/>
          <p:nvPr>
            <p:extLst>
              <p:ext uri="{D42A27DB-BD31-4B8C-83A1-F6EECF244321}">
                <p14:modId xmlns:p14="http://schemas.microsoft.com/office/powerpoint/2010/main" val="1207399380"/>
              </p:ext>
            </p:extLst>
          </p:nvPr>
        </p:nvGraphicFramePr>
        <p:xfrm>
          <a:off x="240216" y="1438525"/>
          <a:ext cx="2868744" cy="3890493"/>
        </p:xfrm>
        <a:graphic>
          <a:graphicData uri="http://schemas.openxmlformats.org/drawingml/2006/table">
            <a:tbl>
              <a:tblPr/>
              <a:tblGrid>
                <a:gridCol w="654039">
                  <a:extLst>
                    <a:ext uri="{9D8B030D-6E8A-4147-A177-3AD203B41FA5}">
                      <a16:colId xmlns:a16="http://schemas.microsoft.com/office/drawing/2014/main" val="20000"/>
                    </a:ext>
                  </a:extLst>
                </a:gridCol>
                <a:gridCol w="962680">
                  <a:extLst>
                    <a:ext uri="{9D8B030D-6E8A-4147-A177-3AD203B41FA5}">
                      <a16:colId xmlns:a16="http://schemas.microsoft.com/office/drawing/2014/main" val="20001"/>
                    </a:ext>
                  </a:extLst>
                </a:gridCol>
                <a:gridCol w="1252025">
                  <a:extLst>
                    <a:ext uri="{9D8B030D-6E8A-4147-A177-3AD203B41FA5}">
                      <a16:colId xmlns:a16="http://schemas.microsoft.com/office/drawing/2014/main" val="295937946"/>
                    </a:ext>
                  </a:extLst>
                </a:gridCol>
              </a:tblGrid>
              <a:tr h="985293">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Ronja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000" dirty="0">
                          <a:solidFill>
                            <a:srgbClr val="002060"/>
                          </a:solidFill>
                        </a:rPr>
                        <a:t>Ronja und </a:t>
                      </a:r>
                      <a:r>
                        <a:rPr lang="en-US" sz="2000" dirty="0" err="1">
                          <a:solidFill>
                            <a:srgbClr val="002060"/>
                          </a:solidFill>
                        </a:rPr>
                        <a:t>Lias</a:t>
                      </a:r>
                      <a:endParaRPr lang="en-US" sz="2000"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CustomShape 22">
            <a:hlinkClick r:id="" action="ppaction://noaction">
              <a:snd r:embed="rId11" name="T3_W2_13.3.wav"/>
            </a:hlinkClick>
            <a:extLst>
              <a:ext uri="{FF2B5EF4-FFF2-40B4-BE49-F238E27FC236}">
                <a16:creationId xmlns:a16="http://schemas.microsoft.com/office/drawing/2014/main" id="{5ECB2428-F0A4-1B56-8D54-27644479D2DB}"/>
              </a:ext>
            </a:extLst>
          </p:cNvPr>
          <p:cNvSpPr/>
          <p:nvPr/>
        </p:nvSpPr>
        <p:spPr>
          <a:xfrm>
            <a:off x="348415" y="249202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6" name="CustomShape 23">
            <a:hlinkClick r:id="" action="ppaction://noaction">
              <a:snd r:embed="rId12" name="T3_W2_13.4.wav"/>
            </a:hlinkClick>
            <a:extLst>
              <a:ext uri="{FF2B5EF4-FFF2-40B4-BE49-F238E27FC236}">
                <a16:creationId xmlns:a16="http://schemas.microsoft.com/office/drawing/2014/main" id="{5B3E36BD-D6DB-8F1E-21ED-2E79D8937079}"/>
              </a:ext>
            </a:extLst>
          </p:cNvPr>
          <p:cNvSpPr/>
          <p:nvPr/>
        </p:nvSpPr>
        <p:spPr>
          <a:xfrm>
            <a:off x="348415" y="29945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4">
            <a:hlinkClick r:id="" action="ppaction://noaction">
              <a:snd r:embed="rId13" name="T3_W2_13.5.wav"/>
            </a:hlinkClick>
            <a:extLst>
              <a:ext uri="{FF2B5EF4-FFF2-40B4-BE49-F238E27FC236}">
                <a16:creationId xmlns:a16="http://schemas.microsoft.com/office/drawing/2014/main" id="{0167A0A2-8992-B1FC-C3A2-4C7A3A0756C7}"/>
              </a:ext>
            </a:extLst>
          </p:cNvPr>
          <p:cNvSpPr/>
          <p:nvPr/>
        </p:nvSpPr>
        <p:spPr>
          <a:xfrm>
            <a:off x="348415" y="3473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5">
            <a:hlinkClick r:id="" action="ppaction://noaction">
              <a:snd r:embed="rId14" name="T3_W2_13.6.wav"/>
            </a:hlinkClick>
            <a:extLst>
              <a:ext uri="{FF2B5EF4-FFF2-40B4-BE49-F238E27FC236}">
                <a16:creationId xmlns:a16="http://schemas.microsoft.com/office/drawing/2014/main" id="{4003C933-F90E-419C-2279-D08713B84604}"/>
              </a:ext>
            </a:extLst>
          </p:cNvPr>
          <p:cNvSpPr/>
          <p:nvPr/>
        </p:nvSpPr>
        <p:spPr>
          <a:xfrm>
            <a:off x="348415" y="39403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1" name="CustomShape 26">
            <a:hlinkClick r:id="" action="ppaction://noaction">
              <a:snd r:embed="rId15" name="T3_W2_13.7.wav"/>
            </a:hlinkClick>
            <a:extLst>
              <a:ext uri="{FF2B5EF4-FFF2-40B4-BE49-F238E27FC236}">
                <a16:creationId xmlns:a16="http://schemas.microsoft.com/office/drawing/2014/main" id="{621C7A5C-664B-EC71-AAE6-E55D8417A9BE}"/>
              </a:ext>
            </a:extLst>
          </p:cNvPr>
          <p:cNvSpPr/>
          <p:nvPr/>
        </p:nvSpPr>
        <p:spPr>
          <a:xfrm>
            <a:off x="348415" y="444574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2" name="CustomShape 27">
            <a:hlinkClick r:id="" action="ppaction://noaction">
              <a:snd r:embed="rId16" name="T3_W2_13.8.wav"/>
            </a:hlinkClick>
            <a:extLst>
              <a:ext uri="{FF2B5EF4-FFF2-40B4-BE49-F238E27FC236}">
                <a16:creationId xmlns:a16="http://schemas.microsoft.com/office/drawing/2014/main" id="{2DDDA910-93E8-9661-F5B1-8374ECE1D0E8}"/>
              </a:ext>
            </a:extLst>
          </p:cNvPr>
          <p:cNvSpPr/>
          <p:nvPr/>
        </p:nvSpPr>
        <p:spPr>
          <a:xfrm>
            <a:off x="352735" y="493786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D659915-59D9-61AA-B6B8-78708148F19F}"/>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3114" y="2422069"/>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FA0A5874-AC49-A2E6-7ED8-2AF5A8448308}"/>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4933" y="2893988"/>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F1560689-E7B4-B09D-BA0A-A0E679C6D153}"/>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26344" y="3330607"/>
            <a:ext cx="517321" cy="517320"/>
          </a:xfrm>
          <a:prstGeom prst="rect">
            <a:avLst/>
          </a:prstGeom>
        </p:spPr>
      </p:pic>
      <p:pic>
        <p:nvPicPr>
          <p:cNvPr id="37" name="Picture 36" descr="Icon&#10;&#10;Description automatically generated">
            <a:extLst>
              <a:ext uri="{FF2B5EF4-FFF2-40B4-BE49-F238E27FC236}">
                <a16:creationId xmlns:a16="http://schemas.microsoft.com/office/drawing/2014/main" id="{CEBBBFFD-E690-8E1B-71F3-FA6B2AC469B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34564" y="3819341"/>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6F4027AA-262B-13D3-D2AD-3B33B0FCF0E9}"/>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46649" y="4298529"/>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E02051C0-16B2-08A4-D251-681B9B6E8E6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2223791" y="4828130"/>
            <a:ext cx="517321" cy="517320"/>
          </a:xfrm>
          <a:prstGeom prst="rect">
            <a:avLst/>
          </a:prstGeom>
        </p:spPr>
      </p:pic>
      <p:graphicFrame>
        <p:nvGraphicFramePr>
          <p:cNvPr id="3" name="Table 2">
            <a:extLst>
              <a:ext uri="{FF2B5EF4-FFF2-40B4-BE49-F238E27FC236}">
                <a16:creationId xmlns:a16="http://schemas.microsoft.com/office/drawing/2014/main" id="{9EBBE4B2-860B-4D45-8FC5-7744D6904521}"/>
              </a:ext>
            </a:extLst>
          </p:cNvPr>
          <p:cNvGraphicFramePr>
            <a:graphicFrameLocks noGrp="1"/>
          </p:cNvGraphicFramePr>
          <p:nvPr>
            <p:extLst>
              <p:ext uri="{D42A27DB-BD31-4B8C-83A1-F6EECF244321}">
                <p14:modId xmlns:p14="http://schemas.microsoft.com/office/powerpoint/2010/main" val="110256278"/>
              </p:ext>
            </p:extLst>
          </p:nvPr>
        </p:nvGraphicFramePr>
        <p:xfrm>
          <a:off x="3676882" y="1438525"/>
          <a:ext cx="7149624" cy="3890493"/>
        </p:xfrm>
        <a:graphic>
          <a:graphicData uri="http://schemas.openxmlformats.org/drawingml/2006/table">
            <a:tbl>
              <a:tblPr/>
              <a:tblGrid>
                <a:gridCol w="7149624">
                  <a:extLst>
                    <a:ext uri="{9D8B030D-6E8A-4147-A177-3AD203B41FA5}">
                      <a16:colId xmlns:a16="http://schemas.microsoft.com/office/drawing/2014/main" val="975960616"/>
                    </a:ext>
                  </a:extLst>
                </a:gridCol>
              </a:tblGrid>
              <a:tr h="985293">
                <a:tc>
                  <a:txBody>
                    <a:bodyPr/>
                    <a:lstStyle/>
                    <a:p>
                      <a:pPr algn="ctr"/>
                      <a:endParaRPr lang="en-US" sz="2000" dirty="0">
                        <a:solidFill>
                          <a:srgbClr val="002060"/>
                        </a:solidFill>
                      </a:endParaRPr>
                    </a:p>
                    <a:p>
                      <a:pPr algn="l"/>
                      <a:r>
                        <a:rPr lang="en-US" sz="2000" b="1" dirty="0">
                          <a:solidFill>
                            <a:srgbClr val="002060"/>
                          </a:solidFill>
                        </a:rPr>
                        <a:t>Was </a:t>
                      </a:r>
                      <a:r>
                        <a:rPr lang="en-US" sz="2000" b="1" dirty="0" err="1">
                          <a:solidFill>
                            <a:srgbClr val="002060"/>
                          </a:solidFill>
                        </a:rPr>
                        <a:t>heißt</a:t>
                      </a:r>
                      <a:r>
                        <a:rPr lang="en-US" sz="2000" b="1" dirty="0">
                          <a:solidFill>
                            <a:srgbClr val="002060"/>
                          </a:solidFill>
                        </a:rPr>
                        <a:t> das auf </a:t>
                      </a:r>
                      <a:r>
                        <a:rPr lang="en-US" sz="2000" b="1" dirty="0" err="1">
                          <a:solidFill>
                            <a:srgbClr val="002060"/>
                          </a:solidFill>
                        </a:rPr>
                        <a:t>Englisch</a:t>
                      </a:r>
                      <a:r>
                        <a:rPr lang="en-US" sz="2000" b="1" dirty="0">
                          <a:solidFill>
                            <a:srgbClr val="002060"/>
                          </a:solidFill>
                        </a:rPr>
                        <a: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742985322"/>
                  </a:ext>
                </a:extLst>
              </a:tr>
              <a:tr h="501840">
                <a:tc>
                  <a:txBody>
                    <a:bodyPr/>
                    <a:lstStyle/>
                    <a:p>
                      <a:pPr>
                        <a:lnSpc>
                          <a:spcPct val="100000"/>
                        </a:lnSpc>
                      </a:pPr>
                      <a:r>
                        <a:rPr lang="en-GB" sz="2000" b="0" strike="noStrike" spc="-1" dirty="0">
                          <a:solidFill>
                            <a:srgbClr val="002060"/>
                          </a:solidFill>
                          <a:latin typeface="Century gothic"/>
                        </a:rPr>
                        <a:t>You (both) are going to the Christmas market.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648274973"/>
                  </a:ext>
                </a:extLst>
              </a:tr>
              <a:tr h="483480">
                <a:tc>
                  <a:txBody>
                    <a:bodyPr/>
                    <a:lstStyle/>
                    <a:p>
                      <a:pPr>
                        <a:lnSpc>
                          <a:spcPct val="100000"/>
                        </a:lnSpc>
                      </a:pPr>
                      <a:r>
                        <a:rPr lang="en-GB" sz="2000" b="0" strike="noStrike" spc="-1" dirty="0">
                          <a:solidFill>
                            <a:srgbClr val="002060"/>
                          </a:solidFill>
                          <a:latin typeface="Century gothic"/>
                        </a:rPr>
                        <a:t>You (both) are buying beautiful Christmas things.</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30300888"/>
                  </a:ext>
                </a:extLst>
              </a:tr>
              <a:tr h="455760">
                <a:tc>
                  <a:txBody>
                    <a:bodyPr/>
                    <a:lstStyle/>
                    <a:p>
                      <a:pPr>
                        <a:lnSpc>
                          <a:spcPct val="100000"/>
                        </a:lnSpc>
                      </a:pPr>
                      <a:r>
                        <a:rPr lang="en-GB" sz="2000" b="0" strike="noStrike" spc="-1" dirty="0">
                          <a:solidFill>
                            <a:srgbClr val="002060"/>
                          </a:solidFill>
                          <a:latin typeface="Century gothic"/>
                        </a:rPr>
                        <a:t>You are getting a great present.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75528794"/>
                  </a:ext>
                </a:extLst>
              </a:tr>
              <a:tr h="483480">
                <a:tc>
                  <a:txBody>
                    <a:bodyPr/>
                    <a:lstStyle/>
                    <a:p>
                      <a:pPr>
                        <a:lnSpc>
                          <a:spcPct val="100000"/>
                        </a:lnSpc>
                      </a:pPr>
                      <a:r>
                        <a:rPr lang="en-GB" sz="2000" b="0" strike="noStrike" spc="-1" dirty="0">
                          <a:solidFill>
                            <a:srgbClr val="002060"/>
                          </a:solidFill>
                          <a:latin typeface="Century gothic"/>
                        </a:rPr>
                        <a:t>You are getting ill. Get well soon!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40322699"/>
                  </a:ext>
                </a:extLst>
              </a:tr>
              <a:tr h="505440">
                <a:tc>
                  <a:txBody>
                    <a:bodyPr/>
                    <a:lstStyle/>
                    <a:p>
                      <a:pPr>
                        <a:lnSpc>
                          <a:spcPct val="100000"/>
                        </a:lnSpc>
                      </a:pPr>
                      <a:r>
                        <a:rPr lang="en-GB" sz="2000" b="0" strike="noStrike" spc="-1" dirty="0">
                          <a:solidFill>
                            <a:srgbClr val="002060"/>
                          </a:solidFill>
                          <a:latin typeface="Century gothic"/>
                        </a:rPr>
                        <a:t>You (both) have an exam tomorrow. Good luck!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583759244"/>
                  </a:ext>
                </a:extLst>
              </a:tr>
              <a:tr h="475200">
                <a:tc>
                  <a:txBody>
                    <a:bodyPr/>
                    <a:lstStyle/>
                    <a:p>
                      <a:pPr>
                        <a:lnSpc>
                          <a:spcPct val="100000"/>
                        </a:lnSpc>
                      </a:pPr>
                      <a:r>
                        <a:rPr lang="en-GB" sz="2000" b="0" strike="noStrike" spc="-1" dirty="0">
                          <a:solidFill>
                            <a:srgbClr val="002060"/>
                          </a:solidFill>
                          <a:latin typeface="Century gothic"/>
                        </a:rPr>
                        <a:t>You (both) are coming to England in January, right?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36129302"/>
                  </a:ext>
                </a:extLst>
              </a:tr>
            </a:tbl>
          </a:graphicData>
        </a:graphic>
      </p:graphicFrame>
      <p:sp>
        <p:nvSpPr>
          <p:cNvPr id="13" name="Rectangle: Rounded Corners 12">
            <a:extLst>
              <a:ext uri="{FF2B5EF4-FFF2-40B4-BE49-F238E27FC236}">
                <a16:creationId xmlns:a16="http://schemas.microsoft.com/office/drawing/2014/main" id="{CFC8D342-EA0C-40FF-945B-523ED9C164B8}"/>
              </a:ext>
            </a:extLst>
          </p:cNvPr>
          <p:cNvSpPr/>
          <p:nvPr/>
        </p:nvSpPr>
        <p:spPr>
          <a:xfrm>
            <a:off x="3696866" y="2483217"/>
            <a:ext cx="6350801" cy="3718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FA3F6-42C7-479E-AF67-46397CDA3718}"/>
              </a:ext>
            </a:extLst>
          </p:cNvPr>
          <p:cNvSpPr/>
          <p:nvPr/>
        </p:nvSpPr>
        <p:spPr>
          <a:xfrm>
            <a:off x="3736458" y="3011250"/>
            <a:ext cx="6372236" cy="3193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A6E715A9-F9BE-4DB2-AA41-EE8324717276}"/>
              </a:ext>
            </a:extLst>
          </p:cNvPr>
          <p:cNvSpPr/>
          <p:nvPr/>
        </p:nvSpPr>
        <p:spPr>
          <a:xfrm>
            <a:off x="3745422" y="3461320"/>
            <a:ext cx="5909272"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759DC846-3EC8-4552-AA1B-45A4780DE57B}"/>
              </a:ext>
            </a:extLst>
          </p:cNvPr>
          <p:cNvSpPr/>
          <p:nvPr/>
        </p:nvSpPr>
        <p:spPr>
          <a:xfrm>
            <a:off x="3696867" y="3922537"/>
            <a:ext cx="5354058" cy="3630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3ACC5EE9-740A-427E-B49E-3E89AC37E25A}"/>
              </a:ext>
            </a:extLst>
          </p:cNvPr>
          <p:cNvSpPr/>
          <p:nvPr/>
        </p:nvSpPr>
        <p:spPr>
          <a:xfrm>
            <a:off x="3745421" y="4442690"/>
            <a:ext cx="6407888" cy="3193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6C1A089B-3180-44CC-A303-03D61894E815}"/>
              </a:ext>
            </a:extLst>
          </p:cNvPr>
          <p:cNvSpPr/>
          <p:nvPr/>
        </p:nvSpPr>
        <p:spPr>
          <a:xfrm>
            <a:off x="3745421" y="4890745"/>
            <a:ext cx="6826326" cy="396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a:hlinkClick r:id="" action="ppaction://noaction">
              <a:snd r:embed="rId18" name="T3_W2_13.2.wav"/>
            </a:hlinkClick>
            <a:extLst>
              <a:ext uri="{FF2B5EF4-FFF2-40B4-BE49-F238E27FC236}">
                <a16:creationId xmlns:a16="http://schemas.microsoft.com/office/drawing/2014/main" id="{2C7273BB-1BA4-3D69-6D02-1071501B3342}"/>
              </a:ext>
            </a:extLst>
          </p:cNvPr>
          <p:cNvSpPr txBox="1"/>
          <p:nvPr/>
        </p:nvSpPr>
        <p:spPr>
          <a:xfrm>
            <a:off x="183285" y="522369"/>
            <a:ext cx="69554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err="1">
                <a:solidFill>
                  <a:srgbClr val="002060"/>
                </a:solidFill>
                <a:latin typeface="Century Gothic" panose="020B0502020202020204" pitchFamily="34" charset="0"/>
                <a:ea typeface="Century Gothic"/>
              </a:rPr>
              <a:t>Spricht</a:t>
            </a:r>
            <a:r>
              <a:rPr lang="en-GB" sz="2000" spc="-1" dirty="0">
                <a:solidFill>
                  <a:srgbClr val="002060"/>
                </a:solidFill>
                <a:latin typeface="Century Gothic" panose="020B0502020202020204" pitchFamily="34" charset="0"/>
                <a:ea typeface="Century Gothic"/>
              </a:rPr>
              <a:t> Olivia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Ronja, </a:t>
            </a:r>
            <a:r>
              <a:rPr lang="en-GB" sz="2000" spc="-1" dirty="0" err="1">
                <a:solidFill>
                  <a:srgbClr val="002060"/>
                </a:solidFill>
                <a:latin typeface="Century Gothic" panose="020B0502020202020204" pitchFamily="34" charset="0"/>
                <a:ea typeface="Century Gothic"/>
              </a:rPr>
              <a:t>oder</a:t>
            </a:r>
            <a:r>
              <a:rPr lang="en-GB" sz="2000" spc="-1" dirty="0">
                <a:solidFill>
                  <a:srgbClr val="002060"/>
                </a:solidFill>
                <a:latin typeface="Century Gothic" panose="020B0502020202020204" pitchFamily="34" charset="0"/>
                <a:ea typeface="Century Gothic"/>
              </a:rPr>
              <a:t> </a:t>
            </a:r>
            <a:r>
              <a:rPr lang="en-GB" sz="2000" spc="-1" dirty="0" err="1">
                <a:solidFill>
                  <a:srgbClr val="002060"/>
                </a:solidFill>
                <a:latin typeface="Century Gothic" panose="020B0502020202020204" pitchFamily="34" charset="0"/>
                <a:ea typeface="Century Gothic"/>
              </a:rPr>
              <a:t>mit</a:t>
            </a:r>
            <a:r>
              <a:rPr lang="en-GB" sz="2000" spc="-1" dirty="0">
                <a:solidFill>
                  <a:srgbClr val="002060"/>
                </a:solidFill>
                <a:latin typeface="Century Gothic" panose="020B0502020202020204" pitchFamily="34" charset="0"/>
                <a:ea typeface="Century Gothic"/>
              </a:rPr>
              <a:t> Ronja UND </a:t>
            </a:r>
            <a:r>
              <a:rPr lang="en-GB" sz="2000" spc="-1" dirty="0" err="1">
                <a:solidFill>
                  <a:srgbClr val="002060"/>
                </a:solidFill>
                <a:latin typeface="Century Gothic" panose="020B0502020202020204" pitchFamily="34" charset="0"/>
                <a:ea typeface="Century Gothic"/>
              </a:rPr>
              <a:t>Lias</a:t>
            </a:r>
            <a:r>
              <a:rPr lang="en-GB" sz="2000" spc="-1" dirty="0">
                <a:solidFill>
                  <a:srgbClr val="002060"/>
                </a:solidFill>
                <a:latin typeface="Century Gothic" panose="020B0502020202020204" pitchFamily="34" charset="0"/>
                <a:ea typeface="Century Gothic"/>
              </a:rPr>
              <a:t>? </a:t>
            </a:r>
            <a:endParaRPr kumimoji="0" lang="en-GB" sz="20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 name="Picture 9" descr="A cartoon of a person in a black outfit&#10;&#10;Description automatically generated">
            <a:extLst>
              <a:ext uri="{FF2B5EF4-FFF2-40B4-BE49-F238E27FC236}">
                <a16:creationId xmlns:a16="http://schemas.microsoft.com/office/drawing/2014/main" id="{DD086432-23D2-7364-9F74-49D70E8EBCB7}"/>
              </a:ext>
            </a:extLst>
          </p:cNvPr>
          <p:cNvPicPr>
            <a:picLocks noChangeAspect="1"/>
          </p:cNvPicPr>
          <p:nvPr/>
        </p:nvPicPr>
        <p:blipFill rotWithShape="1">
          <a:blip r:embed="rId19">
            <a:extLst>
              <a:ext uri="{28A0092B-C50C-407E-A947-70E740481C1C}">
                <a14:useLocalDpi xmlns:a14="http://schemas.microsoft.com/office/drawing/2010/main" val="0"/>
              </a:ext>
            </a:extLst>
          </a:blip>
          <a:srcRect b="58584"/>
          <a:stretch/>
        </p:blipFill>
        <p:spPr>
          <a:xfrm>
            <a:off x="8973756" y="-42704"/>
            <a:ext cx="2027452" cy="2459680"/>
          </a:xfrm>
          <a:prstGeom prst="rect">
            <a:avLst/>
          </a:prstGeom>
        </p:spPr>
      </p:pic>
      <p:pic>
        <p:nvPicPr>
          <p:cNvPr id="16" name="Picture 15">
            <a:extLst>
              <a:ext uri="{FF2B5EF4-FFF2-40B4-BE49-F238E27FC236}">
                <a16:creationId xmlns:a16="http://schemas.microsoft.com/office/drawing/2014/main" id="{B74391BC-95D7-F5D8-1B55-DA524873B3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868689" y="3984044"/>
            <a:ext cx="2406573" cy="29176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2_13.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2_13.1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2_13.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2_13.1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2_13.1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2_13.1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50"/>
                                        </p:tgtEl>
                                      </p:cBhvr>
                                    </p:animEffect>
                                    <p:set>
                                      <p:cBhvr>
                                        <p:cTn id="41" dur="1" fill="hold">
                                          <p:stCondLst>
                                            <p:cond delay="499"/>
                                          </p:stCondLst>
                                        </p:cTn>
                                        <p:tgtEl>
                                          <p:spTgt spid="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51"/>
                                        </p:tgtEl>
                                      </p:cBhvr>
                                    </p:animEffect>
                                    <p:set>
                                      <p:cBhvr>
                                        <p:cTn id="46" dur="1" fill="hold">
                                          <p:stCondLst>
                                            <p:cond delay="499"/>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52"/>
                                        </p:tgtEl>
                                      </p:cBhvr>
                                    </p:animEffect>
                                    <p:set>
                                      <p:cBhvr>
                                        <p:cTn id="51" dur="1" fill="hold">
                                          <p:stCondLst>
                                            <p:cond delay="499"/>
                                          </p:stCondLst>
                                        </p:cTn>
                                        <p:tgtEl>
                                          <p:spTgt spid="5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9" grpId="0" animBg="1"/>
      <p:bldP spid="50" grpId="0" animBg="1"/>
      <p:bldP spid="51" grpId="0" animBg="1"/>
      <p:bldP spid="52" grpId="0" animBg="1"/>
      <p:bldP spid="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183906699"/>
              </p:ext>
            </p:extLst>
          </p:nvPr>
        </p:nvGraphicFramePr>
        <p:xfrm>
          <a:off x="143388" y="617124"/>
          <a:ext cx="11104985" cy="5493612"/>
        </p:xfrm>
        <a:graphic>
          <a:graphicData uri="http://schemas.openxmlformats.org/drawingml/2006/table">
            <a:tbl>
              <a:tblPr/>
              <a:tblGrid>
                <a:gridCol w="698700">
                  <a:extLst>
                    <a:ext uri="{9D8B030D-6E8A-4147-A177-3AD203B41FA5}">
                      <a16:colId xmlns:a16="http://schemas.microsoft.com/office/drawing/2014/main" val="20000"/>
                    </a:ext>
                  </a:extLst>
                </a:gridCol>
                <a:gridCol w="3364152">
                  <a:extLst>
                    <a:ext uri="{9D8B030D-6E8A-4147-A177-3AD203B41FA5}">
                      <a16:colId xmlns:a16="http://schemas.microsoft.com/office/drawing/2014/main" val="20001"/>
                    </a:ext>
                  </a:extLst>
                </a:gridCol>
                <a:gridCol w="2364377">
                  <a:extLst>
                    <a:ext uri="{9D8B030D-6E8A-4147-A177-3AD203B41FA5}">
                      <a16:colId xmlns:a16="http://schemas.microsoft.com/office/drawing/2014/main" val="20002"/>
                    </a:ext>
                  </a:extLst>
                </a:gridCol>
                <a:gridCol w="4677756">
                  <a:extLst>
                    <a:ext uri="{9D8B030D-6E8A-4147-A177-3AD203B41FA5}">
                      <a16:colId xmlns:a16="http://schemas.microsoft.com/office/drawing/2014/main" val="1127759794"/>
                    </a:ext>
                  </a:extLst>
                </a:gridCol>
              </a:tblGrid>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Leonie </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a:solidFill>
                            <a:srgbClr val="2E94AF"/>
                          </a:solidFill>
                          <a:latin typeface="Century gothic"/>
                        </a:rPr>
                        <a:t>…</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spc="-1" dirty="0" err="1">
                          <a:solidFill>
                            <a:srgbClr val="2E94AF"/>
                          </a:solidFill>
                          <a:latin typeface="Century gothic"/>
                        </a:rPr>
                        <a:t>Englisch</a:t>
                      </a: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580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sym typeface="Wingdings" panose="05000000000000000000" pitchFamily="2" charset="2"/>
                        </a:rPr>
                        <a:t>Ihr</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werdet</a:t>
                      </a:r>
                      <a:r>
                        <a:rPr lang="en-GB" sz="2000" dirty="0">
                          <a:solidFill>
                            <a:srgbClr val="002060"/>
                          </a:solidFill>
                          <a:latin typeface="Century Gothic" panose="020B0502020202020204" pitchFamily="34" charset="0"/>
                          <a:sym typeface="Wingdings" panose="05000000000000000000" pitchFamily="2" charset="2"/>
                        </a:rPr>
                        <a:t> </a:t>
                      </a:r>
                      <a:r>
                        <a:rPr lang="en-GB" sz="2000" dirty="0" err="1">
                          <a:solidFill>
                            <a:srgbClr val="002060"/>
                          </a:solidFill>
                          <a:latin typeface="Century Gothic" panose="020B0502020202020204" pitchFamily="34" charset="0"/>
                          <a:sym typeface="Wingdings" panose="05000000000000000000" pitchFamily="2" charset="2"/>
                        </a:rPr>
                        <a:t>heute</a:t>
                      </a:r>
                      <a:r>
                        <a:rPr lang="en-GB" sz="2000" dirty="0">
                          <a:solidFill>
                            <a:srgbClr val="002060"/>
                          </a:solidFill>
                          <a:latin typeface="Century Gothic" panose="020B0502020202020204" pitchFamily="34" charset="0"/>
                          <a:sym typeface="Wingdings" panose="05000000000000000000" pitchFamily="2" charset="2"/>
                        </a:rPr>
                        <a:t> elf…</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US" sz="2000" b="0" strike="noStrike" spc="-1" dirty="0" err="1">
                          <a:solidFill>
                            <a:srgbClr val="002060"/>
                          </a:solidFill>
                          <a:latin typeface="Century gothic"/>
                        </a:rPr>
                        <a:t>Herzlichen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Glückwunsch</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zum</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Geburtstag</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turning 11 today...</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Du </a:t>
                      </a:r>
                      <a:r>
                        <a:rPr lang="en-US" sz="2000" b="0" strike="noStrike" spc="-1" dirty="0" err="1">
                          <a:solidFill>
                            <a:srgbClr val="002060"/>
                          </a:solidFill>
                          <a:latin typeface="Century gothic"/>
                        </a:rPr>
                        <a:t>gibst</a:t>
                      </a:r>
                      <a:r>
                        <a:rPr lang="en-US" sz="2000" b="0" strike="noStrike" spc="-1" dirty="0">
                          <a:solidFill>
                            <a:srgbClr val="002060"/>
                          </a:solidFill>
                          <a:latin typeface="Century gothic"/>
                        </a:rPr>
                        <a:t> morgen </a:t>
                      </a:r>
                      <a:r>
                        <a:rPr lang="en-US" sz="2000" b="0" strike="noStrike" spc="-1" dirty="0" err="1">
                          <a:solidFill>
                            <a:srgbClr val="002060"/>
                          </a:solidFill>
                          <a:latin typeface="Century gothic"/>
                        </a:rPr>
                        <a:t>ein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Konzert</a:t>
                      </a:r>
                      <a:r>
                        <a:rPr lang="en-US" sz="2000" b="0" strike="noStrike" spc="-1" dirty="0">
                          <a:solidFill>
                            <a:srgbClr val="002060"/>
                          </a:solidFill>
                          <a:latin typeface="Century gothic"/>
                        </a:rPr>
                        <a:t>...</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ctr" defTabSz="914400" rtl="0" eaLnBrk="1" latinLnBrk="0" hangingPunct="1">
                        <a:lnSpc>
                          <a:spcPct val="100000"/>
                        </a:lnSpc>
                      </a:pPr>
                      <a:r>
                        <a:rPr lang="en-US" sz="2000" b="0" strike="noStrike" kern="1200" spc="-1" dirty="0" err="1">
                          <a:solidFill>
                            <a:srgbClr val="002060"/>
                          </a:solidFill>
                          <a:latin typeface="Century gothic"/>
                          <a:ea typeface="+mn-ea"/>
                          <a:cs typeface="+mn-cs"/>
                        </a:rPr>
                        <a:t>Viel</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Glück</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You are giving a concert tomorrow...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52944">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werdet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krank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r>
                        <a:rPr lang="en-US" sz="2000" b="0" dirty="0" err="1">
                          <a:solidFill>
                            <a:srgbClr val="002060"/>
                          </a:solidFill>
                        </a:rPr>
                        <a:t>Gute</a:t>
                      </a:r>
                      <a:r>
                        <a:rPr lang="en-US" sz="2000" b="0" dirty="0">
                          <a:solidFill>
                            <a:srgbClr val="002060"/>
                          </a:solidFill>
                        </a:rPr>
                        <a:t> </a:t>
                      </a:r>
                      <a:r>
                        <a:rPr lang="en-US" sz="2000" b="0" dirty="0" err="1">
                          <a:solidFill>
                            <a:srgbClr val="002060"/>
                          </a:solidFill>
                        </a:rPr>
                        <a:t>Besserung</a:t>
                      </a:r>
                      <a:endParaRPr lang="en-GB" sz="2000" b="0" dirty="0">
                        <a:solidFill>
                          <a:srgbClr val="002060"/>
                        </a:solidFill>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strike="noStrike" spc="-1" dirty="0">
                          <a:solidFill>
                            <a:srgbClr val="002060"/>
                          </a:solidFill>
                          <a:latin typeface="Century gothic"/>
                        </a:rPr>
                        <a:t>You (both) are getting sick/ill…</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Heute </a:t>
                      </a:r>
                      <a:r>
                        <a:rPr lang="en-US" sz="2000" b="0" strike="noStrike" kern="1200" spc="-1" dirty="0" err="1">
                          <a:solidFill>
                            <a:srgbClr val="002060"/>
                          </a:solidFill>
                          <a:latin typeface="Century gothic"/>
                          <a:ea typeface="+mn-ea"/>
                          <a:cs typeface="+mn-cs"/>
                        </a:rPr>
                        <a:t>hört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das Lied ’</a:t>
                      </a:r>
                      <a:r>
                        <a:rPr lang="en-US" sz="2000" b="0" strike="noStrike" kern="1200" spc="-1" dirty="0" err="1">
                          <a:solidFill>
                            <a:srgbClr val="002060"/>
                          </a:solidFill>
                          <a:latin typeface="Century gothic"/>
                          <a:ea typeface="+mn-ea"/>
                          <a:cs typeface="+mn-cs"/>
                        </a:rPr>
                        <a:t>Zum</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Geburtstag</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viel</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Glück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Herzlichen</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Glückwunsch</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zum</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Geburtstag</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Today you’ll hear the song ‘Happy Birthday to You’</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US" sz="2000" b="0" strike="noStrike" kern="1200" spc="-1" dirty="0">
                          <a:solidFill>
                            <a:srgbClr val="002060"/>
                          </a:solidFill>
                          <a:latin typeface="Century gothic"/>
                          <a:ea typeface="+mn-ea"/>
                          <a:cs typeface="+mn-cs"/>
                        </a:rPr>
                        <a:t>Du </a:t>
                      </a:r>
                      <a:r>
                        <a:rPr lang="en-US" sz="2000" b="0" strike="noStrike" kern="1200" spc="-1" dirty="0" err="1">
                          <a:solidFill>
                            <a:srgbClr val="002060"/>
                          </a:solidFill>
                          <a:latin typeface="Century gothic"/>
                          <a:ea typeface="+mn-ea"/>
                          <a:cs typeface="+mn-cs"/>
                        </a:rPr>
                        <a:t>bekommst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jetzt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dein</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Weihnachtsgeschenk</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Frohe</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Weihnachten</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are getting your Christmas present now…</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3648">
                <a:tc>
                  <a:txBody>
                    <a:bodyPr/>
                    <a:lstStyle/>
                    <a:p>
                      <a:pPr algn="ctr">
                        <a:lnSpc>
                          <a:spcPct val="100000"/>
                        </a:lnSpc>
                      </a:pPr>
                      <a:endParaRPr lang="en-GB" sz="20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err="1">
                          <a:solidFill>
                            <a:srgbClr val="002060"/>
                          </a:solidFill>
                          <a:latin typeface="Century gothic"/>
                          <a:ea typeface="+mn-ea"/>
                          <a:cs typeface="+mn-cs"/>
                        </a:rPr>
                        <a:t>Ihr</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habt</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heute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eine</a:t>
                      </a:r>
                      <a:r>
                        <a:rPr lang="en-US" sz="2000" b="0" strike="noStrike" kern="1200" spc="-1" dirty="0">
                          <a:solidFill>
                            <a:srgbClr val="002060"/>
                          </a:solidFill>
                          <a:latin typeface="Century gothic"/>
                          <a:ea typeface="+mn-ea"/>
                          <a:cs typeface="+mn-cs"/>
                        </a:rPr>
                        <a:t> </a:t>
                      </a:r>
                      <a:r>
                        <a:rPr lang="en-US" sz="2000" b="0" strike="noStrike" kern="1200" spc="-1" dirty="0" err="1">
                          <a:solidFill>
                            <a:srgbClr val="002060"/>
                          </a:solidFill>
                          <a:latin typeface="Century gothic"/>
                          <a:ea typeface="+mn-ea"/>
                          <a:cs typeface="+mn-cs"/>
                        </a:rPr>
                        <a:t>Prüfung</a:t>
                      </a:r>
                      <a:r>
                        <a:rPr lang="en-US" sz="2000" b="0" strike="noStrike" kern="1200" spc="-1" dirty="0">
                          <a:solidFill>
                            <a:srgbClr val="002060"/>
                          </a:solidFill>
                          <a:latin typeface="Century gothic"/>
                          <a:ea typeface="+mn-ea"/>
                          <a:cs typeface="+mn-cs"/>
                        </a:rPr>
                        <a:t>...</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strike="noStrike" spc="-1" dirty="0" err="1">
                          <a:solidFill>
                            <a:srgbClr val="002060"/>
                          </a:solidFill>
                          <a:latin typeface="Century gothic"/>
                        </a:rPr>
                        <a:t>Viel</a:t>
                      </a:r>
                      <a:r>
                        <a:rPr lang="en-US" sz="2000" b="0" strike="noStrike" spc="-1" dirty="0">
                          <a:solidFill>
                            <a:srgbClr val="002060"/>
                          </a:solidFill>
                          <a:latin typeface="Century gothic"/>
                        </a:rPr>
                        <a:t> </a:t>
                      </a:r>
                      <a:r>
                        <a:rPr lang="en-US" sz="2000" b="0" strike="noStrike" spc="-1" dirty="0" err="1">
                          <a:solidFill>
                            <a:srgbClr val="002060"/>
                          </a:solidFill>
                          <a:latin typeface="Century gothic"/>
                        </a:rPr>
                        <a:t>Glück</a:t>
                      </a:r>
                      <a:endParaRPr lang="en-GB" sz="20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marL="0" algn="l" defTabSz="914400" rtl="0" eaLnBrk="1" latinLnBrk="0" hangingPunct="1">
                        <a:lnSpc>
                          <a:spcPct val="100000"/>
                        </a:lnSpc>
                      </a:pPr>
                      <a:r>
                        <a:rPr lang="en-US" sz="2000" b="0" strike="noStrike" kern="1200" spc="-1" dirty="0">
                          <a:solidFill>
                            <a:srgbClr val="002060"/>
                          </a:solidFill>
                          <a:latin typeface="Century gothic"/>
                          <a:ea typeface="+mn-ea"/>
                          <a:cs typeface="+mn-cs"/>
                        </a:rPr>
                        <a:t>You (both) have an exam/test today…</a:t>
                      </a:r>
                      <a:endParaRPr lang="en-GB" sz="2000" b="0" strike="noStrike" kern="1200" spc="-1" dirty="0">
                        <a:solidFill>
                          <a:srgbClr val="002060"/>
                        </a:solidFill>
                        <a:latin typeface="Century gothic"/>
                        <a:ea typeface="+mn-ea"/>
                        <a:cs typeface="+mn-cs"/>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0" y="26285"/>
            <a:ext cx="1021242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a:ea typeface="Century Gothic"/>
              </a:rPr>
              <a:t>Was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sagt</a:t>
            </a:r>
            <a:r>
              <a:rPr kumimoji="0" lang="en-GB" sz="2000" b="1" i="0" u="none" strike="noStrike" kern="1200" cap="none" spc="-1" normalizeH="0" baseline="0" noProof="0" dirty="0">
                <a:ln>
                  <a:noFill/>
                </a:ln>
                <a:solidFill>
                  <a:srgbClr val="002060"/>
                </a:solidFill>
                <a:effectLst/>
                <a:uLnTx/>
                <a:uFillTx/>
                <a:latin typeface="Century gothic"/>
                <a:ea typeface="Century Gothic"/>
              </a:rPr>
              <a:t> Leonie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zu</a:t>
            </a:r>
            <a:r>
              <a:rPr kumimoji="0" lang="en-GB" sz="2000" b="1" i="0" u="none" strike="noStrike" kern="1200" cap="none" spc="-1" normalizeH="0" baseline="0" noProof="0" dirty="0">
                <a:ln>
                  <a:noFill/>
                </a:ln>
                <a:solidFill>
                  <a:srgbClr val="002060"/>
                </a:solidFill>
                <a:effectLst/>
                <a:uLnTx/>
                <a:uFillTx/>
                <a:latin typeface="Century gothic"/>
                <a:ea typeface="Century Gothic"/>
              </a:rPr>
              <a:t> </a:t>
            </a:r>
            <a:r>
              <a:rPr kumimoji="0" lang="en-GB" sz="2000" b="1" i="0" u="none" strike="noStrike" kern="1200" cap="none" spc="-1" normalizeH="0" baseline="0" noProof="0" dirty="0" err="1">
                <a:ln>
                  <a:noFill/>
                </a:ln>
                <a:solidFill>
                  <a:srgbClr val="002060"/>
                </a:solidFill>
                <a:effectLst/>
                <a:uLnTx/>
                <a:uFillTx/>
                <a:latin typeface="Century gothic"/>
                <a:ea typeface="Century Gothic"/>
              </a:rPr>
              <a:t>Lias</a:t>
            </a:r>
            <a:r>
              <a:rPr kumimoji="0" lang="en-GB" sz="2000" b="1" i="0" u="none" strike="noStrike" kern="1200" cap="none" spc="-1" normalizeH="0" baseline="0" noProof="0" dirty="0">
                <a:ln>
                  <a:noFill/>
                </a:ln>
                <a:solidFill>
                  <a:srgbClr val="002060"/>
                </a:solidFill>
                <a:effectLst/>
                <a:uLnTx/>
                <a:uFillTx/>
                <a:latin typeface="Century gothic"/>
                <a:ea typeface="Century Gothic"/>
              </a:rPr>
              <a:t> und Ronja?</a:t>
            </a:r>
            <a:endParaRPr kumimoji="0" lang="en-GB" sz="20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9" name="Rectangle 8">
            <a:hlinkClick r:id="" action="ppaction://noaction">
              <a:snd r:embed="rId3" name="T3_W2_14.5.wav"/>
            </a:hlinkClick>
            <a:extLst>
              <a:ext uri="{FF2B5EF4-FFF2-40B4-BE49-F238E27FC236}">
                <a16:creationId xmlns:a16="http://schemas.microsoft.com/office/drawing/2014/main" id="{FA8CB7F0-F8CF-4B81-B158-8063FEDA7D6B}"/>
              </a:ext>
            </a:extLst>
          </p:cNvPr>
          <p:cNvSpPr/>
          <p:nvPr/>
        </p:nvSpPr>
        <p:spPr>
          <a:xfrm>
            <a:off x="329409" y="158494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2" name="TextBox 1">
            <a:hlinkClick r:id="" action="ppaction://noaction">
              <a:snd r:embed="rId4" name="T3_W2_14.4.wav"/>
            </a:hlinkClick>
            <a:extLst>
              <a:ext uri="{FF2B5EF4-FFF2-40B4-BE49-F238E27FC236}">
                <a16:creationId xmlns:a16="http://schemas.microsoft.com/office/drawing/2014/main" id="{83429DC6-4474-1619-EF36-4C3DC592D299}"/>
              </a:ext>
            </a:extLst>
          </p:cNvPr>
          <p:cNvSpPr txBox="1"/>
          <p:nvPr/>
        </p:nvSpPr>
        <p:spPr>
          <a:xfrm>
            <a:off x="9186585" y="6171192"/>
            <a:ext cx="1420455" cy="369332"/>
          </a:xfrm>
          <a:prstGeom prst="rect">
            <a:avLst/>
          </a:prstGeom>
          <a:solidFill>
            <a:srgbClr val="2E94AF"/>
          </a:solidFill>
        </p:spPr>
        <p:txBody>
          <a:bodyPr wrap="square" rtlCol="0">
            <a:spAutoFit/>
          </a:bodyPr>
          <a:lstStyle/>
          <a:p>
            <a:r>
              <a:rPr lang="en-US" b="1" dirty="0" err="1">
                <a:solidFill>
                  <a:schemeClr val="bg1"/>
                </a:solidFill>
              </a:rPr>
              <a:t>Viel</a:t>
            </a:r>
            <a:r>
              <a:rPr lang="en-US" b="1" dirty="0">
                <a:solidFill>
                  <a:schemeClr val="bg1"/>
                </a:solidFill>
              </a:rPr>
              <a:t> </a:t>
            </a:r>
            <a:r>
              <a:rPr lang="en-US" b="1" dirty="0" err="1">
                <a:solidFill>
                  <a:schemeClr val="bg1"/>
                </a:solidFill>
              </a:rPr>
              <a:t>Glück</a:t>
            </a:r>
            <a:endParaRPr lang="en-GB" b="1" dirty="0">
              <a:solidFill>
                <a:schemeClr val="bg1"/>
              </a:solidFill>
            </a:endParaRPr>
          </a:p>
        </p:txBody>
      </p:sp>
      <p:sp>
        <p:nvSpPr>
          <p:cNvPr id="4" name="TextBox 3">
            <a:hlinkClick r:id="" action="ppaction://noaction">
              <a:snd r:embed="rId5" name="T3_W2_14.1.wav"/>
            </a:hlinkClick>
            <a:extLst>
              <a:ext uri="{FF2B5EF4-FFF2-40B4-BE49-F238E27FC236}">
                <a16:creationId xmlns:a16="http://schemas.microsoft.com/office/drawing/2014/main" id="{6E8DA49A-FA87-6F4B-653A-93C9ABA3F66E}"/>
              </a:ext>
            </a:extLst>
          </p:cNvPr>
          <p:cNvSpPr txBox="1"/>
          <p:nvPr/>
        </p:nvSpPr>
        <p:spPr>
          <a:xfrm>
            <a:off x="1338369" y="6171192"/>
            <a:ext cx="1658050" cy="646331"/>
          </a:xfrm>
          <a:prstGeom prst="rect">
            <a:avLst/>
          </a:prstGeom>
          <a:solidFill>
            <a:srgbClr val="2E94AF"/>
          </a:solidFill>
        </p:spPr>
        <p:txBody>
          <a:bodyPr wrap="square" rtlCol="0">
            <a:spAutoFit/>
          </a:bodyPr>
          <a:lstStyle/>
          <a:p>
            <a:r>
              <a:rPr lang="en-US" b="1" dirty="0" err="1">
                <a:solidFill>
                  <a:schemeClr val="bg1"/>
                </a:solidFill>
              </a:rPr>
              <a:t>Frohe</a:t>
            </a:r>
            <a:r>
              <a:rPr lang="en-US" b="1" dirty="0">
                <a:solidFill>
                  <a:schemeClr val="bg1"/>
                </a:solidFill>
              </a:rPr>
              <a:t> </a:t>
            </a:r>
            <a:r>
              <a:rPr lang="en-US" b="1" dirty="0" err="1">
                <a:solidFill>
                  <a:schemeClr val="bg1"/>
                </a:solidFill>
              </a:rPr>
              <a:t>Weihnachten</a:t>
            </a:r>
            <a:endParaRPr lang="en-GB" b="1" dirty="0">
              <a:solidFill>
                <a:schemeClr val="bg1"/>
              </a:solidFill>
            </a:endParaRPr>
          </a:p>
        </p:txBody>
      </p:sp>
      <p:sp>
        <p:nvSpPr>
          <p:cNvPr id="14" name="TextBox 13">
            <a:hlinkClick r:id="" action="ppaction://noaction">
              <a:snd r:embed="rId6" name="T3_W2_14.3.wav"/>
            </a:hlinkClick>
            <a:extLst>
              <a:ext uri="{FF2B5EF4-FFF2-40B4-BE49-F238E27FC236}">
                <a16:creationId xmlns:a16="http://schemas.microsoft.com/office/drawing/2014/main" id="{6685B8A2-DFDA-6B4A-AD46-A38B1882161E}"/>
              </a:ext>
            </a:extLst>
          </p:cNvPr>
          <p:cNvSpPr txBox="1"/>
          <p:nvPr/>
        </p:nvSpPr>
        <p:spPr>
          <a:xfrm>
            <a:off x="5633023" y="6171192"/>
            <a:ext cx="2934202" cy="646331"/>
          </a:xfrm>
          <a:prstGeom prst="rect">
            <a:avLst/>
          </a:prstGeom>
          <a:solidFill>
            <a:srgbClr val="2E94AF"/>
          </a:solidFill>
        </p:spPr>
        <p:txBody>
          <a:bodyPr wrap="square" rtlCol="0">
            <a:spAutoFit/>
          </a:bodyPr>
          <a:lstStyle/>
          <a:p>
            <a:r>
              <a:rPr lang="en-US" b="1" dirty="0" err="1">
                <a:solidFill>
                  <a:schemeClr val="bg1"/>
                </a:solidFill>
              </a:rPr>
              <a:t>Herzlichen</a:t>
            </a:r>
            <a:r>
              <a:rPr lang="en-US" b="1" dirty="0">
                <a:solidFill>
                  <a:schemeClr val="bg1"/>
                </a:solidFill>
              </a:rPr>
              <a:t> </a:t>
            </a:r>
            <a:r>
              <a:rPr lang="en-US" b="1" dirty="0" err="1">
                <a:solidFill>
                  <a:schemeClr val="bg1"/>
                </a:solidFill>
              </a:rPr>
              <a:t>Glückwunsch</a:t>
            </a:r>
            <a:r>
              <a:rPr lang="en-US" b="1" dirty="0">
                <a:solidFill>
                  <a:schemeClr val="bg1"/>
                </a:solidFill>
              </a:rPr>
              <a:t> </a:t>
            </a:r>
            <a:r>
              <a:rPr lang="en-US" b="1" dirty="0" err="1">
                <a:solidFill>
                  <a:schemeClr val="bg1"/>
                </a:solidFill>
              </a:rPr>
              <a:t>zum</a:t>
            </a:r>
            <a:r>
              <a:rPr lang="en-US" b="1" dirty="0">
                <a:solidFill>
                  <a:schemeClr val="bg1"/>
                </a:solidFill>
              </a:rPr>
              <a:t> </a:t>
            </a:r>
            <a:r>
              <a:rPr lang="en-US" b="1" dirty="0" err="1">
                <a:solidFill>
                  <a:schemeClr val="bg1"/>
                </a:solidFill>
              </a:rPr>
              <a:t>Geburtstag</a:t>
            </a:r>
            <a:endParaRPr lang="en-GB" b="1" dirty="0">
              <a:solidFill>
                <a:schemeClr val="bg1"/>
              </a:solidFill>
            </a:endParaRPr>
          </a:p>
        </p:txBody>
      </p:sp>
      <p:sp>
        <p:nvSpPr>
          <p:cNvPr id="18" name="TextBox 17">
            <a:hlinkClick r:id="" action="ppaction://noaction">
              <a:snd r:embed="rId7" name="T3_W2_14.2.wav"/>
            </a:hlinkClick>
            <a:extLst>
              <a:ext uri="{FF2B5EF4-FFF2-40B4-BE49-F238E27FC236}">
                <a16:creationId xmlns:a16="http://schemas.microsoft.com/office/drawing/2014/main" id="{A57846DF-8152-2E42-8793-EEC975EA9CD7}"/>
              </a:ext>
            </a:extLst>
          </p:cNvPr>
          <p:cNvSpPr txBox="1"/>
          <p:nvPr/>
        </p:nvSpPr>
        <p:spPr>
          <a:xfrm>
            <a:off x="3585040" y="6171192"/>
            <a:ext cx="1310517" cy="646331"/>
          </a:xfrm>
          <a:prstGeom prst="rect">
            <a:avLst/>
          </a:prstGeom>
          <a:solidFill>
            <a:srgbClr val="2E94AF"/>
          </a:solidFill>
        </p:spPr>
        <p:txBody>
          <a:bodyPr wrap="square" rtlCol="0">
            <a:spAutoFit/>
          </a:bodyPr>
          <a:lstStyle/>
          <a:p>
            <a:r>
              <a:rPr lang="en-US" b="1" dirty="0" err="1">
                <a:solidFill>
                  <a:schemeClr val="bg1"/>
                </a:solidFill>
              </a:rPr>
              <a:t>Gute</a:t>
            </a:r>
            <a:r>
              <a:rPr lang="en-US" b="1" dirty="0">
                <a:solidFill>
                  <a:schemeClr val="bg1"/>
                </a:solidFill>
              </a:rPr>
              <a:t> </a:t>
            </a:r>
            <a:r>
              <a:rPr lang="en-US" b="1" dirty="0" err="1">
                <a:solidFill>
                  <a:schemeClr val="bg1"/>
                </a:solidFill>
              </a:rPr>
              <a:t>Besserung</a:t>
            </a:r>
            <a:endParaRPr lang="en-GB" b="1" dirty="0">
              <a:solidFill>
                <a:schemeClr val="bg1"/>
              </a:solidFill>
            </a:endParaRPr>
          </a:p>
        </p:txBody>
      </p:sp>
      <p:sp>
        <p:nvSpPr>
          <p:cNvPr id="24" name="TextBox 23">
            <a:extLst>
              <a:ext uri="{FF2B5EF4-FFF2-40B4-BE49-F238E27FC236}">
                <a16:creationId xmlns:a16="http://schemas.microsoft.com/office/drawing/2014/main" id="{BED34272-FF85-E890-A654-B1CFB09A1BD3}"/>
              </a:ext>
            </a:extLst>
          </p:cNvPr>
          <p:cNvSpPr txBox="1"/>
          <p:nvPr/>
        </p:nvSpPr>
        <p:spPr>
          <a:xfrm>
            <a:off x="4284617" y="1317630"/>
            <a:ext cx="2155372"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25" name="TextBox 24">
            <a:extLst>
              <a:ext uri="{FF2B5EF4-FFF2-40B4-BE49-F238E27FC236}">
                <a16:creationId xmlns:a16="http://schemas.microsoft.com/office/drawing/2014/main" id="{EF26B150-F612-4D17-1675-3BCCBA929527}"/>
              </a:ext>
            </a:extLst>
          </p:cNvPr>
          <p:cNvSpPr txBox="1"/>
          <p:nvPr/>
        </p:nvSpPr>
        <p:spPr>
          <a:xfrm>
            <a:off x="6611108" y="1584945"/>
            <a:ext cx="4191875" cy="398958"/>
          </a:xfrm>
          <a:prstGeom prst="rect">
            <a:avLst/>
          </a:prstGeom>
          <a:solidFill>
            <a:schemeClr val="bg1"/>
          </a:solidFill>
        </p:spPr>
        <p:txBody>
          <a:bodyPr wrap="square" rtlCol="0">
            <a:spAutoFit/>
          </a:bodyPr>
          <a:lstStyle/>
          <a:p>
            <a:endParaRPr lang="en-GB" dirty="0"/>
          </a:p>
        </p:txBody>
      </p:sp>
      <p:sp>
        <p:nvSpPr>
          <p:cNvPr id="27" name="TextBox 26">
            <a:extLst>
              <a:ext uri="{FF2B5EF4-FFF2-40B4-BE49-F238E27FC236}">
                <a16:creationId xmlns:a16="http://schemas.microsoft.com/office/drawing/2014/main" id="{854B29F3-4632-3C9F-4A19-FAF6DF4C4968}"/>
              </a:ext>
            </a:extLst>
          </p:cNvPr>
          <p:cNvSpPr txBox="1"/>
          <p:nvPr/>
        </p:nvSpPr>
        <p:spPr>
          <a:xfrm>
            <a:off x="4545551" y="2312090"/>
            <a:ext cx="1894438" cy="646331"/>
          </a:xfrm>
          <a:prstGeom prst="rect">
            <a:avLst/>
          </a:prstGeom>
          <a:solidFill>
            <a:schemeClr val="bg1"/>
          </a:solidFill>
        </p:spPr>
        <p:txBody>
          <a:bodyPr wrap="square" rtlCol="0">
            <a:spAutoFit/>
          </a:bodyPr>
          <a:lstStyle/>
          <a:p>
            <a:endParaRPr lang="en-GB" dirty="0"/>
          </a:p>
          <a:p>
            <a:endParaRPr lang="en-GB" dirty="0"/>
          </a:p>
        </p:txBody>
      </p:sp>
      <p:sp>
        <p:nvSpPr>
          <p:cNvPr id="28" name="TextBox 27">
            <a:extLst>
              <a:ext uri="{FF2B5EF4-FFF2-40B4-BE49-F238E27FC236}">
                <a16:creationId xmlns:a16="http://schemas.microsoft.com/office/drawing/2014/main" id="{8713CCAF-1527-EDCB-81B6-01F7F69382D5}"/>
              </a:ext>
            </a:extLst>
          </p:cNvPr>
          <p:cNvSpPr txBox="1"/>
          <p:nvPr/>
        </p:nvSpPr>
        <p:spPr>
          <a:xfrm>
            <a:off x="6639761" y="2308940"/>
            <a:ext cx="3797462" cy="646331"/>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B4353349-BDD4-03B4-BD1E-645C466D8047}"/>
              </a:ext>
            </a:extLst>
          </p:cNvPr>
          <p:cNvSpPr txBox="1"/>
          <p:nvPr/>
        </p:nvSpPr>
        <p:spPr>
          <a:xfrm>
            <a:off x="4284617" y="3161263"/>
            <a:ext cx="2155372" cy="383790"/>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C496D628-CD2E-03B6-F98B-C7F8D7C38C44}"/>
              </a:ext>
            </a:extLst>
          </p:cNvPr>
          <p:cNvSpPr txBox="1"/>
          <p:nvPr/>
        </p:nvSpPr>
        <p:spPr>
          <a:xfrm>
            <a:off x="6611108" y="3015727"/>
            <a:ext cx="3826115" cy="495532"/>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8DFBA59-B27E-542C-B618-6D47E375FFC5}"/>
              </a:ext>
            </a:extLst>
          </p:cNvPr>
          <p:cNvSpPr txBox="1"/>
          <p:nvPr/>
        </p:nvSpPr>
        <p:spPr>
          <a:xfrm>
            <a:off x="4343488" y="3688199"/>
            <a:ext cx="2066851"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34" name="TextBox 33">
            <a:extLst>
              <a:ext uri="{FF2B5EF4-FFF2-40B4-BE49-F238E27FC236}">
                <a16:creationId xmlns:a16="http://schemas.microsoft.com/office/drawing/2014/main" id="{C33D1C34-954F-DC49-F87E-41CC00B6DA11}"/>
              </a:ext>
            </a:extLst>
          </p:cNvPr>
          <p:cNvSpPr txBox="1"/>
          <p:nvPr/>
        </p:nvSpPr>
        <p:spPr>
          <a:xfrm>
            <a:off x="6639761" y="3691191"/>
            <a:ext cx="4424381" cy="923330"/>
          </a:xfrm>
          <a:prstGeom prst="rect">
            <a:avLst/>
          </a:prstGeom>
          <a:solidFill>
            <a:schemeClr val="bg1"/>
          </a:solidFill>
        </p:spPr>
        <p:txBody>
          <a:bodyPr wrap="square" rtlCol="0">
            <a:spAutoFit/>
          </a:bodyPr>
          <a:lstStyle/>
          <a:p>
            <a:endParaRPr lang="en-GB" dirty="0"/>
          </a:p>
          <a:p>
            <a:endParaRPr lang="en-GB" dirty="0"/>
          </a:p>
          <a:p>
            <a:endParaRPr lang="en-GB" dirty="0"/>
          </a:p>
        </p:txBody>
      </p:sp>
      <p:sp>
        <p:nvSpPr>
          <p:cNvPr id="36" name="TextBox 35">
            <a:extLst>
              <a:ext uri="{FF2B5EF4-FFF2-40B4-BE49-F238E27FC236}">
                <a16:creationId xmlns:a16="http://schemas.microsoft.com/office/drawing/2014/main" id="{23F05FDC-5F61-3688-3777-20F6A0A29FF1}"/>
              </a:ext>
            </a:extLst>
          </p:cNvPr>
          <p:cNvSpPr txBox="1"/>
          <p:nvPr/>
        </p:nvSpPr>
        <p:spPr>
          <a:xfrm>
            <a:off x="4343488" y="4714801"/>
            <a:ext cx="2066851" cy="646331"/>
          </a:xfrm>
          <a:prstGeom prst="rect">
            <a:avLst/>
          </a:prstGeom>
          <a:solidFill>
            <a:schemeClr val="bg1"/>
          </a:solidFill>
        </p:spPr>
        <p:txBody>
          <a:bodyPr wrap="square" rtlCol="0">
            <a:spAutoFit/>
          </a:bodyPr>
          <a:lstStyle/>
          <a:p>
            <a:endParaRPr lang="en-US" dirty="0"/>
          </a:p>
          <a:p>
            <a:endParaRPr lang="en-GB" dirty="0"/>
          </a:p>
        </p:txBody>
      </p:sp>
      <p:sp>
        <p:nvSpPr>
          <p:cNvPr id="37" name="TextBox 36">
            <a:extLst>
              <a:ext uri="{FF2B5EF4-FFF2-40B4-BE49-F238E27FC236}">
                <a16:creationId xmlns:a16="http://schemas.microsoft.com/office/drawing/2014/main" id="{0BE84815-13BC-19F9-E9C7-E9A45E1CB2DF}"/>
              </a:ext>
            </a:extLst>
          </p:cNvPr>
          <p:cNvSpPr txBox="1"/>
          <p:nvPr/>
        </p:nvSpPr>
        <p:spPr>
          <a:xfrm>
            <a:off x="6639761" y="4714802"/>
            <a:ext cx="4424381" cy="646331"/>
          </a:xfrm>
          <a:prstGeom prst="rect">
            <a:avLst/>
          </a:prstGeom>
          <a:solidFill>
            <a:schemeClr val="bg1"/>
          </a:solidFill>
        </p:spPr>
        <p:txBody>
          <a:bodyPr wrap="square" rtlCol="0">
            <a:spAutoFit/>
          </a:bodyPr>
          <a:lstStyle/>
          <a:p>
            <a:endParaRPr lang="en-GB" dirty="0"/>
          </a:p>
          <a:p>
            <a:endParaRPr lang="en-GB" dirty="0"/>
          </a:p>
        </p:txBody>
      </p:sp>
      <p:sp>
        <p:nvSpPr>
          <p:cNvPr id="39" name="TextBox 38">
            <a:extLst>
              <a:ext uri="{FF2B5EF4-FFF2-40B4-BE49-F238E27FC236}">
                <a16:creationId xmlns:a16="http://schemas.microsoft.com/office/drawing/2014/main" id="{0CE44324-C169-8EAD-BBA8-809B176C0E94}"/>
              </a:ext>
            </a:extLst>
          </p:cNvPr>
          <p:cNvSpPr txBox="1"/>
          <p:nvPr/>
        </p:nvSpPr>
        <p:spPr>
          <a:xfrm>
            <a:off x="4252061" y="5630577"/>
            <a:ext cx="2155372" cy="310907"/>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1E505446-5AE8-DA8B-63EA-B79F9F00B168}"/>
              </a:ext>
            </a:extLst>
          </p:cNvPr>
          <p:cNvSpPr txBox="1"/>
          <p:nvPr/>
        </p:nvSpPr>
        <p:spPr>
          <a:xfrm>
            <a:off x="6611108" y="5461263"/>
            <a:ext cx="4453034" cy="581138"/>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303554D0-A7DF-492E-BC34-9460A95DCB0A}"/>
              </a:ext>
            </a:extLst>
          </p:cNvPr>
          <p:cNvSpPr txBox="1"/>
          <p:nvPr/>
        </p:nvSpPr>
        <p:spPr>
          <a:xfrm>
            <a:off x="9411286" y="104646"/>
            <a:ext cx="1584558" cy="369332"/>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jetzt</a:t>
            </a:r>
            <a:r>
              <a:rPr lang="en-GB" dirty="0">
                <a:solidFill>
                  <a:srgbClr val="002060"/>
                </a:solidFill>
                <a:latin typeface="Century Gothic" panose="020B0502020202020204" pitchFamily="34" charset="0"/>
              </a:rPr>
              <a:t> – now</a:t>
            </a:r>
          </a:p>
        </p:txBody>
      </p:sp>
      <p:sp>
        <p:nvSpPr>
          <p:cNvPr id="38" name="Rectangle 37">
            <a:hlinkClick r:id="" action="ppaction://noaction">
              <a:snd r:embed="rId8" name="T3_W2_14.6.wav"/>
            </a:hlinkClick>
            <a:extLst>
              <a:ext uri="{FF2B5EF4-FFF2-40B4-BE49-F238E27FC236}">
                <a16:creationId xmlns:a16="http://schemas.microsoft.com/office/drawing/2014/main" id="{89FAA748-48EF-440D-A61D-B135AC3DB60B}"/>
              </a:ext>
            </a:extLst>
          </p:cNvPr>
          <p:cNvSpPr/>
          <p:nvPr/>
        </p:nvSpPr>
        <p:spPr>
          <a:xfrm>
            <a:off x="329409" y="245505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1" name="Rectangle 40">
            <a:hlinkClick r:id="" action="ppaction://noaction">
              <a:snd r:embed="rId9" name="T3_W2_14.7.wav"/>
            </a:hlinkClick>
            <a:extLst>
              <a:ext uri="{FF2B5EF4-FFF2-40B4-BE49-F238E27FC236}">
                <a16:creationId xmlns:a16="http://schemas.microsoft.com/office/drawing/2014/main" id="{0A0CF207-4BF2-4C94-B00D-E7DD7FB6C6A0}"/>
              </a:ext>
            </a:extLst>
          </p:cNvPr>
          <p:cNvSpPr/>
          <p:nvPr/>
        </p:nvSpPr>
        <p:spPr>
          <a:xfrm>
            <a:off x="329409" y="3146095"/>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2" name="Rectangle 41">
            <a:hlinkClick r:id="" action="ppaction://noaction">
              <a:snd r:embed="rId10" name="T3_W2_14.8.wav"/>
            </a:hlinkClick>
            <a:extLst>
              <a:ext uri="{FF2B5EF4-FFF2-40B4-BE49-F238E27FC236}">
                <a16:creationId xmlns:a16="http://schemas.microsoft.com/office/drawing/2014/main" id="{CC4933F4-0249-48E9-8EBD-CF82367E080C}"/>
              </a:ext>
            </a:extLst>
          </p:cNvPr>
          <p:cNvSpPr/>
          <p:nvPr/>
        </p:nvSpPr>
        <p:spPr>
          <a:xfrm>
            <a:off x="325160" y="3925175"/>
            <a:ext cx="361021"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3" name="Rectangle 42">
            <a:hlinkClick r:id="" action="ppaction://noaction">
              <a:snd r:embed="rId11" name="T3_W2_14.9.wav"/>
            </a:hlinkClick>
            <a:extLst>
              <a:ext uri="{FF2B5EF4-FFF2-40B4-BE49-F238E27FC236}">
                <a16:creationId xmlns:a16="http://schemas.microsoft.com/office/drawing/2014/main" id="{45437A76-CC24-4BD1-AF9C-3AAA9B5BF422}"/>
              </a:ext>
            </a:extLst>
          </p:cNvPr>
          <p:cNvSpPr/>
          <p:nvPr/>
        </p:nvSpPr>
        <p:spPr>
          <a:xfrm>
            <a:off x="329409" y="4839096"/>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44" name="Rectangle 43">
            <a:hlinkClick r:id="" action="ppaction://noaction">
              <a:snd r:embed="rId12" name="T3_W2_14.10.wav"/>
            </a:hlinkClick>
            <a:extLst>
              <a:ext uri="{FF2B5EF4-FFF2-40B4-BE49-F238E27FC236}">
                <a16:creationId xmlns:a16="http://schemas.microsoft.com/office/drawing/2014/main" id="{D7A6C4B9-0551-4AD6-8446-F1BDB48F3D87}"/>
              </a:ext>
            </a:extLst>
          </p:cNvPr>
          <p:cNvSpPr/>
          <p:nvPr/>
        </p:nvSpPr>
        <p:spPr>
          <a:xfrm>
            <a:off x="329409" y="5542527"/>
            <a:ext cx="352522" cy="39895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5" name="Explosion: 8 Points 4">
            <a:extLst>
              <a:ext uri="{FF2B5EF4-FFF2-40B4-BE49-F238E27FC236}">
                <a16:creationId xmlns:a16="http://schemas.microsoft.com/office/drawing/2014/main" id="{DAE3D5F4-DCAC-49F3-BD2A-AC9A303F538D}"/>
              </a:ext>
            </a:extLst>
          </p:cNvPr>
          <p:cNvSpPr/>
          <p:nvPr/>
        </p:nvSpPr>
        <p:spPr>
          <a:xfrm>
            <a:off x="820955" y="1618705"/>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8 Points 44">
            <a:extLst>
              <a:ext uri="{FF2B5EF4-FFF2-40B4-BE49-F238E27FC236}">
                <a16:creationId xmlns:a16="http://schemas.microsoft.com/office/drawing/2014/main" id="{AB8EE026-A4DC-4337-96B5-2659587366BD}"/>
              </a:ext>
            </a:extLst>
          </p:cNvPr>
          <p:cNvSpPr/>
          <p:nvPr/>
        </p:nvSpPr>
        <p:spPr>
          <a:xfrm>
            <a:off x="805033" y="228596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8 Points 45">
            <a:extLst>
              <a:ext uri="{FF2B5EF4-FFF2-40B4-BE49-F238E27FC236}">
                <a16:creationId xmlns:a16="http://schemas.microsoft.com/office/drawing/2014/main" id="{4DAEC96D-45B0-465A-98CF-1259430CB691}"/>
              </a:ext>
            </a:extLst>
          </p:cNvPr>
          <p:cNvSpPr/>
          <p:nvPr/>
        </p:nvSpPr>
        <p:spPr>
          <a:xfrm>
            <a:off x="805032" y="3161263"/>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8 Points 46">
            <a:extLst>
              <a:ext uri="{FF2B5EF4-FFF2-40B4-BE49-F238E27FC236}">
                <a16:creationId xmlns:a16="http://schemas.microsoft.com/office/drawing/2014/main" id="{069824F4-E02B-48BE-8458-694B92BC9DF4}"/>
              </a:ext>
            </a:extLst>
          </p:cNvPr>
          <p:cNvSpPr/>
          <p:nvPr/>
        </p:nvSpPr>
        <p:spPr>
          <a:xfrm>
            <a:off x="2263196" y="3681814"/>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8 Points 47">
            <a:extLst>
              <a:ext uri="{FF2B5EF4-FFF2-40B4-BE49-F238E27FC236}">
                <a16:creationId xmlns:a16="http://schemas.microsoft.com/office/drawing/2014/main" id="{805D83EE-AF46-4155-BC97-F4908D5A9548}"/>
              </a:ext>
            </a:extLst>
          </p:cNvPr>
          <p:cNvSpPr/>
          <p:nvPr/>
        </p:nvSpPr>
        <p:spPr>
          <a:xfrm>
            <a:off x="829908" y="4660928"/>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8 Points 48">
            <a:extLst>
              <a:ext uri="{FF2B5EF4-FFF2-40B4-BE49-F238E27FC236}">
                <a16:creationId xmlns:a16="http://schemas.microsoft.com/office/drawing/2014/main" id="{7B6B7565-332F-4926-BDE9-61DB01CB40E0}"/>
              </a:ext>
            </a:extLst>
          </p:cNvPr>
          <p:cNvSpPr/>
          <p:nvPr/>
        </p:nvSpPr>
        <p:spPr>
          <a:xfrm>
            <a:off x="733280" y="5390600"/>
            <a:ext cx="503277" cy="405334"/>
          </a:xfrm>
          <a:prstGeom prst="irregularSeal1">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artoon of a person with her arms crossed&#10;&#10;Description automatically generated">
            <a:extLst>
              <a:ext uri="{FF2B5EF4-FFF2-40B4-BE49-F238E27FC236}">
                <a16:creationId xmlns:a16="http://schemas.microsoft.com/office/drawing/2014/main" id="{9E7B9FDA-7764-EF46-E71B-86091F8FF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95971" y="4223178"/>
            <a:ext cx="1525497" cy="2638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30" grpId="0" animBg="1"/>
      <p:bldP spid="31" grpId="0" animBg="1"/>
      <p:bldP spid="33" grpId="0" animBg="1"/>
      <p:bldP spid="34" grpId="0" animBg="1"/>
      <p:bldP spid="36" grpId="0" animBg="1"/>
      <p:bldP spid="37" grpId="0" animBg="1"/>
      <p:bldP spid="39" grpId="0" animBg="1"/>
      <p:bldP spid="40" grpId="0" animBg="1"/>
      <p:bldP spid="5" grpId="0" animBg="1"/>
      <p:bldP spid="45" grpId="0" animBg="1"/>
      <p:bldP spid="46" grpId="0" animBg="1"/>
      <p:bldP spid="47" grpId="0" animBg="1"/>
      <p:bldP spid="48" grpId="0" animBg="1"/>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6"/>
          <a:stretch>
            <a:fillRect/>
          </a:stretch>
        </p:blipFill>
        <p:spPr>
          <a:xfrm>
            <a:off x="3673642" y="1412611"/>
            <a:ext cx="3111577" cy="2929879"/>
          </a:xfrm>
          <a:prstGeom prst="rect">
            <a:avLst/>
          </a:prstGeom>
        </p:spPr>
      </p:pic>
      <p:sp>
        <p:nvSpPr>
          <p:cNvPr id="2" name="Title 5">
            <a:extLst>
              <a:ext uri="{FF2B5EF4-FFF2-40B4-BE49-F238E27FC236}">
                <a16:creationId xmlns:a16="http://schemas.microsoft.com/office/drawing/2014/main" id="{CE720F9A-596B-03A9-99A9-E7BABD3D384C}"/>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extLst>
      <p:ext uri="{BB962C8B-B14F-4D97-AF65-F5344CB8AC3E}">
        <p14:creationId xmlns:p14="http://schemas.microsoft.com/office/powerpoint/2010/main" val="38349448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10"/>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11"/>
          <a:stretch>
            <a:fillRect/>
          </a:stretch>
        </p:blipFill>
        <p:spPr>
          <a:xfrm>
            <a:off x="4444008" y="1861163"/>
            <a:ext cx="2131905" cy="2007414"/>
          </a:xfrm>
          <a:prstGeom prst="rect">
            <a:avLst/>
          </a:prstGeom>
        </p:spPr>
      </p:pic>
      <p:sp>
        <p:nvSpPr>
          <p:cNvPr id="2" name="Title 5">
            <a:extLst>
              <a:ext uri="{FF2B5EF4-FFF2-40B4-BE49-F238E27FC236}">
                <a16:creationId xmlns:a16="http://schemas.microsoft.com/office/drawing/2014/main" id="{8600C67B-2B6B-5959-24A8-D210FB49BC91}"/>
              </a:ext>
            </a:extLst>
          </p:cNvPr>
          <p:cNvSpPr txBox="1">
            <a:spLocks/>
          </p:cNvSpPr>
          <p:nvPr/>
        </p:nvSpPr>
        <p:spPr>
          <a:xfrm>
            <a:off x="0" y="87048"/>
            <a:ext cx="1880974"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11500" dirty="0">
                <a:latin typeface="+mn-lt"/>
              </a:rPr>
              <a:t>[r]</a:t>
            </a:r>
            <a:endParaRPr lang="en-GB" sz="11500" dirty="0"/>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T3_W2_2.4.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3_W2_2.6.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5.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
        <p:nvSpPr>
          <p:cNvPr id="2" name="Title 4">
            <a:extLst>
              <a:ext uri="{FF2B5EF4-FFF2-40B4-BE49-F238E27FC236}">
                <a16:creationId xmlns:a16="http://schemas.microsoft.com/office/drawing/2014/main" id="{E9DFFB76-AC90-93CE-7A25-A865514A47E2}"/>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10"/>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11"/>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14"/>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
        <p:nvSpPr>
          <p:cNvPr id="6" name="Title 4">
            <a:extLst>
              <a:ext uri="{FF2B5EF4-FFF2-40B4-BE49-F238E27FC236}">
                <a16:creationId xmlns:a16="http://schemas.microsoft.com/office/drawing/2014/main" id="{E0CCCA92-563C-A36D-40EB-4B77890B90DE}"/>
              </a:ext>
            </a:extLst>
          </p:cNvPr>
          <p:cNvSpPr txBox="1">
            <a:spLocks/>
          </p:cNvSpPr>
          <p:nvPr/>
        </p:nvSpPr>
        <p:spPr>
          <a:xfrm>
            <a:off x="0" y="346807"/>
            <a:ext cx="3114038" cy="1247335"/>
          </a:xfrm>
          <a:prstGeom prst="rect">
            <a:avLst/>
          </a:prstGeom>
        </p:spPr>
        <p:txBody>
          <a:bodyPr lIns="0" tIns="0" rIns="0" bIns="0" anchor="ctr">
            <a:normAutofit fontScale="2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GB" sz="46000" dirty="0">
                <a:latin typeface="+mn-lt"/>
              </a:rPr>
              <a:t>[r]</a:t>
            </a:r>
            <a:br>
              <a:rPr lang="en-GB" sz="1400" b="1" dirty="0"/>
            </a:br>
            <a:endParaRPr lang="en-GB" dirty="0"/>
          </a:p>
        </p:txBody>
      </p:sp>
    </p:spTree>
    <p:extLst>
      <p:ext uri="{BB962C8B-B14F-4D97-AF65-F5344CB8AC3E}">
        <p14:creationId xmlns:p14="http://schemas.microsoft.com/office/powerpoint/2010/main" val="23206835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final -r new.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4" name="T3_W2_2.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3_W2_2.11.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2_2.9.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T3_W2_2.10.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8" name="T3_W2_2.12.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graphicFrame>
        <p:nvGraphicFramePr>
          <p:cNvPr id="3" name="Table 2">
            <a:extLst>
              <a:ext uri="{FF2B5EF4-FFF2-40B4-BE49-F238E27FC236}">
                <a16:creationId xmlns:a16="http://schemas.microsoft.com/office/drawing/2014/main" id="{599A969D-A2B9-D48D-20F6-7C5309C4FA39}"/>
              </a:ext>
            </a:extLst>
          </p:cNvPr>
          <p:cNvGraphicFramePr/>
          <p:nvPr>
            <p:extLst>
              <p:ext uri="{D42A27DB-BD31-4B8C-83A1-F6EECF244321}">
                <p14:modId xmlns:p14="http://schemas.microsoft.com/office/powerpoint/2010/main" val="822267867"/>
              </p:ext>
            </p:extLst>
          </p:nvPr>
        </p:nvGraphicFramePr>
        <p:xfrm>
          <a:off x="319072" y="679484"/>
          <a:ext cx="10162409" cy="5667792"/>
        </p:xfrm>
        <a:graphic>
          <a:graphicData uri="http://schemas.openxmlformats.org/drawingml/2006/table">
            <a:tbl>
              <a:tblPr/>
              <a:tblGrid>
                <a:gridCol w="1358451">
                  <a:extLst>
                    <a:ext uri="{9D8B030D-6E8A-4147-A177-3AD203B41FA5}">
                      <a16:colId xmlns:a16="http://schemas.microsoft.com/office/drawing/2014/main" val="20000"/>
                    </a:ext>
                  </a:extLst>
                </a:gridCol>
                <a:gridCol w="2812590">
                  <a:extLst>
                    <a:ext uri="{9D8B030D-6E8A-4147-A177-3AD203B41FA5}">
                      <a16:colId xmlns:a16="http://schemas.microsoft.com/office/drawing/2014/main" val="20001"/>
                    </a:ext>
                  </a:extLst>
                </a:gridCol>
                <a:gridCol w="3330054">
                  <a:extLst>
                    <a:ext uri="{9D8B030D-6E8A-4147-A177-3AD203B41FA5}">
                      <a16:colId xmlns:a16="http://schemas.microsoft.com/office/drawing/2014/main" val="2877992749"/>
                    </a:ext>
                  </a:extLst>
                </a:gridCol>
                <a:gridCol w="266131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a:t>
                      </a:r>
                      <a:r>
                        <a:rPr lang="en-GB" sz="3200" b="1" strike="noStrike" spc="-1" dirty="0">
                          <a:solidFill>
                            <a:srgbClr val="FF0066"/>
                          </a:solidFill>
                          <a:latin typeface="Century gothic"/>
                        </a:rPr>
                        <a:t>r</a:t>
                      </a:r>
                      <a:r>
                        <a:rPr lang="en-GB" sz="3200" b="1" strike="noStrike" spc="-1" dirty="0">
                          <a:solidFill>
                            <a:srgbClr val="002060"/>
                          </a:solidFill>
                          <a:latin typeface="Century gothic"/>
                        </a:rPr>
                        <a:t>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a:t>
                      </a:r>
                    </a:p>
                    <a:p>
                      <a:pPr algn="ctr">
                        <a:lnSpc>
                          <a:spcPct val="100000"/>
                        </a:lnSpc>
                      </a:pPr>
                      <a:r>
                        <a:rPr lang="en-GB" sz="3200" b="1" strike="noStrike" spc="-1" dirty="0">
                          <a:solidFill>
                            <a:srgbClr val="002060"/>
                          </a:solidFill>
                          <a:latin typeface="Century gothic"/>
                        </a:rPr>
                        <a:t>[</a:t>
                      </a:r>
                      <a:r>
                        <a:rPr lang="en-GB" sz="3200" b="1" strike="noStrike" spc="-1" dirty="0">
                          <a:solidFill>
                            <a:srgbClr val="FF0066"/>
                          </a:solidFill>
                          <a:latin typeface="Century gothic"/>
                        </a:rPr>
                        <a:t>r</a:t>
                      </a:r>
                      <a:r>
                        <a:rPr lang="en-GB" sz="3200" b="1" strike="noStrike" spc="-1" dirty="0">
                          <a:solidFill>
                            <a:srgbClr val="002060"/>
                          </a:solidFill>
                          <a:latin typeface="Century gothic"/>
                        </a:rPr>
                        <a:t>] like [O</a:t>
                      </a:r>
                      <a:r>
                        <a:rPr lang="en-GB" sz="3200" b="1" strike="noStrike" spc="-1" dirty="0">
                          <a:solidFill>
                            <a:srgbClr val="FF0066"/>
                          </a:solidFill>
                          <a:latin typeface="Century gothic"/>
                        </a:rPr>
                        <a:t>r</a:t>
                      </a:r>
                      <a:r>
                        <a:rPr lang="en-GB" sz="3200" b="1" strike="noStrike" spc="-1" dirty="0">
                          <a:solidFill>
                            <a:srgbClr val="002060"/>
                          </a:solidFill>
                          <a:latin typeface="Century gothic"/>
                        </a:rPr>
                        <a:t>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3200" b="1" strike="noStrike" spc="-1" dirty="0">
                          <a:solidFill>
                            <a:srgbClr val="002060"/>
                          </a:solidFill>
                          <a:latin typeface="Century gothic"/>
                        </a:rPr>
                        <a:t>Wort</a:t>
                      </a: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Ma</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kt</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le</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nen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St</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aße</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b</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auchen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Pa</a:t>
                      </a:r>
                      <a:r>
                        <a:rPr lang="en-GB" sz="2400" b="1" strike="noStrike" spc="-1" dirty="0">
                          <a:solidFill>
                            <a:srgbClr val="FF0000"/>
                          </a:solidFill>
                          <a:latin typeface="Century gothic"/>
                        </a:rPr>
                        <a:t>r</a:t>
                      </a:r>
                      <a:r>
                        <a:rPr lang="en-GB" sz="2400" b="1" strike="noStrike" spc="-1" dirty="0">
                          <a:solidFill>
                            <a:srgbClr val="002060"/>
                          </a:solidFill>
                          <a:latin typeface="Century gothic"/>
                        </a:rPr>
                        <a:t>k</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G</a:t>
                      </a:r>
                      <a:r>
                        <a:rPr lang="en-GB" sz="2400" b="1" strike="noStrike" spc="-1" dirty="0">
                          <a:solidFill>
                            <a:srgbClr val="FF0000"/>
                          </a:solidFill>
                          <a:latin typeface="Century gothic"/>
                        </a:rPr>
                        <a:t>r</a:t>
                      </a:r>
                      <a:r>
                        <a:rPr lang="en-GB" sz="2400" b="1" strike="noStrike" spc="-1" dirty="0">
                          <a:solidFill>
                            <a:srgbClr val="002060"/>
                          </a:solidFill>
                          <a:latin typeface="Century gothic"/>
                        </a:rPr>
                        <a:t>uppe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Inst</a:t>
                      </a:r>
                      <a:r>
                        <a:rPr lang="en-GB" sz="2400" b="1" strike="noStrike" spc="-1" dirty="0">
                          <a:solidFill>
                            <a:srgbClr val="FF0000"/>
                          </a:solidFill>
                          <a:latin typeface="Century gothic"/>
                        </a:rPr>
                        <a:t>r</a:t>
                      </a:r>
                      <a:r>
                        <a:rPr lang="en-GB" sz="2400" b="1" strike="noStrike" spc="-1" dirty="0">
                          <a:solidFill>
                            <a:srgbClr val="002060"/>
                          </a:solidFill>
                          <a:latin typeface="Century gothic"/>
                        </a:rPr>
                        <a:t>ument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endParaRPr lang="en-US" sz="28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d</a:t>
                      </a:r>
                      <a:r>
                        <a:rPr lang="en-GB" sz="2400" b="1" strike="noStrike" spc="-1" dirty="0" err="1">
                          <a:solidFill>
                            <a:srgbClr val="FF0000"/>
                          </a:solidFill>
                          <a:latin typeface="Century gothic"/>
                        </a:rPr>
                        <a:t>r</a:t>
                      </a:r>
                      <a:r>
                        <a:rPr lang="en-GB" sz="2400" b="1" strike="noStrike" spc="-1" dirty="0" err="1">
                          <a:solidFill>
                            <a:srgbClr val="002060"/>
                          </a:solidFill>
                          <a:latin typeface="Century gothic"/>
                        </a:rPr>
                        <a:t>eizehn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sp>
        <p:nvSpPr>
          <p:cNvPr id="5" name="Speech Bubble: Rectangle with Corners Rounded 4">
            <a:hlinkClick r:id="" action="ppaction://noaction">
              <a:snd r:embed="rId4" name="T3_W2_6.1.wav"/>
            </a:hlinkClick>
            <a:extLst>
              <a:ext uri="{FF2B5EF4-FFF2-40B4-BE49-F238E27FC236}">
                <a16:creationId xmlns:a16="http://schemas.microsoft.com/office/drawing/2014/main" id="{602029C5-C134-A3DD-1C43-8E5346B9996C}"/>
              </a:ext>
            </a:extLst>
          </p:cNvPr>
          <p:cNvSpPr/>
          <p:nvPr/>
        </p:nvSpPr>
        <p:spPr>
          <a:xfrm>
            <a:off x="1131089" y="161444"/>
            <a:ext cx="9130951"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Graphic 7" descr="Teacher">
            <a:extLst>
              <a:ext uri="{FF2B5EF4-FFF2-40B4-BE49-F238E27FC236}">
                <a16:creationId xmlns:a16="http://schemas.microsoft.com/office/drawing/2014/main" id="{AC4A2B22-E47D-DFFD-86CD-1AC04FC035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293" y="62244"/>
            <a:ext cx="885356" cy="711300"/>
          </a:xfrm>
          <a:prstGeom prst="rect">
            <a:avLst/>
          </a:prstGeom>
        </p:spPr>
      </p:pic>
      <p:sp>
        <p:nvSpPr>
          <p:cNvPr id="9" name="Google Shape;108;p3">
            <a:hlinkClick r:id="" action="ppaction://noaction">
              <a:snd r:embed="rId4" name="T3_W2_6.1.wav"/>
            </a:hlinkClick>
            <a:extLst>
              <a:ext uri="{FF2B5EF4-FFF2-40B4-BE49-F238E27FC236}">
                <a16:creationId xmlns:a16="http://schemas.microsoft.com/office/drawing/2014/main" id="{1318BEE3-E873-F160-580F-FFFD05CC05D7}"/>
              </a:ext>
            </a:extLst>
          </p:cNvPr>
          <p:cNvSpPr txBox="1"/>
          <p:nvPr/>
        </p:nvSpPr>
        <p:spPr>
          <a:xfrm>
            <a:off x="1145814" y="156304"/>
            <a:ext cx="87849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B. Dann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das Wort! </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5" name="TextBox 14">
            <a:extLst>
              <a:ext uri="{FF2B5EF4-FFF2-40B4-BE49-F238E27FC236}">
                <a16:creationId xmlns:a16="http://schemas.microsoft.com/office/drawing/2014/main" id="{536C746E-B2F1-6586-F74F-0738A6415CC2}"/>
              </a:ext>
            </a:extLst>
          </p:cNvPr>
          <p:cNvSpPr txBox="1"/>
          <p:nvPr/>
        </p:nvSpPr>
        <p:spPr>
          <a:xfrm>
            <a:off x="7850112" y="1815517"/>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descr="Icon&#10;&#10;Description automatically generated">
            <a:extLst>
              <a:ext uri="{FF2B5EF4-FFF2-40B4-BE49-F238E27FC236}">
                <a16:creationId xmlns:a16="http://schemas.microsoft.com/office/drawing/2014/main" id="{A8110065-52B5-B12A-729C-3BCC14ADFD1C}"/>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3" y="1757357"/>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696450B1-DFCF-158A-47A1-7F6F9640ADC8}"/>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2" y="2371385"/>
            <a:ext cx="517321" cy="517320"/>
          </a:xfrm>
          <a:prstGeom prst="rect">
            <a:avLst/>
          </a:prstGeom>
        </p:spPr>
      </p:pic>
      <p:sp>
        <p:nvSpPr>
          <p:cNvPr id="6" name="TextBox 5">
            <a:extLst>
              <a:ext uri="{FF2B5EF4-FFF2-40B4-BE49-F238E27FC236}">
                <a16:creationId xmlns:a16="http://schemas.microsoft.com/office/drawing/2014/main" id="{68DDC506-445A-50D8-7818-A3FB9C70BC84}"/>
              </a:ext>
            </a:extLst>
          </p:cNvPr>
          <p:cNvSpPr txBox="1"/>
          <p:nvPr/>
        </p:nvSpPr>
        <p:spPr>
          <a:xfrm>
            <a:off x="7850112" y="2429544"/>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Icon&#10;&#10;Description automatically generated">
            <a:extLst>
              <a:ext uri="{FF2B5EF4-FFF2-40B4-BE49-F238E27FC236}">
                <a16:creationId xmlns:a16="http://schemas.microsoft.com/office/drawing/2014/main" id="{DE55634E-9A96-3FD6-D3EB-A4C84523AFB2}"/>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1" y="2911680"/>
            <a:ext cx="517321" cy="517320"/>
          </a:xfrm>
          <a:prstGeom prst="rect">
            <a:avLst/>
          </a:prstGeom>
        </p:spPr>
      </p:pic>
      <p:sp>
        <p:nvSpPr>
          <p:cNvPr id="11" name="TextBox 10">
            <a:extLst>
              <a:ext uri="{FF2B5EF4-FFF2-40B4-BE49-F238E27FC236}">
                <a16:creationId xmlns:a16="http://schemas.microsoft.com/office/drawing/2014/main" id="{57E81E2B-DAA0-8DD6-F2FA-ACDF49719243}"/>
              </a:ext>
            </a:extLst>
          </p:cNvPr>
          <p:cNvSpPr txBox="1"/>
          <p:nvPr/>
        </p:nvSpPr>
        <p:spPr>
          <a:xfrm>
            <a:off x="7850111" y="296112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Icon&#10;&#10;Description automatically generated">
            <a:extLst>
              <a:ext uri="{FF2B5EF4-FFF2-40B4-BE49-F238E27FC236}">
                <a16:creationId xmlns:a16="http://schemas.microsoft.com/office/drawing/2014/main" id="{8E078483-71E5-2808-A274-4F7BED280E43}"/>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3476150"/>
            <a:ext cx="517321" cy="517320"/>
          </a:xfrm>
          <a:prstGeom prst="rect">
            <a:avLst/>
          </a:prstGeom>
        </p:spPr>
      </p:pic>
      <p:sp>
        <p:nvSpPr>
          <p:cNvPr id="13" name="TextBox 12">
            <a:extLst>
              <a:ext uri="{FF2B5EF4-FFF2-40B4-BE49-F238E27FC236}">
                <a16:creationId xmlns:a16="http://schemas.microsoft.com/office/drawing/2014/main" id="{40D5F8FE-CDE7-C1F3-EDB1-99E57B0D93FF}"/>
              </a:ext>
            </a:extLst>
          </p:cNvPr>
          <p:cNvSpPr txBox="1"/>
          <p:nvPr/>
        </p:nvSpPr>
        <p:spPr>
          <a:xfrm>
            <a:off x="7850111" y="3602641"/>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Icon&#10;&#10;Description automatically generated">
            <a:extLst>
              <a:ext uri="{FF2B5EF4-FFF2-40B4-BE49-F238E27FC236}">
                <a16:creationId xmlns:a16="http://schemas.microsoft.com/office/drawing/2014/main" id="{9080D8CF-20E2-0349-DEE7-37D0465C34B9}"/>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5998241" y="4052316"/>
            <a:ext cx="517321" cy="517320"/>
          </a:xfrm>
          <a:prstGeom prst="rect">
            <a:avLst/>
          </a:prstGeom>
        </p:spPr>
      </p:pic>
      <p:sp>
        <p:nvSpPr>
          <p:cNvPr id="18" name="TextBox 17">
            <a:extLst>
              <a:ext uri="{FF2B5EF4-FFF2-40B4-BE49-F238E27FC236}">
                <a16:creationId xmlns:a16="http://schemas.microsoft.com/office/drawing/2014/main" id="{25D30FF4-4B97-4CBC-5E94-35C5CC479E41}"/>
              </a:ext>
            </a:extLst>
          </p:cNvPr>
          <p:cNvSpPr txBox="1"/>
          <p:nvPr/>
        </p:nvSpPr>
        <p:spPr>
          <a:xfrm>
            <a:off x="7869339" y="4176506"/>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descr="Icon&#10;&#10;Description automatically generated">
            <a:extLst>
              <a:ext uri="{FF2B5EF4-FFF2-40B4-BE49-F238E27FC236}">
                <a16:creationId xmlns:a16="http://schemas.microsoft.com/office/drawing/2014/main" id="{0C324FA6-2B61-B091-A5CB-9C701D253B5F}"/>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4643763"/>
            <a:ext cx="517321" cy="517320"/>
          </a:xfrm>
          <a:prstGeom prst="rect">
            <a:avLst/>
          </a:prstGeom>
        </p:spPr>
      </p:pic>
      <p:sp>
        <p:nvSpPr>
          <p:cNvPr id="20" name="TextBox 19">
            <a:extLst>
              <a:ext uri="{FF2B5EF4-FFF2-40B4-BE49-F238E27FC236}">
                <a16:creationId xmlns:a16="http://schemas.microsoft.com/office/drawing/2014/main" id="{2B44CD58-71B8-5D62-AE0B-C2C2D608A74F}"/>
              </a:ext>
            </a:extLst>
          </p:cNvPr>
          <p:cNvSpPr txBox="1"/>
          <p:nvPr/>
        </p:nvSpPr>
        <p:spPr>
          <a:xfrm>
            <a:off x="7850108" y="4722963"/>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04B94FD7-1B06-5002-71BB-14F783A9912A}"/>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61530" y="5211050"/>
            <a:ext cx="517321" cy="517320"/>
          </a:xfrm>
          <a:prstGeom prst="rect">
            <a:avLst/>
          </a:prstGeom>
        </p:spPr>
      </p:pic>
      <p:sp>
        <p:nvSpPr>
          <p:cNvPr id="22" name="TextBox 21">
            <a:extLst>
              <a:ext uri="{FF2B5EF4-FFF2-40B4-BE49-F238E27FC236}">
                <a16:creationId xmlns:a16="http://schemas.microsoft.com/office/drawing/2014/main" id="{A665594B-DFB5-55DE-B921-FC645F002D6F}"/>
              </a:ext>
            </a:extLst>
          </p:cNvPr>
          <p:cNvSpPr txBox="1"/>
          <p:nvPr/>
        </p:nvSpPr>
        <p:spPr>
          <a:xfrm>
            <a:off x="7850109" y="5291288"/>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Icon&#10;&#10;Description automatically generated">
            <a:extLst>
              <a:ext uri="{FF2B5EF4-FFF2-40B4-BE49-F238E27FC236}">
                <a16:creationId xmlns:a16="http://schemas.microsoft.com/office/drawing/2014/main" id="{C184BB57-E1D3-EE66-6721-E516BD49274F}"/>
              </a:ext>
            </a:extLst>
          </p:cNvPr>
          <p:cNvPicPr>
            <a:picLocks noChangeAspect="1"/>
          </p:cNvPicPr>
          <p:nvPr/>
        </p:nvPicPr>
        <p:blipFill rotWithShape="1">
          <a:blip r:embed="rId7">
            <a:extLst>
              <a:ext uri="{28A0092B-C50C-407E-A947-70E740481C1C}">
                <a14:useLocalDpi xmlns:a14="http://schemas.microsoft.com/office/drawing/2010/main" val="0"/>
              </a:ext>
            </a:extLst>
          </a:blip>
          <a:srcRect r="50000"/>
          <a:stretch/>
        </p:blipFill>
        <p:spPr>
          <a:xfrm>
            <a:off x="2853462" y="5811376"/>
            <a:ext cx="517321" cy="517320"/>
          </a:xfrm>
          <a:prstGeom prst="rect">
            <a:avLst/>
          </a:prstGeom>
        </p:spPr>
      </p:pic>
      <p:sp>
        <p:nvSpPr>
          <p:cNvPr id="24" name="TextBox 23">
            <a:extLst>
              <a:ext uri="{FF2B5EF4-FFF2-40B4-BE49-F238E27FC236}">
                <a16:creationId xmlns:a16="http://schemas.microsoft.com/office/drawing/2014/main" id="{72CB9E8F-C7F9-25C4-FA32-E8668983B5E0}"/>
              </a:ext>
            </a:extLst>
          </p:cNvPr>
          <p:cNvSpPr txBox="1"/>
          <p:nvPr/>
        </p:nvSpPr>
        <p:spPr>
          <a:xfrm>
            <a:off x="7850107" y="5890929"/>
            <a:ext cx="1693951" cy="4248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CustomShape 22">
            <a:hlinkClick r:id="" action="ppaction://noaction">
              <a:snd r:embed="rId8" name="T3_W2_6.2.wav"/>
            </a:hlinkClick>
            <a:extLst>
              <a:ext uri="{FF2B5EF4-FFF2-40B4-BE49-F238E27FC236}">
                <a16:creationId xmlns:a16="http://schemas.microsoft.com/office/drawing/2014/main" id="{90AF4D07-2DF6-01FF-DD82-9203E1E147FE}"/>
              </a:ext>
            </a:extLst>
          </p:cNvPr>
          <p:cNvSpPr/>
          <p:nvPr/>
        </p:nvSpPr>
        <p:spPr>
          <a:xfrm>
            <a:off x="742312" y="181639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5" name="CustomShape 23">
            <a:hlinkClick r:id="" action="ppaction://noaction">
              <a:snd r:embed="rId9" name="T3_W2_6.3.wav"/>
            </a:hlinkClick>
            <a:extLst>
              <a:ext uri="{FF2B5EF4-FFF2-40B4-BE49-F238E27FC236}">
                <a16:creationId xmlns:a16="http://schemas.microsoft.com/office/drawing/2014/main" id="{A7E87454-1D26-2038-D143-E40E015AD335}"/>
              </a:ext>
            </a:extLst>
          </p:cNvPr>
          <p:cNvSpPr/>
          <p:nvPr/>
        </p:nvSpPr>
        <p:spPr>
          <a:xfrm>
            <a:off x="742312" y="239574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6" name="CustomShape 24">
            <a:hlinkClick r:id="" action="ppaction://noaction">
              <a:snd r:embed="rId10" name="T3_W2_6.4.wav"/>
            </a:hlinkClick>
            <a:extLst>
              <a:ext uri="{FF2B5EF4-FFF2-40B4-BE49-F238E27FC236}">
                <a16:creationId xmlns:a16="http://schemas.microsoft.com/office/drawing/2014/main" id="{5096160C-DDCC-015F-20FE-E5390FB070AE}"/>
              </a:ext>
            </a:extLst>
          </p:cNvPr>
          <p:cNvSpPr/>
          <p:nvPr/>
        </p:nvSpPr>
        <p:spPr>
          <a:xfrm>
            <a:off x="742312" y="297509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CustomShape 25">
            <a:hlinkClick r:id="" action="ppaction://noaction">
              <a:snd r:embed="rId11" name="T3_W2_6.5.wav"/>
            </a:hlinkClick>
            <a:extLst>
              <a:ext uri="{FF2B5EF4-FFF2-40B4-BE49-F238E27FC236}">
                <a16:creationId xmlns:a16="http://schemas.microsoft.com/office/drawing/2014/main" id="{85F28F1F-8058-5C1A-34DE-3DB70EFD30B0}"/>
              </a:ext>
            </a:extLst>
          </p:cNvPr>
          <p:cNvSpPr/>
          <p:nvPr/>
        </p:nvSpPr>
        <p:spPr>
          <a:xfrm>
            <a:off x="742312" y="355444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8" name="CustomShape 26">
            <a:hlinkClick r:id="" action="ppaction://noaction">
              <a:snd r:embed="rId12" name="T3_W2_6.6.wav"/>
            </a:hlinkClick>
            <a:extLst>
              <a:ext uri="{FF2B5EF4-FFF2-40B4-BE49-F238E27FC236}">
                <a16:creationId xmlns:a16="http://schemas.microsoft.com/office/drawing/2014/main" id="{542504CB-4C57-AA93-909A-02622D1D6322}"/>
              </a:ext>
            </a:extLst>
          </p:cNvPr>
          <p:cNvSpPr/>
          <p:nvPr/>
        </p:nvSpPr>
        <p:spPr>
          <a:xfrm>
            <a:off x="742312" y="41338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9" name="CustomShape 27">
            <a:hlinkClick r:id="" action="ppaction://noaction">
              <a:snd r:embed="rId13" name="T3_W2_6.7.wav"/>
            </a:hlinkClick>
            <a:extLst>
              <a:ext uri="{FF2B5EF4-FFF2-40B4-BE49-F238E27FC236}">
                <a16:creationId xmlns:a16="http://schemas.microsoft.com/office/drawing/2014/main" id="{2519EE96-EA7D-326D-AAB3-14100FE453D1}"/>
              </a:ext>
            </a:extLst>
          </p:cNvPr>
          <p:cNvSpPr/>
          <p:nvPr/>
        </p:nvSpPr>
        <p:spPr>
          <a:xfrm>
            <a:off x="742312" y="471315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0" name="CustomShape 26">
            <a:hlinkClick r:id="" action="ppaction://noaction">
              <a:snd r:embed="rId14" name="T3_W2_6.8.wav"/>
            </a:hlinkClick>
            <a:extLst>
              <a:ext uri="{FF2B5EF4-FFF2-40B4-BE49-F238E27FC236}">
                <a16:creationId xmlns:a16="http://schemas.microsoft.com/office/drawing/2014/main" id="{E46FCAD9-56AE-20BF-DD20-D20BB6C3086D}"/>
              </a:ext>
            </a:extLst>
          </p:cNvPr>
          <p:cNvSpPr/>
          <p:nvPr/>
        </p:nvSpPr>
        <p:spPr>
          <a:xfrm>
            <a:off x="742312" y="529250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1" name="CustomShape 27">
            <a:hlinkClick r:id="" action="ppaction://noaction">
              <a:snd r:embed="rId15" name="T3_W2_6.9.wav"/>
            </a:hlinkClick>
            <a:extLst>
              <a:ext uri="{FF2B5EF4-FFF2-40B4-BE49-F238E27FC236}">
                <a16:creationId xmlns:a16="http://schemas.microsoft.com/office/drawing/2014/main" id="{C6D773C3-C1B9-B6A5-263C-FBD0C0670C9F}"/>
              </a:ext>
            </a:extLst>
          </p:cNvPr>
          <p:cNvSpPr/>
          <p:nvPr/>
        </p:nvSpPr>
        <p:spPr>
          <a:xfrm>
            <a:off x="742312" y="587185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8</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11241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11" grpId="0" animBg="1"/>
      <p:bldP spid="13" grpId="0" animBg="1"/>
      <p:bldP spid="18" grpId="0" animBg="1"/>
      <p:bldP spid="20"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hlinkClick r:id="" action="ppaction://noaction">
              <a:snd r:embed="rId8" name="T3_W2_7.1.wav"/>
            </a:hlinkClick>
            <a:extLst>
              <a:ext uri="{FF2B5EF4-FFF2-40B4-BE49-F238E27FC236}">
                <a16:creationId xmlns:a16="http://schemas.microsoft.com/office/drawing/2014/main" id="{E31B9BC1-628C-4B9C-8C7B-EFFDD306DA00}"/>
              </a:ext>
            </a:extLst>
          </p:cNvPr>
          <p:cNvSpPr/>
          <p:nvPr/>
        </p:nvSpPr>
        <p:spPr>
          <a:xfrm>
            <a:off x="983499" y="241762"/>
            <a:ext cx="304288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244" y="0"/>
            <a:ext cx="914400" cy="914400"/>
          </a:xfrm>
          <a:prstGeom prst="rect">
            <a:avLst/>
          </a:prstGeom>
        </p:spPr>
      </p:pic>
      <p:sp>
        <p:nvSpPr>
          <p:cNvPr id="15" name="Google Shape;108;p3">
            <a:hlinkClick r:id="" action="ppaction://noaction">
              <a:snd r:embed="rId8" name="T3_W2_7.1.wav"/>
            </a:hlinkClick>
            <a:extLst>
              <a:ext uri="{FF2B5EF4-FFF2-40B4-BE49-F238E27FC236}">
                <a16:creationId xmlns:a16="http://schemas.microsoft.com/office/drawing/2014/main" id="{B1078B7B-CBAA-412B-9D1C-583321248C91}"/>
              </a:ext>
            </a:extLst>
          </p:cNvPr>
          <p:cNvSpPr txBox="1"/>
          <p:nvPr/>
        </p:nvSpPr>
        <p:spPr>
          <a:xfrm>
            <a:off x="1005107" y="257273"/>
            <a:ext cx="2890092"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Vokabeln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lernen</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1" name="Picture 40" descr="A picture containing diagram&#10;&#10;Description automatically generated">
            <a:extLst>
              <a:ext uri="{FF2B5EF4-FFF2-40B4-BE49-F238E27FC236}">
                <a16:creationId xmlns:a16="http://schemas.microsoft.com/office/drawing/2014/main" id="{EEEBB817-E0A7-4795-B695-2CDF8C1EBE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631" y="4181621"/>
            <a:ext cx="2156139" cy="2068223"/>
          </a:xfrm>
          <a:prstGeom prst="rect">
            <a:avLst/>
          </a:prstGeom>
        </p:spPr>
      </p:pic>
      <p:sp>
        <p:nvSpPr>
          <p:cNvPr id="7" name="TextBox 6">
            <a:extLst>
              <a:ext uri="{FF2B5EF4-FFF2-40B4-BE49-F238E27FC236}">
                <a16:creationId xmlns:a16="http://schemas.microsoft.com/office/drawing/2014/main" id="{9F8A9A72-DF68-0D88-7133-51566343E474}"/>
              </a:ext>
            </a:extLst>
          </p:cNvPr>
          <p:cNvSpPr txBox="1"/>
          <p:nvPr/>
        </p:nvSpPr>
        <p:spPr>
          <a:xfrm>
            <a:off x="1771615" y="2396370"/>
            <a:ext cx="3139585"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Frohe</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Weihnachten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7E68736-D5AD-A2C3-2F74-A68A7D26A1E0}"/>
              </a:ext>
            </a:extLst>
          </p:cNvPr>
          <p:cNvSpPr txBox="1"/>
          <p:nvPr/>
        </p:nvSpPr>
        <p:spPr>
          <a:xfrm>
            <a:off x="1094137" y="5514571"/>
            <a:ext cx="2468377"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Gute</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Besserung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6B37633-5546-FA3F-7B2C-53F6FDFC169F}"/>
              </a:ext>
            </a:extLst>
          </p:cNvPr>
          <p:cNvSpPr txBox="1"/>
          <p:nvPr/>
        </p:nvSpPr>
        <p:spPr>
          <a:xfrm>
            <a:off x="4656651" y="6068569"/>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viel</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Glück</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2A883C8-4C80-8750-F595-73CBA76A4024}"/>
              </a:ext>
            </a:extLst>
          </p:cNvPr>
          <p:cNvSpPr txBox="1"/>
          <p:nvPr/>
        </p:nvSpPr>
        <p:spPr>
          <a:xfrm>
            <a:off x="8403703" y="6086853"/>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5FA39A29-30F7-0BC6-A0B2-9DA07110F443}"/>
              </a:ext>
            </a:extLst>
          </p:cNvPr>
          <p:cNvSpPr txBox="1"/>
          <p:nvPr/>
        </p:nvSpPr>
        <p:spPr>
          <a:xfrm>
            <a:off x="6682815" y="2396370"/>
            <a:ext cx="3737569" cy="175432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Herzlichen</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Glückwunsch</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zum</a:t>
            </a:r>
            <a:r>
              <a:rPr lang="en-US" sz="3600" b="1" dirty="0">
                <a:solidFill>
                  <a:prstClr val="white"/>
                </a:solidFill>
                <a:latin typeface="Century Gothic" panose="020B0502020202020204" pitchFamily="34" charset="0"/>
              </a:rPr>
              <a:t> </a:t>
            </a:r>
            <a:r>
              <a:rPr lang="en-US" sz="3600" b="1" dirty="0" err="1">
                <a:solidFill>
                  <a:prstClr val="white"/>
                </a:solidFill>
                <a:latin typeface="Century Gothic" panose="020B0502020202020204" pitchFamily="34" charset="0"/>
              </a:rPr>
              <a:t>Geburtstag</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43" name="Group 42">
            <a:extLst>
              <a:ext uri="{FF2B5EF4-FFF2-40B4-BE49-F238E27FC236}">
                <a16:creationId xmlns:a16="http://schemas.microsoft.com/office/drawing/2014/main" id="{174208D0-28D1-DD83-B237-A590E276EBE2}"/>
              </a:ext>
            </a:extLst>
          </p:cNvPr>
          <p:cNvGrpSpPr/>
          <p:nvPr/>
        </p:nvGrpSpPr>
        <p:grpSpPr>
          <a:xfrm>
            <a:off x="1363580" y="852826"/>
            <a:ext cx="2618258" cy="1522907"/>
            <a:chOff x="1363580" y="852826"/>
            <a:chExt cx="2618258" cy="1522907"/>
          </a:xfrm>
        </p:grpSpPr>
        <p:pic>
          <p:nvPicPr>
            <p:cNvPr id="33" name="Picture 32" descr="A cartoon of a santa claus&#10;&#10;Description automatically generated">
              <a:extLst>
                <a:ext uri="{FF2B5EF4-FFF2-40B4-BE49-F238E27FC236}">
                  <a16:creationId xmlns:a16="http://schemas.microsoft.com/office/drawing/2014/main" id="{12E2BFBB-4404-9AAD-A52D-9A95856670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7819" y="852826"/>
              <a:ext cx="1254019" cy="1522907"/>
            </a:xfrm>
            <a:prstGeom prst="rect">
              <a:avLst/>
            </a:prstGeom>
          </p:spPr>
        </p:pic>
        <p:sp>
          <p:nvSpPr>
            <p:cNvPr id="34" name="TextBox 33">
              <a:extLst>
                <a:ext uri="{FF2B5EF4-FFF2-40B4-BE49-F238E27FC236}">
                  <a16:creationId xmlns:a16="http://schemas.microsoft.com/office/drawing/2014/main" id="{EA2940F2-4EEB-5A2A-FF4F-8305D86BF15C}"/>
                </a:ext>
              </a:extLst>
            </p:cNvPr>
            <p:cNvSpPr txBox="1"/>
            <p:nvPr/>
          </p:nvSpPr>
          <p:spPr>
            <a:xfrm>
              <a:off x="1363580" y="1364795"/>
              <a:ext cx="1510159" cy="707886"/>
            </a:xfrm>
            <a:prstGeom prst="rect">
              <a:avLst/>
            </a:prstGeom>
            <a:noFill/>
          </p:spPr>
          <p:txBody>
            <a:bodyPr wrap="square" rtlCol="0">
              <a:spAutoFit/>
            </a:bodyPr>
            <a:lstStyle/>
            <a:p>
              <a:r>
                <a:rPr lang="en-US" sz="2000" dirty="0">
                  <a:solidFill>
                    <a:srgbClr val="002060"/>
                  </a:solidFill>
                </a:rPr>
                <a:t>[Happy Christmas]</a:t>
              </a:r>
            </a:p>
          </p:txBody>
        </p:sp>
      </p:grpSp>
      <p:grpSp>
        <p:nvGrpSpPr>
          <p:cNvPr id="44" name="Group 43">
            <a:extLst>
              <a:ext uri="{FF2B5EF4-FFF2-40B4-BE49-F238E27FC236}">
                <a16:creationId xmlns:a16="http://schemas.microsoft.com/office/drawing/2014/main" id="{5DDD2C4C-6028-D0EF-06CA-D70EB6E8FEC3}"/>
              </a:ext>
            </a:extLst>
          </p:cNvPr>
          <p:cNvGrpSpPr/>
          <p:nvPr/>
        </p:nvGrpSpPr>
        <p:grpSpPr>
          <a:xfrm>
            <a:off x="6472411" y="786457"/>
            <a:ext cx="2868682" cy="1578988"/>
            <a:chOff x="6472411" y="786457"/>
            <a:chExt cx="2868682" cy="1578988"/>
          </a:xfrm>
        </p:grpSpPr>
        <p:pic>
          <p:nvPicPr>
            <p:cNvPr id="28" name="Picture 27" descr="A cake with candles on it&#10;&#10;Description automatically generated">
              <a:extLst>
                <a:ext uri="{FF2B5EF4-FFF2-40B4-BE49-F238E27FC236}">
                  <a16:creationId xmlns:a16="http://schemas.microsoft.com/office/drawing/2014/main" id="{71EE6A72-4423-4907-6FBC-26FCE7D532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2105" y="786457"/>
              <a:ext cx="1578988" cy="1578988"/>
            </a:xfrm>
            <a:prstGeom prst="rect">
              <a:avLst/>
            </a:prstGeom>
          </p:spPr>
        </p:pic>
        <p:sp>
          <p:nvSpPr>
            <p:cNvPr id="35" name="TextBox 34">
              <a:extLst>
                <a:ext uri="{FF2B5EF4-FFF2-40B4-BE49-F238E27FC236}">
                  <a16:creationId xmlns:a16="http://schemas.microsoft.com/office/drawing/2014/main" id="{57D6E99C-1CC7-BAE9-F9C3-983873359A3C}"/>
                </a:ext>
              </a:extLst>
            </p:cNvPr>
            <p:cNvSpPr txBox="1"/>
            <p:nvPr/>
          </p:nvSpPr>
          <p:spPr>
            <a:xfrm>
              <a:off x="6472411" y="1222008"/>
              <a:ext cx="1510159" cy="707886"/>
            </a:xfrm>
            <a:prstGeom prst="rect">
              <a:avLst/>
            </a:prstGeom>
            <a:noFill/>
          </p:spPr>
          <p:txBody>
            <a:bodyPr wrap="square" rtlCol="0">
              <a:spAutoFit/>
            </a:bodyPr>
            <a:lstStyle/>
            <a:p>
              <a:r>
                <a:rPr lang="en-US" sz="2000" dirty="0">
                  <a:solidFill>
                    <a:srgbClr val="002060"/>
                  </a:solidFill>
                </a:rPr>
                <a:t>[Happy Birthday]</a:t>
              </a:r>
            </a:p>
          </p:txBody>
        </p:sp>
      </p:grpSp>
      <p:grpSp>
        <p:nvGrpSpPr>
          <p:cNvPr id="45" name="Group 44">
            <a:extLst>
              <a:ext uri="{FF2B5EF4-FFF2-40B4-BE49-F238E27FC236}">
                <a16:creationId xmlns:a16="http://schemas.microsoft.com/office/drawing/2014/main" id="{B8243F1D-D8A5-AA03-60C2-7EE6FC5AC6D5}"/>
              </a:ext>
            </a:extLst>
          </p:cNvPr>
          <p:cNvGrpSpPr/>
          <p:nvPr/>
        </p:nvGrpSpPr>
        <p:grpSpPr>
          <a:xfrm>
            <a:off x="491985" y="3906181"/>
            <a:ext cx="2348719" cy="1567485"/>
            <a:chOff x="491985" y="3906181"/>
            <a:chExt cx="2348719" cy="1567485"/>
          </a:xfrm>
        </p:grpSpPr>
        <p:pic>
          <p:nvPicPr>
            <p:cNvPr id="31" name="Picture 30" descr="A cartoon of a nurse holding a thermometer&#10;&#10;Description automatically generated">
              <a:extLst>
                <a:ext uri="{FF2B5EF4-FFF2-40B4-BE49-F238E27FC236}">
                  <a16:creationId xmlns:a16="http://schemas.microsoft.com/office/drawing/2014/main" id="{14FDEFC7-5DBE-B4D8-ACED-4A5A92EBB6FA}"/>
                </a:ext>
              </a:extLst>
            </p:cNvPr>
            <p:cNvPicPr>
              <a:picLocks noChangeAspect="1"/>
            </p:cNvPicPr>
            <p:nvPr/>
          </p:nvPicPr>
          <p:blipFill rotWithShape="1">
            <a:blip r:embed="rId14">
              <a:extLst>
                <a:ext uri="{28A0092B-C50C-407E-A947-70E740481C1C}">
                  <a14:useLocalDpi xmlns:a14="http://schemas.microsoft.com/office/drawing/2010/main" val="0"/>
                </a:ext>
              </a:extLst>
            </a:blip>
            <a:srcRect l="19428" r="38997"/>
            <a:stretch/>
          </p:blipFill>
          <p:spPr>
            <a:xfrm>
              <a:off x="1815946" y="3906181"/>
              <a:ext cx="1024758" cy="1567485"/>
            </a:xfrm>
            <a:prstGeom prst="rect">
              <a:avLst/>
            </a:prstGeom>
          </p:spPr>
        </p:pic>
        <p:sp>
          <p:nvSpPr>
            <p:cNvPr id="36" name="TextBox 35">
              <a:extLst>
                <a:ext uri="{FF2B5EF4-FFF2-40B4-BE49-F238E27FC236}">
                  <a16:creationId xmlns:a16="http://schemas.microsoft.com/office/drawing/2014/main" id="{D2EEDE0D-9661-AF11-A191-6191A18C29CB}"/>
                </a:ext>
              </a:extLst>
            </p:cNvPr>
            <p:cNvSpPr txBox="1"/>
            <p:nvPr/>
          </p:nvSpPr>
          <p:spPr>
            <a:xfrm>
              <a:off x="491985" y="4335980"/>
              <a:ext cx="1510159" cy="707886"/>
            </a:xfrm>
            <a:prstGeom prst="rect">
              <a:avLst/>
            </a:prstGeom>
            <a:noFill/>
          </p:spPr>
          <p:txBody>
            <a:bodyPr wrap="square" rtlCol="0">
              <a:spAutoFit/>
            </a:bodyPr>
            <a:lstStyle/>
            <a:p>
              <a:r>
                <a:rPr lang="en-US" sz="2000" dirty="0">
                  <a:solidFill>
                    <a:srgbClr val="002060"/>
                  </a:solidFill>
                </a:rPr>
                <a:t>[Get well soon]</a:t>
              </a:r>
            </a:p>
          </p:txBody>
        </p:sp>
      </p:grpSp>
      <p:grpSp>
        <p:nvGrpSpPr>
          <p:cNvPr id="46" name="Group 45">
            <a:extLst>
              <a:ext uri="{FF2B5EF4-FFF2-40B4-BE49-F238E27FC236}">
                <a16:creationId xmlns:a16="http://schemas.microsoft.com/office/drawing/2014/main" id="{D03F7D20-D727-BDD3-C45D-304FECA6525F}"/>
              </a:ext>
            </a:extLst>
          </p:cNvPr>
          <p:cNvGrpSpPr/>
          <p:nvPr/>
        </p:nvGrpSpPr>
        <p:grpSpPr>
          <a:xfrm>
            <a:off x="4492499" y="4419285"/>
            <a:ext cx="2184036" cy="1592894"/>
            <a:chOff x="4492499" y="4419285"/>
            <a:chExt cx="2184036" cy="1592894"/>
          </a:xfrm>
        </p:grpSpPr>
        <p:pic>
          <p:nvPicPr>
            <p:cNvPr id="24" name="Picture 23" descr="A green clover with a black background&#10;&#10;Description automatically generated">
              <a:extLst>
                <a:ext uri="{FF2B5EF4-FFF2-40B4-BE49-F238E27FC236}">
                  <a16:creationId xmlns:a16="http://schemas.microsoft.com/office/drawing/2014/main" id="{CB0F2F14-5B64-E003-3F27-0DD56FA9C3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5464" y="4419285"/>
              <a:ext cx="1161071" cy="1592894"/>
            </a:xfrm>
            <a:prstGeom prst="rect">
              <a:avLst/>
            </a:prstGeom>
          </p:spPr>
        </p:pic>
        <p:sp>
          <p:nvSpPr>
            <p:cNvPr id="37" name="TextBox 36">
              <a:extLst>
                <a:ext uri="{FF2B5EF4-FFF2-40B4-BE49-F238E27FC236}">
                  <a16:creationId xmlns:a16="http://schemas.microsoft.com/office/drawing/2014/main" id="{3C3B0847-F6A5-AC7C-3496-473A316A61E0}"/>
                </a:ext>
              </a:extLst>
            </p:cNvPr>
            <p:cNvSpPr txBox="1"/>
            <p:nvPr/>
          </p:nvSpPr>
          <p:spPr>
            <a:xfrm>
              <a:off x="4492499" y="4888544"/>
              <a:ext cx="1510159" cy="1015663"/>
            </a:xfrm>
            <a:prstGeom prst="rect">
              <a:avLst/>
            </a:prstGeom>
            <a:noFill/>
          </p:spPr>
          <p:txBody>
            <a:bodyPr wrap="square" rtlCol="0">
              <a:spAutoFit/>
            </a:bodyPr>
            <a:lstStyle/>
            <a:p>
              <a:r>
                <a:rPr lang="en-US" sz="2000" dirty="0">
                  <a:solidFill>
                    <a:srgbClr val="002060"/>
                  </a:solidFill>
                </a:rPr>
                <a:t>[Good luck, lots of luck]</a:t>
              </a:r>
            </a:p>
          </p:txBody>
        </p:sp>
      </p:grpSp>
      <p:sp>
        <p:nvSpPr>
          <p:cNvPr id="4" name="Speech Bubble: Rectangle with Corners Rounded 3">
            <a:extLst>
              <a:ext uri="{FF2B5EF4-FFF2-40B4-BE49-F238E27FC236}">
                <a16:creationId xmlns:a16="http://schemas.microsoft.com/office/drawing/2014/main" id="{0BC62848-4F4B-10C8-7D37-A3EB678F93E7}"/>
              </a:ext>
            </a:extLst>
          </p:cNvPr>
          <p:cNvSpPr/>
          <p:nvPr/>
        </p:nvSpPr>
        <p:spPr>
          <a:xfrm>
            <a:off x="7065740" y="76188"/>
            <a:ext cx="5017016" cy="2648086"/>
          </a:xfrm>
          <a:prstGeom prst="wedgeRoundRectCallout">
            <a:avLst>
              <a:gd name="adj1" fmla="val 5461"/>
              <a:gd name="adj2" fmla="val 11375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err="1">
                <a:latin typeface="Century Gothic" panose="020B0502020202020204" pitchFamily="34" charset="0"/>
              </a:rPr>
              <a:t>Werden</a:t>
            </a:r>
            <a:r>
              <a:rPr lang="en-GB" sz="2400" b="1" dirty="0">
                <a:latin typeface="Century Gothic" panose="020B0502020202020204" pitchFamily="34" charset="0"/>
              </a:rPr>
              <a:t> changes its spelling in du and er/</a:t>
            </a:r>
            <a:r>
              <a:rPr lang="en-GB" sz="2400" b="1" dirty="0" err="1">
                <a:latin typeface="Century Gothic" panose="020B0502020202020204" pitchFamily="34" charset="0"/>
              </a:rPr>
              <a:t>sie</a:t>
            </a:r>
            <a:r>
              <a:rPr lang="en-GB" sz="2400" b="1" dirty="0">
                <a:latin typeface="Century Gothic" panose="020B0502020202020204" pitchFamily="34" charset="0"/>
              </a:rPr>
              <a:t>/es forms:</a:t>
            </a:r>
            <a:br>
              <a:rPr lang="en-GB" sz="2400" b="1" dirty="0">
                <a:latin typeface="Century Gothic" panose="020B0502020202020204" pitchFamily="34" charset="0"/>
              </a:rPr>
            </a:br>
            <a:r>
              <a:rPr lang="en-GB" sz="2400" b="1" dirty="0">
                <a:solidFill>
                  <a:srgbClr val="FFFF00"/>
                </a:solidFill>
                <a:latin typeface="Century Gothic" panose="020B0502020202020204" pitchFamily="34" charset="0"/>
              </a:rPr>
              <a:t>du </a:t>
            </a:r>
            <a:r>
              <a:rPr lang="en-GB" sz="2400" b="1" dirty="0" err="1">
                <a:solidFill>
                  <a:srgbClr val="FFFF00"/>
                </a:solidFill>
                <a:latin typeface="Century Gothic" panose="020B0502020202020204" pitchFamily="34" charset="0"/>
              </a:rPr>
              <a:t>wirst</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you become, get</a:t>
            </a:r>
            <a:br>
              <a:rPr lang="en-GB" sz="2400" dirty="0">
                <a:latin typeface="Century Gothic" panose="020B0502020202020204" pitchFamily="34" charset="0"/>
              </a:rPr>
            </a:br>
            <a:r>
              <a:rPr lang="en-GB" sz="2400" b="1" dirty="0">
                <a:solidFill>
                  <a:srgbClr val="FFFF00"/>
                </a:solidFill>
                <a:latin typeface="Century Gothic" panose="020B0502020202020204" pitchFamily="34" charset="0"/>
              </a:rPr>
              <a:t>er/</a:t>
            </a:r>
            <a:r>
              <a:rPr lang="en-GB" sz="2400" b="1" dirty="0" err="1">
                <a:solidFill>
                  <a:srgbClr val="FFFF00"/>
                </a:solidFill>
                <a:latin typeface="Century Gothic" panose="020B0502020202020204" pitchFamily="34" charset="0"/>
              </a:rPr>
              <a:t>sie</a:t>
            </a:r>
            <a:r>
              <a:rPr lang="en-GB" sz="2400" b="1" dirty="0">
                <a:solidFill>
                  <a:srgbClr val="FFFF00"/>
                </a:solidFill>
                <a:latin typeface="Century Gothic" panose="020B0502020202020204" pitchFamily="34" charset="0"/>
              </a:rPr>
              <a:t> es </a:t>
            </a:r>
            <a:r>
              <a:rPr lang="en-GB" sz="2400" b="1" dirty="0" err="1">
                <a:solidFill>
                  <a:srgbClr val="FFFF00"/>
                </a:solidFill>
                <a:latin typeface="Century Gothic" panose="020B0502020202020204" pitchFamily="34" charset="0"/>
              </a:rPr>
              <a:t>wird</a:t>
            </a:r>
            <a:r>
              <a:rPr lang="en-GB" sz="2400" b="1" dirty="0">
                <a:solidFill>
                  <a:srgbClr val="FFFF00"/>
                </a:solidFill>
                <a:latin typeface="Century Gothic" panose="020B0502020202020204" pitchFamily="34" charset="0"/>
              </a:rPr>
              <a:t> </a:t>
            </a:r>
            <a:r>
              <a:rPr lang="en-GB" sz="2400" b="1" dirty="0">
                <a:latin typeface="Century Gothic" panose="020B0502020202020204" pitchFamily="34" charset="0"/>
              </a:rPr>
              <a:t>- s/he, it becomes, gets</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47919551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2_7.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subTnLst>
                                    <p:audio>
                                      <p:cMediaNode>
                                        <p:cTn display="0" masterRel="sameClick">
                                          <p:stCondLst>
                                            <p:cond evt="begin" delay="0">
                                              <p:tn val="14"/>
                                            </p:cond>
                                          </p:stCondLst>
                                          <p:endCondLst>
                                            <p:cond evt="onStopAudio" delay="0">
                                              <p:tgtEl>
                                                <p:sldTgt/>
                                              </p:tgtEl>
                                            </p:cond>
                                          </p:endCondLst>
                                        </p:cTn>
                                        <p:tgtEl>
                                          <p:sndTgt r:embed="rId4" name="T3_W2_7.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T3_W2_7.4.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subTnLst>
                                    <p:audio>
                                      <p:cMediaNode>
                                        <p:cTn display="0" masterRel="sameClick">
                                          <p:stCondLst>
                                            <p:cond evt="begin" delay="0">
                                              <p:tn val="32"/>
                                            </p:cond>
                                          </p:stCondLst>
                                          <p:endCondLst>
                                            <p:cond evt="onStopAudio" delay="0">
                                              <p:tgtEl>
                                                <p:sldTgt/>
                                              </p:tgtEl>
                                            </p:cond>
                                          </p:endCondLst>
                                        </p:cTn>
                                        <p:tgtEl>
                                          <p:sndTgt r:embed="rId6" name="T3_W2_7.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7" name="T3_W2_7.6.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39" grpId="0" animBg="1"/>
      <p:bldP spid="4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artoon of a nurse holding a thermometer&#10;&#10;Description automatically generated">
            <a:extLst>
              <a:ext uri="{FF2B5EF4-FFF2-40B4-BE49-F238E27FC236}">
                <a16:creationId xmlns:a16="http://schemas.microsoft.com/office/drawing/2014/main" id="{1950A581-1F1C-5E8F-75AB-DB13D2DE5BB8}"/>
              </a:ext>
            </a:extLst>
          </p:cNvPr>
          <p:cNvPicPr>
            <a:picLocks noChangeAspect="1"/>
          </p:cNvPicPr>
          <p:nvPr/>
        </p:nvPicPr>
        <p:blipFill rotWithShape="1">
          <a:blip r:embed="rId8">
            <a:extLst>
              <a:ext uri="{28A0092B-C50C-407E-A947-70E740481C1C}">
                <a14:useLocalDpi xmlns:a14="http://schemas.microsoft.com/office/drawing/2010/main" val="0"/>
              </a:ext>
            </a:extLst>
          </a:blip>
          <a:srcRect l="19428" r="38997"/>
          <a:stretch/>
        </p:blipFill>
        <p:spPr>
          <a:xfrm>
            <a:off x="3470960" y="5247788"/>
            <a:ext cx="1024758" cy="1567485"/>
          </a:xfrm>
          <a:prstGeom prst="rect">
            <a:avLst/>
          </a:prstGeom>
        </p:spPr>
      </p:pic>
      <p:sp>
        <p:nvSpPr>
          <p:cNvPr id="20" name="Title 19">
            <a:extLst>
              <a:ext uri="{FF2B5EF4-FFF2-40B4-BE49-F238E27FC236}">
                <a16:creationId xmlns:a16="http://schemas.microsoft.com/office/drawing/2014/main" id="{E60923DF-35A0-09E3-D7BF-6CE2647CFA77}"/>
              </a:ext>
            </a:extLst>
          </p:cNvPr>
          <p:cNvSpPr>
            <a:spLocks noGrp="1"/>
          </p:cNvSpPr>
          <p:nvPr>
            <p:ph type="title"/>
          </p:nvPr>
        </p:nvSpPr>
        <p:spPr>
          <a:xfrm>
            <a:off x="1249301" y="-189728"/>
            <a:ext cx="10972440" cy="1144800"/>
          </a:xfrm>
        </p:spPr>
        <p:txBody>
          <a:bodyPr/>
          <a:lstStyle/>
          <a:p>
            <a:r>
              <a:rPr lang="en-GB" sz="1000" dirty="0" err="1"/>
              <a:t>Vokabeln</a:t>
            </a:r>
            <a:endParaRPr lang="en-GB" sz="1000" dirty="0"/>
          </a:p>
        </p:txBody>
      </p:sp>
      <p:grpSp>
        <p:nvGrpSpPr>
          <p:cNvPr id="52" name="Group 51"/>
          <p:cNvGrpSpPr/>
          <p:nvPr/>
        </p:nvGrpSpPr>
        <p:grpSpPr>
          <a:xfrm>
            <a:off x="259380" y="1147910"/>
            <a:ext cx="5505598" cy="3440586"/>
            <a:chOff x="270788" y="969831"/>
            <a:chExt cx="5414513" cy="3167924"/>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0"/>
            </p:cNvCxnSpPr>
            <p:nvPr/>
          </p:nvCxnSpPr>
          <p:spPr>
            <a:xfrm>
              <a:off x="1422454" y="1741948"/>
              <a:ext cx="4262847" cy="2395807"/>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1"/>
              <a:ext cx="2303332" cy="77211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588886" y="1822341"/>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werden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349374" y="1363639"/>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B0502020202020204" pitchFamily="34" charset="0"/>
              </a:rPr>
              <a:t>Viel</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Glück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4030559" y="351669"/>
            <a:ext cx="29385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Herzlichen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Glückwunsch</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zum</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Geburtstag</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7167397" y="694830"/>
            <a:ext cx="21329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Gute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Besserung</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1319167" y="354289"/>
            <a:ext cx="5671036" cy="4415598"/>
            <a:chOff x="4814573" y="-1521970"/>
            <a:chExt cx="3375580" cy="5004646"/>
          </a:xfrm>
        </p:grpSpPr>
        <p:sp>
          <p:nvSpPr>
            <p:cNvPr id="59" name="Oval 58">
              <a:extLst>
                <a:ext uri="{FF2B5EF4-FFF2-40B4-BE49-F238E27FC236}">
                  <a16:creationId xmlns:a16="http://schemas.microsoft.com/office/drawing/2014/main" id="{6CF16436-24E9-F442-BAEC-530973D91B23}"/>
                </a:ext>
              </a:extLst>
            </p:cNvPr>
            <p:cNvSpPr/>
            <p:nvPr/>
          </p:nvSpPr>
          <p:spPr>
            <a:xfrm>
              <a:off x="6380196" y="-1521970"/>
              <a:ext cx="1809957" cy="140109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a:endCxn id="73" idx="0"/>
            </p:cNvCxnSpPr>
            <p:nvPr/>
          </p:nvCxnSpPr>
          <p:spPr>
            <a:xfrm rot="5400000">
              <a:off x="4248100" y="445601"/>
              <a:ext cx="3603548" cy="2470602"/>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739054" y="1796966"/>
            <a:ext cx="5025681" cy="2988531"/>
            <a:chOff x="4374910" y="2289437"/>
            <a:chExt cx="7111650" cy="1219786"/>
          </a:xfrm>
        </p:grpSpPr>
        <p:sp>
          <p:nvSpPr>
            <p:cNvPr id="62" name="Oval 61">
              <a:extLst>
                <a:ext uri="{FF2B5EF4-FFF2-40B4-BE49-F238E27FC236}">
                  <a16:creationId xmlns:a16="http://schemas.microsoft.com/office/drawing/2014/main" id="{971079BC-1024-3D4A-8073-D55DBE7B800D}"/>
                </a:ext>
              </a:extLst>
            </p:cNvPr>
            <p:cNvSpPr/>
            <p:nvPr/>
          </p:nvSpPr>
          <p:spPr>
            <a:xfrm>
              <a:off x="4374910" y="2289437"/>
              <a:ext cx="2276082"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a:endCxn id="76" idx="0"/>
            </p:cNvCxnSpPr>
            <p:nvPr/>
          </p:nvCxnSpPr>
          <p:spPr>
            <a:xfrm rot="16200000" flipH="1">
              <a:off x="8389386" y="412048"/>
              <a:ext cx="1025456" cy="5168893"/>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3765582" y="740643"/>
            <a:ext cx="5480276" cy="3905405"/>
            <a:chOff x="7882401" y="215865"/>
            <a:chExt cx="3618129" cy="2970542"/>
          </a:xfrm>
        </p:grpSpPr>
        <p:sp>
          <p:nvSpPr>
            <p:cNvPr id="68" name="Oval 67">
              <a:extLst>
                <a:ext uri="{FF2B5EF4-FFF2-40B4-BE49-F238E27FC236}">
                  <a16:creationId xmlns:a16="http://schemas.microsoft.com/office/drawing/2014/main" id="{FDD86F9A-6B90-144A-B328-2205E31028E0}"/>
                </a:ext>
              </a:extLst>
            </p:cNvPr>
            <p:cNvSpPr/>
            <p:nvPr/>
          </p:nvSpPr>
          <p:spPr>
            <a:xfrm>
              <a:off x="10145083" y="215865"/>
              <a:ext cx="1355447" cy="670667"/>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stCxn id="74" idx="0"/>
              <a:endCxn id="68" idx="4"/>
            </p:cNvCxnSpPr>
            <p:nvPr/>
          </p:nvCxnSpPr>
          <p:spPr>
            <a:xfrm rot="5400000" flipH="1" flipV="1">
              <a:off x="8202667" y="566267"/>
              <a:ext cx="2299874" cy="2940405"/>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090567" y="476988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3536983" y="464604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5536378" y="458849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7536135" y="4785497"/>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9"/>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401" y="33892"/>
            <a:ext cx="914400" cy="914400"/>
          </a:xfrm>
          <a:prstGeom prst="rect">
            <a:avLst/>
          </a:prstGeom>
        </p:spPr>
      </p:pic>
      <p:sp>
        <p:nvSpPr>
          <p:cNvPr id="82" name="Speech Bubble: Rectangle with Corners Rounded 81">
            <a:hlinkClick r:id="" action="ppaction://noaction">
              <a:snd r:embed="rId12" name="T3_W2_7.1.wav"/>
            </a:hlinkClick>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hlinkClick r:id="" action="ppaction://noaction">
              <a:snd r:embed="rId12" name="T3_W2_7.1.wav"/>
            </a:hlinkClick>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9182279" y="1827536"/>
            <a:ext cx="2750341" cy="3009482"/>
            <a:chOff x="814869" y="969832"/>
            <a:chExt cx="1041147" cy="226314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a:endCxn id="44" idx="0"/>
            </p:cNvCxnSpPr>
            <p:nvPr/>
          </p:nvCxnSpPr>
          <p:spPr>
            <a:xfrm rot="5400000">
              <a:off x="438412" y="2335942"/>
              <a:ext cx="1600075" cy="19398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330612" y="1794800"/>
            <a:ext cx="25120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Frohe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Weihnachten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9816404" y="4837018"/>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pic>
        <p:nvPicPr>
          <p:cNvPr id="13" name="Picture 12">
            <a:extLst>
              <a:ext uri="{FF2B5EF4-FFF2-40B4-BE49-F238E27FC236}">
                <a16:creationId xmlns:a16="http://schemas.microsoft.com/office/drawing/2014/main" id="{0CF5D8D4-059C-5CAB-C812-793466EB5A57}"/>
              </a:ext>
            </a:extLst>
          </p:cNvPr>
          <p:cNvPicPr>
            <a:picLocks noChangeAspect="1"/>
          </p:cNvPicPr>
          <p:nvPr/>
        </p:nvPicPr>
        <p:blipFill>
          <a:blip r:embed="rId13"/>
          <a:stretch>
            <a:fillRect/>
          </a:stretch>
        </p:blipFill>
        <p:spPr>
          <a:xfrm>
            <a:off x="7270405" y="5349947"/>
            <a:ext cx="1590291" cy="1522906"/>
          </a:xfrm>
          <a:prstGeom prst="rect">
            <a:avLst/>
          </a:prstGeom>
        </p:spPr>
      </p:pic>
      <p:sp>
        <p:nvSpPr>
          <p:cNvPr id="21" name="Title 2">
            <a:extLst>
              <a:ext uri="{FF2B5EF4-FFF2-40B4-BE49-F238E27FC236}">
                <a16:creationId xmlns:a16="http://schemas.microsoft.com/office/drawing/2014/main" id="{5416F2A9-EFD2-3B07-A103-24071FE093F0}"/>
              </a:ext>
            </a:extLst>
          </p:cNvPr>
          <p:cNvSpPr txBox="1">
            <a:spLocks/>
          </p:cNvSpPr>
          <p:nvPr/>
        </p:nvSpPr>
        <p:spPr>
          <a:xfrm>
            <a:off x="10634549" y="1229428"/>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4" name="Picture 3" descr="A cartoon of a santa claus&#10;&#10;Description automatically generated">
            <a:extLst>
              <a:ext uri="{FF2B5EF4-FFF2-40B4-BE49-F238E27FC236}">
                <a16:creationId xmlns:a16="http://schemas.microsoft.com/office/drawing/2014/main" id="{7A6214CC-D279-A6D5-F142-2CFB63D8D34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9338" y="5264579"/>
            <a:ext cx="1254019" cy="1522907"/>
          </a:xfrm>
          <a:prstGeom prst="rect">
            <a:avLst/>
          </a:prstGeom>
        </p:spPr>
      </p:pic>
      <p:pic>
        <p:nvPicPr>
          <p:cNvPr id="9" name="Picture 8" descr="A cake with candles on it&#10;&#10;Description automatically generated">
            <a:extLst>
              <a:ext uri="{FF2B5EF4-FFF2-40B4-BE49-F238E27FC236}">
                <a16:creationId xmlns:a16="http://schemas.microsoft.com/office/drawing/2014/main" id="{CAE22D60-028B-5D94-6256-DD848E78C5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38642" y="5421597"/>
            <a:ext cx="1393676" cy="1393676"/>
          </a:xfrm>
          <a:prstGeom prst="rect">
            <a:avLst/>
          </a:prstGeom>
        </p:spPr>
      </p:pic>
      <p:pic>
        <p:nvPicPr>
          <p:cNvPr id="25" name="Picture 24" descr="A green clover with a black background&#10;&#10;Description automatically generated">
            <a:extLst>
              <a:ext uri="{FF2B5EF4-FFF2-40B4-BE49-F238E27FC236}">
                <a16:creationId xmlns:a16="http://schemas.microsoft.com/office/drawing/2014/main" id="{3A87D187-7453-7234-8A26-B9EB90D45DD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34360" y="5243350"/>
            <a:ext cx="1161071" cy="1592894"/>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2_7.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2_7.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2_7.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2_7.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2_7.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5"/>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childTnLst>
                          </p:cTn>
                        </p:par>
                      </p:childTnLst>
                    </p:cTn>
                  </p:par>
                </p:childTnLst>
              </p:cTn>
              <p:nextCondLst>
                <p:cond evt="onClick" delay="0">
                  <p:tgtEl>
                    <p:spTgt spid="75"/>
                  </p:tgtEl>
                </p:cond>
              </p:nextCondLst>
            </p:seq>
            <p:seq concurrent="1" nextAc="seek">
              <p:cTn id="49" restart="whenNotActive" fill="hold" evtFilter="cancelBubble" nodeType="interactiveSeq">
                <p:stCondLst>
                  <p:cond evt="onClick" delay="0">
                    <p:tgtEl>
                      <p:spTgt spid="74"/>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500"/>
                                        <p:tgtEl>
                                          <p:spTgt spid="67"/>
                                        </p:tgtEl>
                                      </p:cBhvr>
                                    </p:animEffect>
                                  </p:childTnLst>
                                </p:cTn>
                              </p:par>
                            </p:childTnLst>
                          </p:cTn>
                        </p:par>
                      </p:childTnLst>
                    </p:cTn>
                  </p:par>
                </p:childTnLst>
              </p:cTn>
              <p:nextCondLst>
                <p:cond evt="onClick" delay="0">
                  <p:tgtEl>
                    <p:spTgt spid="74"/>
                  </p:tgtEl>
                </p:cond>
              </p:nextCondLst>
            </p:seq>
            <p:seq concurrent="1" nextAc="seek">
              <p:cTn id="55" restart="whenNotActive" fill="hold" evtFilter="cancelBubble" nodeType="interactiveSeq">
                <p:stCondLst>
                  <p:cond evt="onClick" delay="0">
                    <p:tgtEl>
                      <p:spTgt spid="76"/>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childTnLst>
                    </p:cTn>
                  </p:par>
                </p:childTnLst>
              </p:cTn>
              <p:nextCondLst>
                <p:cond evt="onClick" delay="0">
                  <p:tgtEl>
                    <p:spTgt spid="76"/>
                  </p:tgtEl>
                </p:cond>
              </p:nextCondLst>
            </p:seq>
            <p:seq concurrent="1" nextAc="seek">
              <p:cTn id="61" restart="whenNotActive" fill="hold" evtFilter="cancelBubble" nodeType="interactiveSeq">
                <p:stCondLst>
                  <p:cond evt="onClick" delay="0">
                    <p:tgtEl>
                      <p:spTgt spid="73"/>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cTn>
                              </p:par>
                            </p:childTnLst>
                          </p:cTn>
                        </p:par>
                      </p:childTnLst>
                    </p:cTn>
                  </p:par>
                </p:childTnLst>
              </p:cTn>
              <p:nextCondLst>
                <p:cond evt="onClick" delay="0">
                  <p:tgtEl>
                    <p:spTgt spid="73"/>
                  </p:tgtEl>
                </p:cond>
              </p:nextCondLst>
            </p:seq>
            <p:seq concurrent="1" nextAc="seek">
              <p:cTn id="67" restart="whenNotActive" fill="hold" evtFilter="cancelBubble" nodeType="interactiveSeq">
                <p:stCondLst>
                  <p:cond evt="onClick" delay="0">
                    <p:tgtEl>
                      <p:spTgt spid="44"/>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nextCondLst>
                <p:cond evt="onClick" delay="0">
                  <p:tgtEl>
                    <p:spTgt spid="44"/>
                  </p:tgtEl>
                </p:cond>
              </p:nextCondLst>
            </p:seq>
          </p:childTnLst>
        </p:cTn>
      </p:par>
    </p:tnLst>
    <p:bldLst>
      <p:bldP spid="43" grpId="0"/>
      <p:bldP spid="43" grpId="1"/>
      <p:bldP spid="47" grpId="0"/>
      <p:bldP spid="47" grpId="1"/>
      <p:bldP spid="48" grpId="0"/>
      <p:bldP spid="48" grpId="1"/>
      <p:bldP spid="51" grpId="0"/>
      <p:bldP spid="51" grpId="1"/>
      <p:bldP spid="40" grpId="0"/>
      <p:bldP spid="4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13" name="CustomShape 7">
            <a:hlinkClick r:id="" action="ppaction://noaction">
              <a:snd r:embed="rId4" name="T3_W2_8.2.wav"/>
            </a:hlinkClick>
            <a:extLst>
              <a:ext uri="{FF2B5EF4-FFF2-40B4-BE49-F238E27FC236}">
                <a16:creationId xmlns:a16="http://schemas.microsoft.com/office/drawing/2014/main" id="{39E625A0-0CA1-23C8-E598-64BCC1A33C65}"/>
              </a:ext>
            </a:extLst>
          </p:cNvPr>
          <p:cNvSpPr/>
          <p:nvPr/>
        </p:nvSpPr>
        <p:spPr>
          <a:xfrm>
            <a:off x="0" y="711486"/>
            <a:ext cx="8446080" cy="18151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An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gibt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in der Schweiz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viele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Weihnachtsmärkte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Dort </a:t>
            </a:r>
            <a:r>
              <a:rPr lang="en-GB" sz="2800" spc="-1" dirty="0" err="1">
                <a:solidFill>
                  <a:srgbClr val="002060"/>
                </a:solidFill>
                <a:latin typeface="Century Gothic" panose="020B0502020202020204" pitchFamily="34" charset="0"/>
                <a:ea typeface="Century Gothic"/>
              </a:rPr>
              <a:t>kaufen</a:t>
            </a:r>
            <a:r>
              <a:rPr lang="en-GB" sz="2800" spc="-1" dirty="0">
                <a:solidFill>
                  <a:srgbClr val="002060"/>
                </a:solidFill>
                <a:latin typeface="Century Gothic" panose="020B0502020202020204" pitchFamily="34" charset="0"/>
                <a:ea typeface="Century Gothic"/>
              </a:rPr>
              <a:t> Leute </a:t>
            </a:r>
            <a:r>
              <a:rPr lang="en-GB" sz="2800" spc="-1" dirty="0" err="1">
                <a:solidFill>
                  <a:srgbClr val="002060"/>
                </a:solidFill>
                <a:latin typeface="Century Gothic" panose="020B0502020202020204" pitchFamily="34" charset="0"/>
                <a:ea typeface="Century Gothic"/>
              </a:rPr>
              <a:t>Weihnachtssachen</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zum</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Beispiel</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Figuren</a:t>
            </a:r>
            <a:r>
              <a:rPr lang="en-GB" sz="2800" spc="-1" dirty="0">
                <a:solidFill>
                  <a:srgbClr val="002060"/>
                </a:solidFill>
                <a:latin typeface="Century Gothic" panose="020B0502020202020204" pitchFamily="34" charset="0"/>
                <a:ea typeface="Century Gothic"/>
              </a:rPr>
              <a:t>* für den </a:t>
            </a:r>
            <a:r>
              <a:rPr lang="en-GB" sz="2800" spc="-1" dirty="0" err="1">
                <a:solidFill>
                  <a:srgbClr val="002060"/>
                </a:solidFill>
                <a:latin typeface="Century Gothic" panose="020B0502020202020204" pitchFamily="34" charset="0"/>
                <a:ea typeface="Century Gothic"/>
              </a:rPr>
              <a:t>Weihnachtsbaum</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oder</a:t>
            </a:r>
            <a:r>
              <a:rPr lang="en-GB" sz="2800" spc="-1" dirty="0">
                <a:solidFill>
                  <a:srgbClr val="002060"/>
                </a:solidFill>
                <a:latin typeface="Century Gothic" panose="020B0502020202020204" pitchFamily="34" charset="0"/>
                <a:ea typeface="Century Gothic"/>
              </a:rPr>
              <a:t> Lebkuchen*.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7AEA7C54-ACE7-997F-CD39-6FE960F01B25}"/>
              </a:ext>
            </a:extLst>
          </p:cNvPr>
          <p:cNvSpPr txBox="1"/>
          <p:nvPr/>
        </p:nvSpPr>
        <p:spPr>
          <a:xfrm>
            <a:off x="8359001" y="6157350"/>
            <a:ext cx="3768320" cy="646331"/>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Figur</a:t>
            </a:r>
            <a:r>
              <a:rPr lang="en-GB" dirty="0">
                <a:solidFill>
                  <a:srgbClr val="002060"/>
                </a:solidFill>
                <a:latin typeface="Century Gothic" panose="020B0502020202020204" pitchFamily="34" charset="0"/>
              </a:rPr>
              <a:t> - figure</a:t>
            </a:r>
          </a:p>
          <a:p>
            <a:pPr algn="ctr"/>
            <a:r>
              <a:rPr lang="en-GB" dirty="0">
                <a:solidFill>
                  <a:srgbClr val="002060"/>
                </a:solidFill>
                <a:latin typeface="Century Gothic" panose="020B0502020202020204" pitchFamily="34" charset="0"/>
              </a:rPr>
              <a:t>der Lebkuchen - gingerbread</a:t>
            </a:r>
          </a:p>
        </p:txBody>
      </p:sp>
      <p:pic>
        <p:nvPicPr>
          <p:cNvPr id="2" name="Picture 1" descr="A cartoon of a santa claus&#10;&#10;Description automatically generated">
            <a:extLst>
              <a:ext uri="{FF2B5EF4-FFF2-40B4-BE49-F238E27FC236}">
                <a16:creationId xmlns:a16="http://schemas.microsoft.com/office/drawing/2014/main" id="{08267AC5-90D6-433D-01D2-E2D3A789C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0942" y="4693870"/>
            <a:ext cx="1737298" cy="2109811"/>
          </a:xfrm>
          <a:prstGeom prst="rect">
            <a:avLst/>
          </a:prstGeom>
        </p:spPr>
      </p:pic>
      <p:sp>
        <p:nvSpPr>
          <p:cNvPr id="9" name="CustomShape 6">
            <a:hlinkClick r:id="" action="ppaction://noaction">
              <a:snd r:embed="rId6" name="T3_W2_8.1.wav"/>
            </a:hlinkClick>
            <a:extLst>
              <a:ext uri="{FF2B5EF4-FFF2-40B4-BE49-F238E27FC236}">
                <a16:creationId xmlns:a16="http://schemas.microsoft.com/office/drawing/2014/main" id="{CCF09162-5BB1-76F0-F42B-EC15B0863B94}"/>
              </a:ext>
            </a:extLst>
          </p:cNvPr>
          <p:cNvSpPr/>
          <p:nvPr/>
        </p:nvSpPr>
        <p:spPr>
          <a:xfrm>
            <a:off x="0" y="-24059"/>
            <a:ext cx="7272096" cy="45648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in der Schweiz</a:t>
            </a:r>
          </a:p>
        </p:txBody>
      </p:sp>
      <p:sp>
        <p:nvSpPr>
          <p:cNvPr id="27" name="CustomShape 7">
            <a:hlinkClick r:id="" action="ppaction://noaction">
              <a:snd r:embed="rId7" name="T3_W2_8.3.wav"/>
            </a:hlinkClick>
            <a:extLst>
              <a:ext uri="{FF2B5EF4-FFF2-40B4-BE49-F238E27FC236}">
                <a16:creationId xmlns:a16="http://schemas.microsoft.com/office/drawing/2014/main" id="{0C0F6404-1912-03F1-C0E1-57CF50B45BB7}"/>
              </a:ext>
            </a:extLst>
          </p:cNvPr>
          <p:cNvSpPr/>
          <p:nvPr/>
        </p:nvSpPr>
        <p:spPr>
          <a:xfrm>
            <a:off x="0" y="2670421"/>
            <a:ext cx="8446080" cy="18151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Leute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singen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Weihnachtslieder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schmücken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ihre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Häuser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Sie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sagen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de-DE" sz="2800" b="0" i="0" u="none" strike="noStrike" kern="1200" cap="none" spc="-1" normalizeH="0" baseline="0" dirty="0">
                <a:ln>
                  <a:noFill/>
                </a:ln>
                <a:solidFill>
                  <a:srgbClr val="002060"/>
                </a:solidFill>
                <a:effectLst/>
                <a:uLnTx/>
                <a:uFillTx/>
                <a:latin typeface="Century Gothic" panose="020B0502020202020204" pitchFamily="34" charset="0"/>
                <a:ea typeface="Century Gothic"/>
              </a:rPr>
              <a:t>Frohe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Weihnachte</a:t>
            </a:r>
            <a:r>
              <a:rPr lang="en-GB" sz="2800" spc="-1" dirty="0">
                <a:solidFill>
                  <a:srgbClr val="002060"/>
                </a:solidFill>
                <a:latin typeface="Century Gothic" panose="020B0502020202020204" pitchFamily="34" charset="0"/>
                <a:ea typeface="Century Gothic"/>
              </a:rPr>
              <a:t>n’ </a:t>
            </a:r>
            <a:r>
              <a:rPr lang="en-GB" sz="2800" spc="-1" dirty="0" err="1">
                <a:solidFill>
                  <a:srgbClr val="002060"/>
                </a:solidFill>
                <a:latin typeface="Century Gothic" panose="020B0502020202020204" pitchFamily="34" charset="0"/>
                <a:ea typeface="Century Gothic"/>
              </a:rPr>
              <a:t>oder</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Schöni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Wiehnachte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Schweizerdeutsch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7">
            <a:hlinkClick r:id="" action="ppaction://noaction">
              <a:snd r:embed="rId8" name="T3_W2_8.4.wav"/>
            </a:hlinkClick>
            <a:extLst>
              <a:ext uri="{FF2B5EF4-FFF2-40B4-BE49-F238E27FC236}">
                <a16:creationId xmlns:a16="http://schemas.microsoft.com/office/drawing/2014/main" id="{39B0931D-27C4-C86A-3568-DFC207532A5D}"/>
              </a:ext>
            </a:extLst>
          </p:cNvPr>
          <p:cNvSpPr/>
          <p:nvPr/>
        </p:nvSpPr>
        <p:spPr>
          <a:xfrm>
            <a:off x="0" y="4595138"/>
            <a:ext cx="6520942" cy="146999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Kinder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bekommen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am 24. </a:t>
            </a:r>
            <a:r>
              <a:rPr lang="en-GB" sz="2800" spc="-1" dirty="0" err="1">
                <a:solidFill>
                  <a:srgbClr val="002060"/>
                </a:solidFill>
                <a:latin typeface="Century Gothic" panose="020B0502020202020204" pitchFamily="34" charset="0"/>
                <a:ea typeface="Century Gothic"/>
              </a:rPr>
              <a:t>Dezember</a:t>
            </a:r>
            <a:r>
              <a:rPr lang="en-GB" sz="2800" spc="-1" dirty="0">
                <a:solidFill>
                  <a:srgbClr val="002060"/>
                </a:solidFill>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Auf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Schweizerdeutsch</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heißen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Geschenke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Gschänkli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Picture 29" descr="A group of kids singing&#10;&#10;Description automatically generated">
            <a:extLst>
              <a:ext uri="{FF2B5EF4-FFF2-40B4-BE49-F238E27FC236}">
                <a16:creationId xmlns:a16="http://schemas.microsoft.com/office/drawing/2014/main" id="{CCD4EDF1-B946-2BB5-92AF-016C698771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9082" y="4040600"/>
            <a:ext cx="2415526" cy="2109811"/>
          </a:xfrm>
          <a:prstGeom prst="rect">
            <a:avLst/>
          </a:prstGeom>
        </p:spPr>
      </p:pic>
      <p:pic>
        <p:nvPicPr>
          <p:cNvPr id="32" name="Picture 31" descr="A group of cookies with white icing&#10;&#10;Description automatically generated">
            <a:extLst>
              <a:ext uri="{FF2B5EF4-FFF2-40B4-BE49-F238E27FC236}">
                <a16:creationId xmlns:a16="http://schemas.microsoft.com/office/drawing/2014/main" id="{14E11EAA-097E-713C-50D9-26105D29E2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0658" y="2092876"/>
            <a:ext cx="2720569" cy="1815129"/>
          </a:xfrm>
          <a:prstGeom prst="rect">
            <a:avLst/>
          </a:prstGeom>
        </p:spPr>
      </p:pic>
      <p:pic>
        <p:nvPicPr>
          <p:cNvPr id="34" name="Picture 33" descr="A close up of a christmas tree decoration&#10;&#10;Description automatically generated">
            <a:extLst>
              <a:ext uri="{FF2B5EF4-FFF2-40B4-BE49-F238E27FC236}">
                <a16:creationId xmlns:a16="http://schemas.microsoft.com/office/drawing/2014/main" id="{666359B4-0847-B2EC-D900-A557F15103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3532" y="287876"/>
            <a:ext cx="2333210" cy="1554865"/>
          </a:xfrm>
          <a:prstGeom prst="rect">
            <a:avLst/>
          </a:prstGeom>
        </p:spPr>
      </p:pic>
    </p:spTree>
    <p:extLst>
      <p:ext uri="{BB962C8B-B14F-4D97-AF65-F5344CB8AC3E}">
        <p14:creationId xmlns:p14="http://schemas.microsoft.com/office/powerpoint/2010/main" val="39301455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2852</Words>
  <Application>Microsoft Office PowerPoint</Application>
  <PresentationFormat>Widescreen</PresentationFormat>
  <Paragraphs>369</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 Light</vt:lpstr>
      <vt:lpstr>Century Gothic</vt:lpstr>
      <vt:lpstr>Century Gothic</vt:lpstr>
      <vt:lpstr>Modern Love</vt:lpstr>
      <vt:lpstr>Symbol</vt:lpstr>
      <vt:lpstr>Wingdings</vt:lpstr>
      <vt:lpstr>1_Office Theme</vt:lpstr>
      <vt:lpstr>Office Theme</vt:lpstr>
      <vt:lpstr>PowerPoint Presentation</vt:lpstr>
      <vt:lpstr>aussprechen</vt:lpstr>
      <vt:lpstr>aussprechen</vt:lpstr>
      <vt:lpstr>aussprechen</vt:lpstr>
      <vt:lpstr>aussprechen</vt:lpstr>
      <vt:lpstr>hören</vt:lpstr>
      <vt:lpstr>Vokabeln</vt:lpstr>
      <vt:lpstr>Vokabeln</vt:lpstr>
      <vt:lpstr>Kultur</vt:lpstr>
      <vt:lpstr>Present tense: du (you) | ihr (you all)</vt:lpstr>
      <vt:lpstr>Present tense: strong verbs</vt:lpstr>
      <vt:lpstr>PowerPoint Presentation</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74</cp:revision>
  <dcterms:created xsi:type="dcterms:W3CDTF">2021-07-02T19:27:01Z</dcterms:created>
  <dcterms:modified xsi:type="dcterms:W3CDTF">2024-02-08T11:36:43Z</dcterms:modified>
</cp:coreProperties>
</file>