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handoutMasterIdLst>
    <p:handoutMasterId r:id="rId17"/>
  </p:handoutMasterIdLst>
  <p:sldIdLst>
    <p:sldId id="1027" r:id="rId3"/>
    <p:sldId id="1004" r:id="rId4"/>
    <p:sldId id="1035" r:id="rId5"/>
    <p:sldId id="1036" r:id="rId6"/>
    <p:sldId id="292" r:id="rId7"/>
    <p:sldId id="368" r:id="rId8"/>
    <p:sldId id="1030" r:id="rId9"/>
    <p:sldId id="295" r:id="rId10"/>
    <p:sldId id="1028" r:id="rId11"/>
    <p:sldId id="1031" r:id="rId12"/>
    <p:sldId id="995" r:id="rId13"/>
    <p:sldId id="1033" r:id="rId14"/>
    <p:sldId id="103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299"/>
    <a:srgbClr val="F4F8FB"/>
    <a:srgbClr val="EFF9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7" autoAdjust="0"/>
    <p:restoredTop sz="96327" autoAdjust="0"/>
  </p:normalViewPr>
  <p:slideViewPr>
    <p:cSldViewPr snapToGrid="0">
      <p:cViewPr varScale="1">
        <p:scale>
          <a:sx n="119" d="100"/>
          <a:sy n="119" d="100"/>
        </p:scale>
        <p:origin x="752" y="1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B54B0B-8753-4CD5-9434-D41FBF2070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F2900C0-D566-453A-B847-9E00E92D5D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D88FFB-7EC8-4C70-AEF6-9369E7E3C170}" type="datetimeFigureOut">
              <a:rPr lang="en-GB" smtClean="0"/>
              <a:t>08/04/2024</a:t>
            </a:fld>
            <a:endParaRPr lang="en-GB"/>
          </a:p>
        </p:txBody>
      </p:sp>
      <p:sp>
        <p:nvSpPr>
          <p:cNvPr id="4" name="Footer Placeholder 3">
            <a:extLst>
              <a:ext uri="{FF2B5EF4-FFF2-40B4-BE49-F238E27FC236}">
                <a16:creationId xmlns:a16="http://schemas.microsoft.com/office/drawing/2014/main" id="{C8B18E94-4211-4DEE-90D5-DE9A3AD056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7141B2D-E201-493C-8AD6-6D53C676F1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4410F9-85AC-435D-9791-6BAE2599075E}" type="slidenum">
              <a:rPr lang="en-GB" smtClean="0"/>
              <a:t>‹#›</a:t>
            </a:fld>
            <a:endParaRPr lang="en-GB"/>
          </a:p>
        </p:txBody>
      </p:sp>
    </p:spTree>
    <p:extLst>
      <p:ext uri="{BB962C8B-B14F-4D97-AF65-F5344CB8AC3E}">
        <p14:creationId xmlns:p14="http://schemas.microsoft.com/office/powerpoint/2010/main" val="1152703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9148E9-E23F-4D87-B499-A7B945E37718}" type="datetimeFigureOut">
              <a:rPr lang="en-GB" smtClean="0"/>
              <a:t>08/04/2024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5E36D-8862-4F6D-87D0-3DF2C2AF1350}" type="slidenum">
              <a:rPr lang="en-GB" smtClean="0"/>
              <a:t>‹#›</a:t>
            </a:fld>
            <a:endParaRPr lang="en-GB"/>
          </a:p>
        </p:txBody>
      </p:sp>
    </p:spTree>
    <p:extLst>
      <p:ext uri="{BB962C8B-B14F-4D97-AF65-F5344CB8AC3E}">
        <p14:creationId xmlns:p14="http://schemas.microsoft.com/office/powerpoint/2010/main" val="2020679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400" cy="3086100"/>
          </a:xfrm>
          <a:prstGeom prst="rect">
            <a:avLst/>
          </a:prstGeom>
        </p:spPr>
      </p:sp>
      <p:sp>
        <p:nvSpPr>
          <p:cNvPr id="285"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0" strike="noStrike" spc="-1" dirty="0">
                <a:solidFill>
                  <a:srgbClr val="000000"/>
                </a:solidFill>
                <a:latin typeface="Calibri"/>
                <a:ea typeface="Calibri"/>
              </a:rPr>
              <a:t>Artwork by Steve Clarke. Pronoun pictures from NCELP (www.ncelp.org). All additional pictures selected from </a:t>
            </a:r>
            <a:r>
              <a:rPr lang="en-GB" sz="1200" b="0" strike="noStrike" spc="-1" dirty="0" err="1">
                <a:solidFill>
                  <a:srgbClr val="000000"/>
                </a:solidFill>
                <a:latin typeface="Calibri"/>
                <a:ea typeface="Calibri"/>
              </a:rPr>
              <a:t>Pixabay</a:t>
            </a:r>
            <a:r>
              <a:rPr lang="en-GB" sz="1200" b="0" strike="noStrike" spc="-1" dirty="0">
                <a:solidFill>
                  <a:srgbClr val="000000"/>
                </a:solidFill>
                <a:latin typeface="Calibri"/>
                <a:ea typeface="Calibri"/>
              </a:rPr>
              <a:t> and are available under a Creative Commons license, no</a:t>
            </a:r>
          </a:p>
          <a:p>
            <a:pPr marL="216000" indent="-216000">
              <a:lnSpc>
                <a:spcPct val="100000"/>
              </a:lnSpc>
            </a:pPr>
            <a:r>
              <a:rPr lang="en-GB" sz="1200" b="0" strike="noStrike" spc="-1" dirty="0">
                <a:solidFill>
                  <a:srgbClr val="000000"/>
                </a:solidFill>
                <a:latin typeface="Calibri"/>
                <a:ea typeface="Calibri"/>
              </a:rPr>
              <a:t>attribution required.</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2060"/>
                </a:solidFill>
                <a:latin typeface="Century Gothic"/>
                <a:ea typeface="Century Gothic"/>
              </a:rPr>
              <a:t>Phonics:  </a:t>
            </a:r>
          </a:p>
          <a:p>
            <a:pPr marL="216000" indent="-216000">
              <a:lnSpc>
                <a:spcPct val="100000"/>
              </a:lnSpc>
            </a:pPr>
            <a:r>
              <a:rPr lang="en-GB" sz="1200" b="0" i="0" strike="noStrike" spc="-1" dirty="0">
                <a:solidFill>
                  <a:srgbClr val="002060"/>
                </a:solidFill>
                <a:latin typeface="Century Gothic"/>
                <a:ea typeface="Century Gothic"/>
              </a:rPr>
              <a:t>Revisit [v] [w] [r] [er-] [-er] [-</a:t>
            </a:r>
            <a:r>
              <a:rPr lang="en-GB" sz="1200" b="0" i="0" strike="noStrike" spc="-1" dirty="0" err="1">
                <a:solidFill>
                  <a:srgbClr val="002060"/>
                </a:solidFill>
                <a:latin typeface="Century Gothic"/>
                <a:ea typeface="Century Gothic"/>
              </a:rPr>
              <a:t>ig</a:t>
            </a:r>
            <a:r>
              <a:rPr lang="en-GB" sz="1200" b="0" i="0" strike="noStrike" spc="-1" dirty="0">
                <a:solidFill>
                  <a:srgbClr val="002060"/>
                </a:solidFill>
                <a:latin typeface="Century Gothic"/>
                <a:ea typeface="Century Gothic"/>
              </a:rPr>
              <a:t>] [-g] [-d] [-b] [-</a:t>
            </a:r>
            <a:r>
              <a:rPr lang="en-GB" sz="1200" b="0" i="0" strike="noStrike" spc="-1" dirty="0" err="1">
                <a:solidFill>
                  <a:srgbClr val="002060"/>
                </a:solidFill>
                <a:latin typeface="Century Gothic"/>
                <a:ea typeface="Century Gothic"/>
              </a:rPr>
              <a:t>tion</a:t>
            </a:r>
            <a:r>
              <a:rPr lang="en-GB" sz="1200" b="0" i="0" strike="noStrike" spc="-1" dirty="0">
                <a:solidFill>
                  <a:srgbClr val="002060"/>
                </a:solidFill>
                <a:latin typeface="Century Gothic"/>
                <a:ea typeface="Century Gothic"/>
              </a:rPr>
              <a:t>] [z] [</a:t>
            </a:r>
            <a:r>
              <a:rPr lang="en-GB" sz="1200" b="0" i="0" strike="noStrike" spc="-1" dirty="0" err="1">
                <a:solidFill>
                  <a:srgbClr val="002060"/>
                </a:solidFill>
                <a:latin typeface="Century Gothic"/>
                <a:ea typeface="Century Gothic"/>
              </a:rPr>
              <a:t>ei</a:t>
            </a:r>
            <a:r>
              <a:rPr lang="en-GB" sz="1200" b="0" i="0" strike="noStrike" spc="-1" dirty="0">
                <a:solidFill>
                  <a:srgbClr val="002060"/>
                </a:solidFill>
                <a:latin typeface="Century Gothic"/>
                <a:ea typeface="Century Gothic"/>
              </a:rPr>
              <a:t>] [</a:t>
            </a:r>
            <a:r>
              <a:rPr lang="en-GB" sz="1200" b="0" i="0" strike="noStrike" spc="-1" dirty="0" err="1">
                <a:solidFill>
                  <a:srgbClr val="002060"/>
                </a:solidFill>
                <a:latin typeface="Century Gothic"/>
                <a:ea typeface="Century Gothic"/>
              </a:rPr>
              <a:t>ie</a:t>
            </a:r>
            <a:r>
              <a:rPr lang="en-GB" sz="1200" b="0" i="0" strike="noStrike" spc="-1" dirty="0">
                <a:solidFill>
                  <a:srgbClr val="002060"/>
                </a:solidFill>
                <a:latin typeface="Century Gothic"/>
                <a:ea typeface="Century Gothic"/>
              </a:rPr>
              <a:t>] [</a:t>
            </a:r>
            <a:r>
              <a:rPr lang="en-GB" sz="1200" b="0" i="0" strike="noStrike" spc="-1" dirty="0" err="1">
                <a:solidFill>
                  <a:srgbClr val="002060"/>
                </a:solidFill>
                <a:latin typeface="Century Gothic"/>
                <a:ea typeface="Century Gothic"/>
              </a:rPr>
              <a:t>th</a:t>
            </a:r>
            <a:r>
              <a:rPr lang="en-GB" sz="1200" b="0" i="0" strike="noStrike" spc="-1" dirty="0">
                <a:solidFill>
                  <a:srgbClr val="002060"/>
                </a:solidFill>
                <a:latin typeface="Century Gothic"/>
                <a:ea typeface="Century Gothic"/>
              </a:rPr>
              <a:t>] [pf] [</a:t>
            </a:r>
            <a:r>
              <a:rPr lang="en-GB" sz="1200" b="0" i="0" strike="noStrike" spc="-1" dirty="0" err="1">
                <a:solidFill>
                  <a:srgbClr val="002060"/>
                </a:solidFill>
                <a:latin typeface="Century Gothic"/>
                <a:ea typeface="Century Gothic"/>
              </a:rPr>
              <a:t>kn</a:t>
            </a:r>
            <a:r>
              <a:rPr lang="en-GB" sz="1200" b="0" i="0" strike="noStrike" spc="-1" dirty="0">
                <a:solidFill>
                  <a:srgbClr val="002060"/>
                </a:solidFill>
                <a:latin typeface="Century Gothic"/>
                <a:ea typeface="Century Gothic"/>
              </a:rPr>
              <a:t>]</a:t>
            </a:r>
          </a:p>
          <a:p>
            <a:pPr marL="216000" indent="-216000">
              <a:lnSpc>
                <a:spcPct val="100000"/>
              </a:lnSpc>
            </a:pPr>
            <a:endParaRPr lang="en-GB" sz="1200" b="1" i="0" strike="noStrike" spc="-1" dirty="0">
              <a:solidFill>
                <a:srgbClr val="002060"/>
              </a:solidFill>
              <a:latin typeface="Century Gothic"/>
              <a:ea typeface="Century Gothic"/>
            </a:endParaRPr>
          </a:p>
          <a:p>
            <a:pPr marL="216000" indent="-216000">
              <a:lnSpc>
                <a:spcPct val="100000"/>
              </a:lnSpc>
            </a:pPr>
            <a:r>
              <a:rPr lang="it-IT" sz="1200" b="1" strike="noStrike" spc="-1" dirty="0">
                <a:solidFill>
                  <a:srgbClr val="002060"/>
                </a:solidFill>
                <a:latin typeface="Century Gothic"/>
                <a:ea typeface="Century Gothic"/>
              </a:rPr>
              <a:t>Vocabulary</a:t>
            </a:r>
            <a:r>
              <a:rPr lang="it-IT" sz="1200" b="0" strike="noStrike" spc="-1" dirty="0">
                <a:solidFill>
                  <a:srgbClr val="002060"/>
                </a:solidFill>
                <a:latin typeface="Century Gothic"/>
                <a:ea typeface="Century Gothic"/>
              </a:rPr>
              <a:t>: </a:t>
            </a:r>
            <a:r>
              <a:rPr lang="it-IT" sz="1200" b="0" strike="noStrike" spc="-1" dirty="0" err="1">
                <a:solidFill>
                  <a:srgbClr val="002060"/>
                </a:solidFill>
                <a:latin typeface="Century Gothic"/>
                <a:ea typeface="Century Gothic"/>
              </a:rPr>
              <a:t>Revisit</a:t>
            </a:r>
            <a:r>
              <a:rPr lang="it-IT" sz="1200" b="0" strike="noStrike" spc="-1" dirty="0">
                <a:solidFill>
                  <a:srgbClr val="002060"/>
                </a:solidFill>
                <a:latin typeface="Century Gothic"/>
                <a:ea typeface="Century Gothic"/>
              </a:rPr>
              <a:t> </a:t>
            </a:r>
            <a:r>
              <a:rPr lang="it-IT" sz="1200" b="0" strike="noStrike" spc="-1" dirty="0" err="1">
                <a:solidFill>
                  <a:srgbClr val="002060"/>
                </a:solidFill>
                <a:latin typeface="Century Gothic"/>
                <a:ea typeface="Century Gothic"/>
              </a:rPr>
              <a:t>language</a:t>
            </a:r>
            <a:r>
              <a:rPr lang="it-IT" sz="1200" b="0" strike="noStrike" spc="-1" dirty="0">
                <a:solidFill>
                  <a:srgbClr val="002060"/>
                </a:solidFill>
                <a:latin typeface="Century Gothic"/>
                <a:ea typeface="Century Gothic"/>
              </a:rPr>
              <a:t> from </a:t>
            </a:r>
            <a:r>
              <a:rPr lang="it-IT" sz="1200" b="0" strike="noStrike" spc="-1" dirty="0" err="1">
                <a:solidFill>
                  <a:srgbClr val="002060"/>
                </a:solidFill>
                <a:latin typeface="Century Gothic"/>
                <a:ea typeface="Century Gothic"/>
              </a:rPr>
              <a:t>Term</a:t>
            </a:r>
            <a:r>
              <a:rPr lang="it-IT" sz="1200" b="0" strike="noStrike" spc="-1" dirty="0">
                <a:solidFill>
                  <a:srgbClr val="002060"/>
                </a:solidFill>
                <a:latin typeface="Century Gothic"/>
                <a:ea typeface="Century Gothic"/>
              </a:rPr>
              <a:t> 3</a:t>
            </a:r>
          </a:p>
          <a:p>
            <a:pPr marL="216000" indent="-216000">
              <a:lnSpc>
                <a:spcPct val="100000"/>
              </a:lnSpc>
            </a:pPr>
            <a:r>
              <a:rPr lang="en-GB" sz="1200" b="1" i="0" strike="noStrike" spc="-1" dirty="0">
                <a:solidFill>
                  <a:srgbClr val="002060"/>
                </a:solidFill>
                <a:latin typeface="Century Gothic"/>
                <a:ea typeface="Century Gothic"/>
              </a:rPr>
              <a:t>Revisit 1: </a:t>
            </a:r>
            <a:r>
              <a:rPr lang="en-GB" sz="1800" b="0" i="0" u="none" strike="noStrike" dirty="0">
                <a:solidFill>
                  <a:srgbClr val="002060"/>
                </a:solidFill>
                <a:effectLst/>
                <a:latin typeface="Century Gothic" panose="020B0502020202020204" pitchFamily="34" charset="0"/>
              </a:rPr>
              <a:t>Papier [1163] </a:t>
            </a:r>
            <a:r>
              <a:rPr lang="en-GB" sz="1800" b="0" i="0" u="none" strike="noStrike" dirty="0" err="1">
                <a:solidFill>
                  <a:srgbClr val="002060"/>
                </a:solidFill>
                <a:effectLst/>
                <a:latin typeface="Century Gothic" panose="020B0502020202020204" pitchFamily="34" charset="0"/>
              </a:rPr>
              <a:t>Sachen</a:t>
            </a:r>
            <a:r>
              <a:rPr lang="en-GB" sz="1800" b="0" i="0" u="none" strike="noStrike" dirty="0">
                <a:solidFill>
                  <a:srgbClr val="002060"/>
                </a:solidFill>
                <a:effectLst/>
                <a:latin typeface="Century Gothic" panose="020B0502020202020204" pitchFamily="34" charset="0"/>
              </a:rPr>
              <a:t> [318] Schuh [1678]</a:t>
            </a:r>
            <a:r>
              <a:rPr lang="en-GB" dirty="0"/>
              <a:t> </a:t>
            </a:r>
            <a:endParaRPr lang="en-GB" sz="1200" b="1" i="0" strike="noStrike" spc="-1" dirty="0">
              <a:solidFill>
                <a:srgbClr val="002060"/>
              </a:solidFill>
              <a:latin typeface="Century Gothic"/>
              <a:ea typeface="Century Gothic"/>
            </a:endParaRPr>
          </a:p>
          <a:p>
            <a:pPr marL="216000" indent="-216000">
              <a:lnSpc>
                <a:spcPct val="100000"/>
              </a:lnSpc>
            </a:pPr>
            <a:r>
              <a:rPr lang="en-GB" sz="1200" b="1" i="0" strike="noStrike" spc="-1" dirty="0">
                <a:solidFill>
                  <a:srgbClr val="002060"/>
                </a:solidFill>
                <a:latin typeface="Century Gothic"/>
                <a:ea typeface="Century Gothic"/>
              </a:rPr>
              <a:t>Revisit 2: </a:t>
            </a:r>
            <a:r>
              <a:rPr lang="en-GB" sz="1800" b="0" i="0" u="none" strike="noStrike" dirty="0">
                <a:solidFill>
                  <a:srgbClr val="002060"/>
                </a:solidFill>
                <a:effectLst/>
                <a:latin typeface="Century Gothic" panose="020B0502020202020204" pitchFamily="34" charset="0"/>
              </a:rPr>
              <a:t>Angst (</a:t>
            </a:r>
            <a:r>
              <a:rPr lang="en-GB" sz="1800" b="0" i="0" u="none" strike="noStrike" dirty="0" err="1">
                <a:solidFill>
                  <a:srgbClr val="002060"/>
                </a:solidFill>
                <a:effectLst/>
                <a:latin typeface="Century Gothic" panose="020B0502020202020204" pitchFamily="34" charset="0"/>
              </a:rPr>
              <a:t>vor</a:t>
            </a:r>
            <a:r>
              <a:rPr lang="en-GB" sz="1800" b="0" i="0" u="none" strike="noStrike" dirty="0">
                <a:solidFill>
                  <a:srgbClr val="002060"/>
                </a:solidFill>
                <a:effectLst/>
                <a:latin typeface="Century Gothic" panose="020B0502020202020204" pitchFamily="34" charset="0"/>
              </a:rPr>
              <a:t>) [392] </a:t>
            </a:r>
            <a:r>
              <a:rPr lang="en-GB" sz="1800" b="0" i="0" u="none" strike="noStrike" dirty="0" err="1">
                <a:solidFill>
                  <a:srgbClr val="002060"/>
                </a:solidFill>
                <a:effectLst/>
                <a:latin typeface="Century Gothic" panose="020B0502020202020204" pitchFamily="34" charset="0"/>
              </a:rPr>
              <a:t>Bein</a:t>
            </a:r>
            <a:r>
              <a:rPr lang="en-GB" sz="1800" b="0" i="0" u="none" strike="noStrike" dirty="0">
                <a:solidFill>
                  <a:srgbClr val="002060"/>
                </a:solidFill>
                <a:effectLst/>
                <a:latin typeface="Century Gothic" panose="020B0502020202020204" pitchFamily="34" charset="0"/>
              </a:rPr>
              <a:t> [884] </a:t>
            </a:r>
            <a:r>
              <a:rPr lang="en-GB" sz="1800" b="0" i="0" u="none" strike="noStrike" dirty="0" err="1">
                <a:solidFill>
                  <a:srgbClr val="002060"/>
                </a:solidFill>
                <a:effectLst/>
                <a:latin typeface="Century Gothic" panose="020B0502020202020204" pitchFamily="34" charset="0"/>
              </a:rPr>
              <a:t>Glück</a:t>
            </a:r>
            <a:r>
              <a:rPr lang="en-GB" sz="1800" b="0" i="0" u="none" strike="noStrike" dirty="0">
                <a:solidFill>
                  <a:srgbClr val="002060"/>
                </a:solidFill>
                <a:effectLst/>
                <a:latin typeface="Century Gothic" panose="020B0502020202020204" pitchFamily="34" charset="0"/>
              </a:rPr>
              <a:t> [641] Kopf [250] </a:t>
            </a:r>
            <a:r>
              <a:rPr lang="en-GB" sz="1800" b="0" i="0" u="none" strike="noStrike" dirty="0" err="1">
                <a:solidFill>
                  <a:srgbClr val="002060"/>
                </a:solidFill>
                <a:effectLst/>
                <a:latin typeface="Century Gothic" panose="020B0502020202020204" pitchFamily="34" charset="0"/>
              </a:rPr>
              <a:t>Prüfung</a:t>
            </a:r>
            <a:r>
              <a:rPr lang="en-GB" sz="1800" b="0" i="0" u="none" strike="noStrike" dirty="0">
                <a:solidFill>
                  <a:srgbClr val="002060"/>
                </a:solidFill>
                <a:effectLst/>
                <a:latin typeface="Century Gothic" panose="020B0502020202020204" pitchFamily="34" charset="0"/>
              </a:rPr>
              <a:t> [1827] </a:t>
            </a:r>
            <a:r>
              <a:rPr lang="en-GB" sz="1800" b="0" i="0" u="none" strike="noStrike" dirty="0" err="1">
                <a:solidFill>
                  <a:srgbClr val="002060"/>
                </a:solidFill>
                <a:effectLst/>
                <a:latin typeface="Century Gothic" panose="020B0502020202020204" pitchFamily="34" charset="0"/>
              </a:rPr>
              <a:t>Recht</a:t>
            </a:r>
            <a:r>
              <a:rPr lang="en-GB" sz="1800" b="0" i="0" u="none" strike="noStrike" dirty="0">
                <a:solidFill>
                  <a:srgbClr val="002060"/>
                </a:solidFill>
                <a:effectLst/>
                <a:latin typeface="Century Gothic" panose="020B0502020202020204" pitchFamily="34" charset="0"/>
              </a:rPr>
              <a:t> [242] </a:t>
            </a:r>
            <a:r>
              <a:rPr lang="en-GB" sz="1800" b="0" i="0" u="none" strike="noStrike" dirty="0" err="1">
                <a:solidFill>
                  <a:srgbClr val="002060"/>
                </a:solidFill>
                <a:effectLst/>
                <a:latin typeface="Century Gothic" panose="020B0502020202020204" pitchFamily="34" charset="0"/>
              </a:rPr>
              <a:t>Schmerzen</a:t>
            </a:r>
            <a:r>
              <a:rPr lang="en-GB" sz="1800" b="0" i="0" u="none" strike="noStrike" dirty="0">
                <a:solidFill>
                  <a:srgbClr val="002060"/>
                </a:solidFill>
                <a:effectLst/>
                <a:latin typeface="Century Gothic" panose="020B0502020202020204" pitchFamily="34" charset="0"/>
              </a:rPr>
              <a:t> [1483] </a:t>
            </a:r>
            <a:r>
              <a:rPr lang="en-GB" sz="1800" b="0" i="0" u="none" strike="noStrike" dirty="0" err="1">
                <a:solidFill>
                  <a:srgbClr val="002060"/>
                </a:solidFill>
                <a:effectLst/>
                <a:latin typeface="Century Gothic" panose="020B0502020202020204" pitchFamily="34" charset="0"/>
              </a:rPr>
              <a:t>Unfall</a:t>
            </a:r>
            <a:r>
              <a:rPr lang="en-GB" sz="1800" b="0" i="0" u="none" strike="noStrike" dirty="0">
                <a:solidFill>
                  <a:srgbClr val="002060"/>
                </a:solidFill>
                <a:effectLst/>
                <a:latin typeface="Century Gothic" panose="020B0502020202020204" pitchFamily="34" charset="0"/>
              </a:rPr>
              <a:t> [1955] </a:t>
            </a:r>
            <a:r>
              <a:rPr lang="en-GB" sz="1800" b="0" i="0" u="none" strike="noStrike" dirty="0" err="1">
                <a:solidFill>
                  <a:srgbClr val="002060"/>
                </a:solidFill>
                <a:effectLst/>
                <a:latin typeface="Century Gothic" panose="020B0502020202020204" pitchFamily="34" charset="0"/>
              </a:rPr>
              <a:t>froh</a:t>
            </a:r>
            <a:r>
              <a:rPr lang="en-GB" sz="1800" b="0" i="0" u="none" strike="noStrike" dirty="0">
                <a:solidFill>
                  <a:srgbClr val="002060"/>
                </a:solidFill>
                <a:effectLst/>
                <a:latin typeface="Century Gothic" panose="020B0502020202020204" pitchFamily="34" charset="0"/>
              </a:rPr>
              <a:t> [1424] </a:t>
            </a:r>
            <a:r>
              <a:rPr lang="en-GB" sz="1800" b="0" i="0" u="none" strike="noStrike" dirty="0" err="1">
                <a:solidFill>
                  <a:srgbClr val="002060"/>
                </a:solidFill>
                <a:effectLst/>
                <a:latin typeface="Century Gothic" panose="020B0502020202020204" pitchFamily="34" charset="0"/>
              </a:rPr>
              <a:t>krank</a:t>
            </a:r>
            <a:r>
              <a:rPr lang="en-GB" sz="1800" b="0" i="0" u="none" strike="noStrike" dirty="0">
                <a:solidFill>
                  <a:srgbClr val="002060"/>
                </a:solidFill>
                <a:effectLst/>
                <a:latin typeface="Century Gothic" panose="020B0502020202020204" pitchFamily="34" charset="0"/>
              </a:rPr>
              <a:t> [1321] bitte [471] </a:t>
            </a:r>
            <a:r>
              <a:rPr lang="en-GB" sz="1800" b="0" i="0" u="none" strike="noStrike" dirty="0" err="1">
                <a:solidFill>
                  <a:srgbClr val="002060"/>
                </a:solidFill>
                <a:effectLst/>
                <a:latin typeface="Century Gothic" panose="020B0502020202020204" pitchFamily="34" charset="0"/>
              </a:rPr>
              <a:t>danke</a:t>
            </a:r>
            <a:r>
              <a:rPr lang="en-GB" sz="1800" b="0" i="0" u="none" strike="noStrike" dirty="0">
                <a:solidFill>
                  <a:srgbClr val="002060"/>
                </a:solidFill>
                <a:effectLst/>
                <a:latin typeface="Century Gothic" panose="020B0502020202020204" pitchFamily="34" charset="0"/>
              </a:rPr>
              <a:t> [877]</a:t>
            </a:r>
            <a:r>
              <a:rPr lang="en-GB" dirty="0"/>
              <a:t> </a:t>
            </a:r>
            <a:endParaRPr lang="fr-FR" sz="1200" b="1" i="0" strike="noStrike" spc="-1" dirty="0">
              <a:solidFill>
                <a:srgbClr val="002060"/>
              </a:solidFill>
              <a:latin typeface="Century Gothic"/>
              <a:ea typeface="Century Gothic"/>
            </a:endParaRPr>
          </a:p>
          <a:p>
            <a:r>
              <a:rPr lang="en-GB" sz="1100" dirty="0">
                <a:solidFill>
                  <a:sysClr val="windowText" lastClr="000000"/>
                </a:solidFill>
                <a:effectLst/>
                <a:latin typeface="+mn-lt"/>
                <a:ea typeface="+mn-ea"/>
                <a:cs typeface="+mn-cs"/>
              </a:rPr>
              <a:t>Jones, R.L &amp; </a:t>
            </a:r>
            <a:r>
              <a:rPr lang="en-GB" sz="1100" dirty="0" err="1">
                <a:solidFill>
                  <a:sysClr val="windowText" lastClr="000000"/>
                </a:solidFill>
                <a:effectLst/>
                <a:latin typeface="+mn-lt"/>
                <a:ea typeface="+mn-ea"/>
                <a:cs typeface="+mn-cs"/>
              </a:rPr>
              <a:t>Tschirner</a:t>
            </a:r>
            <a:r>
              <a:rPr lang="en-GB" sz="1100" dirty="0">
                <a:solidFill>
                  <a:sysClr val="windowText" lastClr="000000"/>
                </a:solidFill>
                <a:effectLst/>
                <a:latin typeface="+mn-lt"/>
                <a:ea typeface="+mn-ea"/>
                <a:cs typeface="+mn-cs"/>
              </a:rPr>
              <a:t>, E. (2019). A frequency dictionary of German: Core vocabulary for learners. London: Routledge.</a:t>
            </a:r>
            <a:endParaRPr lang="en-GB" sz="1100" baseline="0" dirty="0">
              <a:solidFill>
                <a:sysClr val="windowText" lastClr="000000"/>
              </a:solidFill>
            </a:endParaRPr>
          </a:p>
          <a:p>
            <a:pPr marL="216000" indent="-216000">
              <a:lnSpc>
                <a:spcPct val="100000"/>
              </a:lnSpc>
            </a:pPr>
            <a:endParaRPr lang="en-GB" sz="1100" b="0" strike="noStrike" spc="-1" dirty="0">
              <a:latin typeface="Arial"/>
            </a:endParaRPr>
          </a:p>
          <a:p>
            <a:pPr marL="216000" indent="-216000">
              <a:lnSpc>
                <a:spcPct val="100000"/>
              </a:lnSpc>
            </a:pPr>
            <a:r>
              <a:rPr lang="en-GB" sz="1100" b="0" strike="noStrike" spc="-1" dirty="0">
                <a:solidFill>
                  <a:srgbClr val="000000"/>
                </a:solidFill>
                <a:latin typeface="Calibri"/>
                <a:ea typeface="Calibri"/>
              </a:rPr>
              <a:t>The frequency rankings for words that occur in this PowerPoint which have been</a:t>
            </a:r>
            <a:r>
              <a:rPr lang="en-GB" sz="1100" b="0" i="1" strike="noStrike" spc="-1" dirty="0">
                <a:solidFill>
                  <a:srgbClr val="000000"/>
                </a:solidFill>
                <a:latin typeface="Calibri"/>
                <a:ea typeface="Calibri"/>
              </a:rPr>
              <a:t> previously</a:t>
            </a:r>
            <a:r>
              <a:rPr lang="en-GB" sz="1100" b="0" strike="noStrike" spc="-1" dirty="0">
                <a:solidFill>
                  <a:srgbClr val="000000"/>
                </a:solidFill>
                <a:latin typeface="Calibri"/>
                <a:ea typeface="Calibri"/>
              </a:rPr>
              <a:t> introduced in these resources are given in the SOW and in the resources that first</a:t>
            </a:r>
          </a:p>
          <a:p>
            <a:pPr marL="216000" indent="-216000">
              <a:lnSpc>
                <a:spcPct val="100000"/>
              </a:lnSpc>
            </a:pPr>
            <a:r>
              <a:rPr lang="en-GB" sz="1100" b="0" strike="noStrike" spc="-1" dirty="0">
                <a:solidFill>
                  <a:srgbClr val="000000"/>
                </a:solidFill>
                <a:latin typeface="Calibri"/>
                <a:ea typeface="Calibri"/>
              </a:rPr>
              <a:t>introduced and formally re-visited those words. </a:t>
            </a:r>
            <a:endParaRPr lang="en-GB" sz="1100" b="0" strike="noStrike" spc="-1" dirty="0">
              <a:latin typeface="Arial"/>
            </a:endParaRPr>
          </a:p>
          <a:p>
            <a:pPr marL="216000" indent="-216000">
              <a:lnSpc>
                <a:spcPct val="100000"/>
              </a:lnSpc>
            </a:pPr>
            <a:r>
              <a:rPr lang="en-GB" sz="1200" b="0" strike="noStrike" spc="-1" dirty="0">
                <a:solidFill>
                  <a:srgbClr val="000000"/>
                </a:solidFill>
                <a:latin typeface="Calibri"/>
                <a:ea typeface="Calibri"/>
              </a:rPr>
              <a:t>For any </a:t>
            </a:r>
            <a:r>
              <a:rPr lang="en-GB" sz="1200" b="0" i="1" strike="noStrike" spc="-1" dirty="0">
                <a:solidFill>
                  <a:srgbClr val="000000"/>
                </a:solidFill>
                <a:latin typeface="Calibri"/>
                <a:ea typeface="Calibri"/>
              </a:rPr>
              <a:t>other </a:t>
            </a:r>
            <a:r>
              <a:rPr lang="en-GB" sz="1200" b="0" strike="noStrike" spc="-1" dirty="0">
                <a:solidFill>
                  <a:srgbClr val="000000"/>
                </a:solidFill>
                <a:latin typeface="Calibri"/>
                <a:ea typeface="Calibri"/>
              </a:rPr>
              <a:t>words that occur incidentally in this PowerPoint, frequency rankings will be provided in the notes field wherever possible.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Remember that at the start of the course (first three lessons of Rot/Gelb) pupils learnt language (for</a:t>
            </a:r>
            <a:r>
              <a:rPr lang="en-GB" sz="1800" b="0" dirty="0">
                <a:solidFill>
                  <a:srgbClr val="000000"/>
                </a:solidFill>
                <a:effectLst/>
                <a:highlight>
                  <a:srgbClr val="FFFF00"/>
                </a:highlight>
                <a:latin typeface="Calibri" panose="020F0502020204030204" pitchFamily="34" charset="0"/>
                <a:ea typeface="Calibri" panose="020F0502020204030204" pitchFamily="34" charset="0"/>
              </a:rPr>
              <a:t> </a:t>
            </a: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greetings and register taking) that can still be part of the lesson routines in upper KS2 (</a:t>
            </a:r>
            <a:r>
              <a:rPr lang="en-GB" sz="1800" b="0" dirty="0" err="1">
                <a:solidFill>
                  <a:srgbClr val="000000"/>
                </a:solidFill>
                <a:effectLst/>
                <a:highlight>
                  <a:srgbClr val="FFFF00"/>
                </a:highlight>
                <a:latin typeface="Calibri" panose="020F0502020204030204" pitchFamily="34" charset="0"/>
                <a:ea typeface="Times New Roman" panose="02020603050405020304" pitchFamily="18" charset="0"/>
              </a:rPr>
              <a:t>Blau</a:t>
            </a: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a:t>
            </a:r>
            <a:r>
              <a:rPr lang="en-GB" sz="1800" b="0" dirty="0" err="1">
                <a:solidFill>
                  <a:srgbClr val="000000"/>
                </a:solidFill>
                <a:effectLst/>
                <a:highlight>
                  <a:srgbClr val="FFFF00"/>
                </a:highlight>
                <a:latin typeface="Calibri" panose="020F0502020204030204" pitchFamily="34" charset="0"/>
                <a:ea typeface="Times New Roman" panose="02020603050405020304" pitchFamily="18" charset="0"/>
              </a:rPr>
              <a:t>Grün</a:t>
            </a: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  They</a:t>
            </a:r>
            <a:r>
              <a:rPr lang="en-GB" sz="1800" b="0" dirty="0">
                <a:solidFill>
                  <a:srgbClr val="000000"/>
                </a:solidFill>
                <a:effectLst/>
                <a:highlight>
                  <a:srgbClr val="FFFF00"/>
                </a:highlight>
                <a:latin typeface="Calibri" panose="020F0502020204030204" pitchFamily="34" charset="0"/>
                <a:ea typeface="Calibri" panose="020F0502020204030204" pitchFamily="34" charset="0"/>
              </a:rPr>
              <a:t> </a:t>
            </a: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are not re-taught, as we anticipate that teachers have built these in from early in lower KS2.</a:t>
            </a:r>
            <a:r>
              <a:rPr lang="en-GB" b="0" dirty="0">
                <a:effectLst/>
              </a:rPr>
              <a:t> </a:t>
            </a:r>
            <a:endParaRPr lang="en-GB" sz="1200" b="0" strike="noStrike" spc="-1" dirty="0">
              <a:latin typeface="Arial"/>
            </a:endParaRPr>
          </a:p>
          <a:p>
            <a:pPr marL="216000" indent="-216000">
              <a:lnSpc>
                <a:spcPct val="100000"/>
              </a:lnSpc>
            </a:pPr>
            <a:endParaRPr lang="en-GB" sz="1200" b="0" strike="noStrike" spc="-1" dirty="0">
              <a:latin typeface="Arial"/>
            </a:endParaRPr>
          </a:p>
        </p:txBody>
      </p:sp>
      <p:sp>
        <p:nvSpPr>
          <p:cNvPr id="28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CD74213-264C-415B-8B29-4DFEF3354BDA}"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German </a:t>
            </a:r>
            <a:r>
              <a:rPr lang="en-GB" b="0" dirty="0"/>
              <a:t>meanings of any of the words they know, trying to reach 15 points in total.</a:t>
            </a:r>
            <a:br>
              <a:rPr lang="en-GB" b="0" dirty="0"/>
            </a:b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6634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4366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006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br>
              <a:rPr lang="en-GB" b="1"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read aloud of a range of SSC from this term.</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bring up the description of each museum including the highlighting of the SSCs. Elicit the pronunciation of the words highlighted.</a:t>
            </a:r>
          </a:p>
          <a:p>
            <a:pPr marL="228600" lvl="0" indent="-228600" algn="l" rtl="0">
              <a:spcBef>
                <a:spcPts val="0"/>
              </a:spcBef>
              <a:spcAft>
                <a:spcPts val="0"/>
              </a:spcAft>
              <a:buAutoNum type="arabicPeriod"/>
            </a:pPr>
            <a:r>
              <a:rPr lang="en-GB" dirty="0"/>
              <a:t>Teacher says to confirm pronunciation or in audio version, click on the text to hear the full text being read aloud including the highlighted SSCs.</a:t>
            </a:r>
          </a:p>
          <a:p>
            <a:pPr marL="228600" lvl="0" indent="-228600" algn="l" rtl="0">
              <a:spcBef>
                <a:spcPts val="0"/>
              </a:spcBef>
              <a:spcAft>
                <a:spcPts val="0"/>
              </a:spcAft>
              <a:buAutoNum type="arabicPeriod"/>
            </a:pPr>
            <a:r>
              <a:rPr lang="en-GB" dirty="0"/>
              <a:t>If time, elicit the English translation of the museum descriptions and ask pupils which one they would like to visit. (‘Welches </a:t>
            </a:r>
            <a:r>
              <a:rPr lang="en-GB" dirty="0" err="1"/>
              <a:t>Musuem</a:t>
            </a:r>
            <a:r>
              <a:rPr lang="en-GB" dirty="0"/>
              <a:t> </a:t>
            </a:r>
            <a:r>
              <a:rPr lang="en-GB" dirty="0" err="1"/>
              <a:t>möchtest</a:t>
            </a:r>
            <a:r>
              <a:rPr lang="en-GB" dirty="0"/>
              <a:t> du </a:t>
            </a:r>
            <a:r>
              <a:rPr lang="en-GB" dirty="0" err="1"/>
              <a:t>besuchen</a:t>
            </a:r>
            <a:r>
              <a:rPr lang="en-GB" dirty="0"/>
              <a:t>?’)</a:t>
            </a:r>
          </a:p>
          <a:p>
            <a:pPr marL="228600" lvl="0" indent="-228600" algn="l" rtl="0">
              <a:spcBef>
                <a:spcPts val="0"/>
              </a:spcBef>
              <a:spcAft>
                <a:spcPts val="0"/>
              </a:spcAft>
              <a:buAutoNum type="arabicPeriod"/>
            </a:pPr>
            <a:endParaRPr lang="en-GB" dirty="0"/>
          </a:p>
          <a:p>
            <a:pPr marL="0" lvl="0" indent="0" algn="l" rtl="0">
              <a:spcBef>
                <a:spcPts val="0"/>
              </a:spcBef>
              <a:spcAft>
                <a:spcPts val="0"/>
              </a:spcAft>
              <a:buNone/>
            </a:pPr>
            <a:r>
              <a:rPr lang="en-GB" b="1" dirty="0"/>
              <a:t>Translation:</a:t>
            </a:r>
            <a:br>
              <a:rPr lang="en-GB" dirty="0"/>
            </a:br>
            <a:r>
              <a:rPr lang="en-GB" dirty="0" err="1"/>
              <a:t>Ballenberg</a:t>
            </a:r>
            <a:r>
              <a:rPr lang="en-GB" dirty="0"/>
              <a:t>: You go outside in the countryside and learn to make cheese and clothes!</a:t>
            </a:r>
          </a:p>
          <a:p>
            <a:pPr marL="0" lvl="0" indent="0" algn="l" rtl="0">
              <a:spcBef>
                <a:spcPts val="0"/>
              </a:spcBef>
              <a:spcAft>
                <a:spcPts val="0"/>
              </a:spcAft>
              <a:buNone/>
            </a:pPr>
            <a:r>
              <a:rPr lang="en-GB" dirty="0"/>
              <a:t>FIFA museum: Here you can learn a lot about the history of football. You can also see videos of sportspeople and play cool games.</a:t>
            </a:r>
          </a:p>
          <a:p>
            <a:pPr marL="0" lvl="0" indent="0" algn="l" rtl="0">
              <a:spcBef>
                <a:spcPts val="0"/>
              </a:spcBef>
              <a:spcAft>
                <a:spcPts val="0"/>
              </a:spcAft>
              <a:buNone/>
            </a:pPr>
            <a:r>
              <a:rPr lang="en-GB" dirty="0"/>
              <a:t>Museum for communication: You can find telephones and play games with friends. You have to communicate well together because it’s important in order to win the games!</a:t>
            </a:r>
          </a:p>
          <a:p>
            <a:pPr marL="0" lvl="0" indent="0" algn="l" rtl="0">
              <a:spcBef>
                <a:spcPts val="0"/>
              </a:spcBef>
              <a:spcAft>
                <a:spcPts val="0"/>
              </a:spcAft>
              <a:buNone/>
            </a:pPr>
            <a:r>
              <a:rPr lang="en-GB" dirty="0"/>
              <a:t>Appenzeller </a:t>
            </a:r>
            <a:r>
              <a:rPr lang="en-GB" dirty="0" err="1"/>
              <a:t>Schaukäserei</a:t>
            </a:r>
            <a:r>
              <a:rPr lang="en-GB" dirty="0"/>
              <a:t> (show dairy): Do you like cheese? Here you learn to make cheese. You can also eat the cheese! Outside there is a playground. There you can play.</a:t>
            </a:r>
          </a:p>
          <a:p>
            <a:pPr marL="0" lvl="0" indent="0" algn="l" rtl="0">
              <a:spcBef>
                <a:spcPts val="0"/>
              </a:spcBef>
              <a:spcAft>
                <a:spcPts val="0"/>
              </a:spcAft>
              <a:buNone/>
            </a:pPr>
            <a:r>
              <a:rPr lang="en-GB" dirty="0" err="1"/>
              <a:t>Landesmuseum</a:t>
            </a:r>
            <a:r>
              <a:rPr lang="en-GB" dirty="0"/>
              <a:t> (national museum): You see an old village, old clothes and lots of art. There are also great activities for children from four years old.</a:t>
            </a:r>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a:t>Vocabulary:</a:t>
            </a:r>
          </a:p>
          <a:p>
            <a:pPr marL="0" lvl="0" indent="0" algn="l" rtl="0">
              <a:spcBef>
                <a:spcPts val="0"/>
              </a:spcBef>
              <a:spcAft>
                <a:spcPts val="0"/>
              </a:spcAft>
              <a:buNone/>
            </a:pPr>
            <a:r>
              <a:rPr lang="en-GB" b="0" dirty="0"/>
              <a:t>des [N/A] </a:t>
            </a:r>
            <a:r>
              <a:rPr lang="en-GB" b="0" dirty="0" err="1"/>
              <a:t>kommunizieren</a:t>
            </a:r>
            <a:r>
              <a:rPr lang="en-GB" b="0" dirty="0"/>
              <a:t> [3812] um [44] </a:t>
            </a:r>
            <a:r>
              <a:rPr lang="en-GB" b="0" dirty="0" err="1"/>
              <a:t>Spielplatz</a:t>
            </a:r>
            <a:r>
              <a:rPr lang="en-GB" b="0" dirty="0"/>
              <a:t> [N/A] ab [544]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effectLst/>
                <a:latin typeface="+mn-lt"/>
                <a:ea typeface="+mn-ea"/>
                <a:cs typeface="+mn-cs"/>
              </a:rPr>
              <a:t>Jones, R.L &amp; </a:t>
            </a:r>
            <a:r>
              <a:rPr lang="en-GB" sz="1200" dirty="0" err="1">
                <a:solidFill>
                  <a:sysClr val="windowText" lastClr="000000"/>
                </a:solidFill>
                <a:effectLst/>
                <a:latin typeface="+mn-lt"/>
                <a:ea typeface="+mn-ea"/>
                <a:cs typeface="+mn-cs"/>
              </a:rPr>
              <a:t>Tschirner</a:t>
            </a:r>
            <a:r>
              <a:rPr lang="en-GB" sz="1200" dirty="0">
                <a:solidFill>
                  <a:sysClr val="windowText" lastClr="000000"/>
                </a:solidFill>
                <a:effectLst/>
                <a:latin typeface="+mn-lt"/>
                <a:ea typeface="+mn-ea"/>
                <a:cs typeface="+mn-cs"/>
              </a:rPr>
              <a:t>, E. (2019). A frequency dictionary of German: Core vocabulary for learners. London: Routledge.</a:t>
            </a:r>
            <a:endParaRPr lang="en-GB" sz="1200" baseline="0" dirty="0">
              <a:solidFill>
                <a:sysClr val="windowText" lastClr="000000"/>
              </a:solidFill>
            </a:endParaRPr>
          </a:p>
          <a:p>
            <a:pPr marL="0" lvl="0" indent="0" algn="l" rtl="0">
              <a:spcBef>
                <a:spcPts val="0"/>
              </a:spcBef>
              <a:spcAft>
                <a:spcPts val="0"/>
              </a:spcAft>
              <a:buNone/>
            </a:pPr>
            <a:endParaRPr lang="en-GB" b="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88031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8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written comprehension of vocabulary and grammar from Term 3 in a longer text.</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Pupils read what Martin has written, and then answer the questions to the right in English.</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to reveal answers.</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There are 14 points available for the task.</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In the audio version, click on the four paragraphs to hear each section of text, as required.</a:t>
            </a:r>
          </a:p>
          <a:p>
            <a:pPr marL="1440" marR="0" lvl="0" indent="0" algn="l" defTabSz="914400" rtl="0" eaLnBrk="1" fontAlgn="auto" latinLnBrk="0" hangingPunct="1">
              <a:lnSpc>
                <a:spcPct val="100000"/>
              </a:lnSpc>
              <a:spcBef>
                <a:spcPts val="0"/>
              </a:spcBef>
              <a:spcAft>
                <a:spcPts val="0"/>
              </a:spcAft>
              <a:buClr>
                <a:srgbClr val="002060"/>
              </a:buClr>
              <a:buSzTx/>
              <a:buFont typeface="Century Gothic"/>
              <a:buNone/>
              <a:tabLst/>
              <a:defRPr/>
            </a:pPr>
            <a:endParaRPr lang="en-GB" sz="1200" b="0" strike="noStrike" spc="-1" dirty="0">
              <a:latin typeface="Arial"/>
            </a:endParaRPr>
          </a:p>
          <a:p>
            <a:pPr marL="1440" marR="0" lvl="0" indent="0" algn="l" defTabSz="914400" rtl="0" eaLnBrk="1" fontAlgn="auto" latinLnBrk="0" hangingPunct="1">
              <a:lnSpc>
                <a:spcPct val="100000"/>
              </a:lnSpc>
              <a:spcBef>
                <a:spcPts val="0"/>
              </a:spcBef>
              <a:spcAft>
                <a:spcPts val="0"/>
              </a:spcAft>
              <a:buClr>
                <a:srgbClr val="002060"/>
              </a:buClr>
              <a:buSzTx/>
              <a:buFont typeface="Century Gothic"/>
              <a:buNone/>
              <a:tabLst/>
              <a:defRPr/>
            </a:pPr>
            <a:r>
              <a:rPr lang="en-GB" sz="1200" b="1" strike="noStrike" spc="-1" dirty="0">
                <a:latin typeface="Arial"/>
              </a:rPr>
              <a:t>Alternative suggestion</a:t>
            </a:r>
            <a:r>
              <a:rPr lang="en-GB" sz="1200" b="0" strike="noStrike" spc="-1" dirty="0">
                <a:latin typeface="Arial"/>
              </a:rPr>
              <a:t>:</a:t>
            </a:r>
          </a:p>
          <a:p>
            <a:pPr marL="1440" marR="0" lvl="0" indent="0" algn="l" defTabSz="914400" rtl="0" eaLnBrk="1" fontAlgn="auto" latinLnBrk="0" hangingPunct="1">
              <a:lnSpc>
                <a:spcPct val="100000"/>
              </a:lnSpc>
              <a:spcBef>
                <a:spcPts val="0"/>
              </a:spcBef>
              <a:spcAft>
                <a:spcPts val="0"/>
              </a:spcAft>
              <a:buClr>
                <a:srgbClr val="002060"/>
              </a:buClr>
              <a:buSzTx/>
              <a:buFont typeface="Century Gothic"/>
              <a:buNone/>
              <a:tabLst/>
              <a:defRPr/>
            </a:pPr>
            <a:r>
              <a:rPr lang="en-GB" sz="1200" b="0" strike="noStrike" spc="-1" dirty="0">
                <a:latin typeface="Arial"/>
              </a:rPr>
              <a:t>For more challenge, this activity could also be done as a unimodal listening activity, if pupils turn away from the board and have a copy of the questions for each paragraph in sight, as they listen.</a:t>
            </a:r>
          </a:p>
          <a:p>
            <a:pPr marL="1440" marR="0" lvl="0" indent="0" algn="l" defTabSz="914400" rtl="0" eaLnBrk="1" fontAlgn="auto" latinLnBrk="0" hangingPunct="1">
              <a:lnSpc>
                <a:spcPct val="100000"/>
              </a:lnSpc>
              <a:spcBef>
                <a:spcPts val="0"/>
              </a:spcBef>
              <a:spcAft>
                <a:spcPts val="0"/>
              </a:spcAft>
              <a:buClr>
                <a:srgbClr val="002060"/>
              </a:buClr>
              <a:buSzTx/>
              <a:buFont typeface="Century Gothic"/>
              <a:buNone/>
              <a:tabLst/>
              <a:defRPr/>
            </a:pPr>
            <a:endParaRPr lang="en-GB" sz="1200" b="0" strike="noStrike" spc="-1" dirty="0">
              <a:latin typeface="Arial"/>
            </a:endParaRPr>
          </a:p>
          <a:p>
            <a:pPr marL="1440" marR="0" lvl="0" indent="0" algn="l" defTabSz="914400" rtl="0" eaLnBrk="1" fontAlgn="auto" latinLnBrk="0" hangingPunct="1">
              <a:lnSpc>
                <a:spcPct val="100000"/>
              </a:lnSpc>
              <a:spcBef>
                <a:spcPts val="0"/>
              </a:spcBef>
              <a:spcAft>
                <a:spcPts val="0"/>
              </a:spcAft>
              <a:buClr>
                <a:srgbClr val="002060"/>
              </a:buClr>
              <a:buSzTx/>
              <a:buFont typeface="Century Gothic"/>
              <a:buNone/>
              <a:tabLst/>
              <a:defRPr/>
            </a:pPr>
            <a:r>
              <a:rPr lang="en-GB" sz="1200" b="1" strike="noStrike" spc="-1" dirty="0">
                <a:latin typeface="Arial"/>
              </a:rPr>
              <a:t>Vocabulary:</a:t>
            </a:r>
          </a:p>
          <a:p>
            <a:pPr marL="1440" marR="0" lvl="0" indent="0" algn="l" defTabSz="914400" rtl="0" eaLnBrk="1" fontAlgn="auto" latinLnBrk="0" hangingPunct="1">
              <a:lnSpc>
                <a:spcPct val="100000"/>
              </a:lnSpc>
              <a:spcBef>
                <a:spcPts val="0"/>
              </a:spcBef>
              <a:spcAft>
                <a:spcPts val="0"/>
              </a:spcAft>
              <a:buClr>
                <a:srgbClr val="002060"/>
              </a:buClr>
              <a:buSzTx/>
              <a:buFont typeface="Century Gothic"/>
              <a:buNone/>
              <a:tabLst/>
              <a:defRPr/>
            </a:pPr>
            <a:r>
              <a:rPr lang="en-GB" sz="1200" b="0" strike="noStrike" spc="-1" dirty="0" err="1">
                <a:latin typeface="Arial"/>
              </a:rPr>
              <a:t>bei</a:t>
            </a:r>
            <a:r>
              <a:rPr lang="en-GB" sz="1200" b="0" strike="noStrike" spc="-1" dirty="0">
                <a:latin typeface="Arial"/>
              </a:rPr>
              <a:t> [29] </a:t>
            </a:r>
            <a:r>
              <a:rPr lang="en-GB" sz="1200" b="0" strike="noStrike" spc="-1" dirty="0" err="1">
                <a:latin typeface="Arial"/>
              </a:rPr>
              <a:t>wegen</a:t>
            </a:r>
            <a:r>
              <a:rPr lang="en-GB" sz="1200" b="0" strike="noStrike" spc="-1" dirty="0">
                <a:latin typeface="Arial"/>
              </a:rPr>
              <a:t> [243]</a:t>
            </a:r>
          </a:p>
          <a:p>
            <a:pPr marL="1440" marR="0" lvl="0" indent="0" algn="l" defTabSz="914400" rtl="0" eaLnBrk="1" fontAlgn="auto" latinLnBrk="0" hangingPunct="1">
              <a:lnSpc>
                <a:spcPct val="100000"/>
              </a:lnSpc>
              <a:spcBef>
                <a:spcPts val="0"/>
              </a:spcBef>
              <a:spcAft>
                <a:spcPts val="0"/>
              </a:spcAft>
              <a:buClr>
                <a:srgbClr val="002060"/>
              </a:buClr>
              <a:buSzTx/>
              <a:buFont typeface="Century Gothic"/>
              <a:buNone/>
              <a:tabLst/>
              <a:defRPr/>
            </a:pPr>
            <a:r>
              <a:rPr lang="en-GB" sz="1200" dirty="0">
                <a:solidFill>
                  <a:sysClr val="windowText" lastClr="000000"/>
                </a:solidFill>
                <a:effectLst/>
                <a:latin typeface="+mn-lt"/>
                <a:ea typeface="+mn-ea"/>
                <a:cs typeface="+mn-cs"/>
              </a:rPr>
              <a:t>Jones, R.L &amp; </a:t>
            </a:r>
            <a:r>
              <a:rPr lang="en-GB" sz="1200" dirty="0" err="1">
                <a:solidFill>
                  <a:sysClr val="windowText" lastClr="000000"/>
                </a:solidFill>
                <a:effectLst/>
                <a:latin typeface="+mn-lt"/>
                <a:ea typeface="+mn-ea"/>
                <a:cs typeface="+mn-cs"/>
              </a:rPr>
              <a:t>Tschirner</a:t>
            </a:r>
            <a:r>
              <a:rPr lang="en-GB" sz="1200" dirty="0">
                <a:solidFill>
                  <a:sysClr val="windowText" lastClr="000000"/>
                </a:solidFill>
                <a:effectLst/>
                <a:latin typeface="+mn-lt"/>
                <a:ea typeface="+mn-ea"/>
                <a:cs typeface="+mn-cs"/>
              </a:rPr>
              <a:t>, E. (2019). A frequency dictionary of German: Core vocabulary for learners. London: Routledge.</a:t>
            </a:r>
            <a:endParaRPr lang="en-GB" sz="1200" baseline="0" dirty="0">
              <a:solidFill>
                <a:sysClr val="windowText" lastClr="000000"/>
              </a:solidFill>
            </a:endParaRPr>
          </a:p>
          <a:p>
            <a:pPr marL="1440" marR="0" lvl="0" indent="0" algn="l" defTabSz="914400" rtl="0" eaLnBrk="1" fontAlgn="auto" latinLnBrk="0" hangingPunct="1">
              <a:lnSpc>
                <a:spcPct val="100000"/>
              </a:lnSpc>
              <a:spcBef>
                <a:spcPts val="0"/>
              </a:spcBef>
              <a:spcAft>
                <a:spcPts val="0"/>
              </a:spcAft>
              <a:buClr>
                <a:srgbClr val="002060"/>
              </a:buClr>
              <a:buSzTx/>
              <a:buFont typeface="Century Gothic"/>
              <a:buNone/>
              <a:tabLst/>
              <a:defRPr/>
            </a:pPr>
            <a:endParaRPr lang="en-GB" sz="1200" b="0" strike="noStrike" spc="-1" dirty="0">
              <a:latin typeface="Arial"/>
            </a:endParaRPr>
          </a:p>
          <a:p>
            <a:pPr>
              <a:lnSpc>
                <a:spcPct val="100000"/>
              </a:lnSpc>
            </a:pPr>
            <a:endParaRPr lang="en-GB" sz="1200" b="0" strike="noStrike" spc="-1" dirty="0">
              <a:latin typeface="Arial"/>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077464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5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written production of this term’s vocabulary.</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Note: </a:t>
            </a:r>
            <a:r>
              <a:rPr lang="en-GB" sz="1200" b="0" strike="noStrike" spc="-1" dirty="0">
                <a:solidFill>
                  <a:srgbClr val="000000"/>
                </a:solidFill>
                <a:latin typeface="Calibri"/>
                <a:ea typeface="Calibri"/>
              </a:rPr>
              <a:t>This is a more straightforward version of the activity, asking pupils for individual words. A more challenging version can be found on the following slide, where pupils are encouraged to write a mixture of sentences and words. </a:t>
            </a:r>
            <a:endParaRPr lang="en-GB" sz="1200" b="1" strike="noStrike" spc="-1" dirty="0">
              <a:solidFill>
                <a:srgbClr val="000000"/>
              </a:solidFill>
              <a:latin typeface="Calibri"/>
              <a:ea typeface="Calibri"/>
            </a:endParaRP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Pupils read the message in English from Tina (in the middle).</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Pupils use Tina’s message and the words and pictures on the notebook to the right as inspiration. They use the lines on the left to write any words in German that they could use to reply to Tina. They could use any of the words on the notebook, and any other words they know. </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234514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8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written production of this term’s vocabulary and to practise written production of short sentences.</a:t>
            </a:r>
          </a:p>
          <a:p>
            <a:pPr marL="216000" indent="-215280">
              <a:lnSpc>
                <a:spcPct val="100000"/>
              </a:lnSpc>
            </a:pPr>
            <a:endParaRPr lang="en-GB" sz="1200" b="0" strike="noStrike" spc="-1" dirty="0">
              <a:solidFill>
                <a:srgbClr val="000000"/>
              </a:solidFill>
              <a:latin typeface="Calibri"/>
              <a:ea typeface="Calibri"/>
            </a:endParaRPr>
          </a:p>
          <a:p>
            <a:pPr marL="216000" marR="0" lvl="0" indent="-215280" algn="l" defTabSz="914400" rtl="0" eaLnBrk="1" fontAlgn="auto" latinLnBrk="0" hangingPunct="1">
              <a:lnSpc>
                <a:spcPct val="100000"/>
              </a:lnSpc>
              <a:spcBef>
                <a:spcPts val="0"/>
              </a:spcBef>
              <a:spcAft>
                <a:spcPts val="0"/>
              </a:spcAft>
              <a:buClrTx/>
              <a:buSzTx/>
              <a:buFontTx/>
              <a:buNone/>
              <a:tabLst/>
              <a:defRPr/>
            </a:pPr>
            <a:r>
              <a:rPr lang="en-GB" sz="1200" b="1" strike="noStrike" spc="-1" dirty="0">
                <a:solidFill>
                  <a:srgbClr val="000000"/>
                </a:solidFill>
                <a:latin typeface="Calibri"/>
                <a:ea typeface="Calibri"/>
              </a:rPr>
              <a:t>Note: </a:t>
            </a:r>
            <a:r>
              <a:rPr lang="en-GB" sz="1200" b="0" strike="noStrike" spc="-1" dirty="0">
                <a:solidFill>
                  <a:srgbClr val="000000"/>
                </a:solidFill>
                <a:latin typeface="Calibri"/>
                <a:ea typeface="Calibri"/>
              </a:rPr>
              <a:t>This is a more challenging version of the activity, where pupils are encouraged to write a mixture of sentences and words. A more straightforward version of the activity can be found on the previous slide, where pupils are asked to write individual words. </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Pupils read the message from Tina in the middle. Pupils use Tina’s message and the words and pictures on the notebook to the right as inspiration to write a reply to her in German. </a:t>
            </a: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113175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GB" b="1" dirty="0"/>
              <a:t>Timing: 10 minutes</a:t>
            </a:r>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r>
              <a:rPr lang="en-GB" b="1" dirty="0"/>
              <a:t>Aim: </a:t>
            </a:r>
            <a:r>
              <a:rPr lang="en-GB" b="0" dirty="0"/>
              <a:t>to practise</a:t>
            </a:r>
            <a:r>
              <a:rPr lang="en-GB" b="0" baseline="0" dirty="0"/>
              <a:t> building questions using a variety of question words and verbs; to practise using a variety of verbs in 1</a:t>
            </a:r>
            <a:r>
              <a:rPr lang="en-GB" b="0" baseline="30000" dirty="0"/>
              <a:t>st</a:t>
            </a:r>
            <a:r>
              <a:rPr lang="en-GB" b="0" baseline="0" dirty="0"/>
              <a:t>, 2</a:t>
            </a:r>
            <a:r>
              <a:rPr lang="en-GB" b="0" baseline="30000" dirty="0"/>
              <a:t>nd</a:t>
            </a:r>
            <a:r>
              <a:rPr lang="en-GB" b="0" baseline="0" dirty="0"/>
              <a:t>, 3</a:t>
            </a:r>
            <a:r>
              <a:rPr lang="en-GB" b="0" baseline="30000" dirty="0"/>
              <a:t>rd</a:t>
            </a:r>
            <a:r>
              <a:rPr lang="en-GB" b="0" baseline="0" dirty="0"/>
              <a:t> persons; to practise some of this term’s vocabulary.</a:t>
            </a:r>
            <a:endParaRPr lang="en-GB" b="0" dirty="0"/>
          </a:p>
          <a:p>
            <a:pPr marL="0" lvl="0" indent="0" algn="l" rtl="0">
              <a:spcBef>
                <a:spcPts val="0"/>
              </a:spcBef>
              <a:spcAft>
                <a:spcPts val="0"/>
              </a:spcAft>
              <a:buClr>
                <a:schemeClr val="dk1"/>
              </a:buClr>
              <a:buSzPts val="1200"/>
              <a:buFont typeface="Calibri"/>
              <a:buNone/>
            </a:pPr>
            <a:endParaRPr lang="en-GB" b="0" dirty="0"/>
          </a:p>
          <a:p>
            <a:pPr marL="0" lvl="0" indent="0" algn="l" rtl="0">
              <a:spcBef>
                <a:spcPts val="0"/>
              </a:spcBef>
              <a:spcAft>
                <a:spcPts val="0"/>
              </a:spcAft>
              <a:buClr>
                <a:schemeClr val="dk1"/>
              </a:buClr>
              <a:buSzPts val="1200"/>
              <a:buFont typeface="Calibri"/>
              <a:buNone/>
            </a:pPr>
            <a:r>
              <a:rPr lang="en-GB" b="1" dirty="0"/>
              <a:t>Procedure:</a:t>
            </a:r>
          </a:p>
          <a:p>
            <a:pPr marL="228600" lvl="0" indent="-228600" algn="l" rtl="0">
              <a:spcBef>
                <a:spcPts val="0"/>
              </a:spcBef>
              <a:spcAft>
                <a:spcPts val="0"/>
              </a:spcAft>
              <a:buClr>
                <a:schemeClr val="dk1"/>
              </a:buClr>
              <a:buSzPts val="1200"/>
              <a:buFont typeface="Calibri"/>
              <a:buAutoNum type="arabicPeriod"/>
            </a:pPr>
            <a:r>
              <a:rPr lang="en-GB" dirty="0"/>
              <a:t>Pupils work in pairs. Partner A matches a blue question starter and with a yellow question ender and asks Partner B the question. Partner B responds.</a:t>
            </a:r>
          </a:p>
          <a:p>
            <a:pPr marL="228600" lvl="0" indent="-228600" algn="l" rtl="0">
              <a:spcBef>
                <a:spcPts val="0"/>
              </a:spcBef>
              <a:spcAft>
                <a:spcPts val="0"/>
              </a:spcAft>
              <a:buClr>
                <a:schemeClr val="dk1"/>
              </a:buClr>
              <a:buSzPts val="1200"/>
              <a:buFont typeface="Calibri"/>
              <a:buAutoNum type="arabicPeriod"/>
            </a:pPr>
            <a:r>
              <a:rPr lang="en-GB" dirty="0"/>
              <a:t>Click to model how this would work with Leon and </a:t>
            </a:r>
            <a:r>
              <a:rPr lang="en-GB" dirty="0" err="1"/>
              <a:t>Lias</a:t>
            </a:r>
            <a:r>
              <a:rPr lang="en-GB" dirty="0"/>
              <a:t>.</a:t>
            </a:r>
          </a:p>
          <a:p>
            <a:pPr marL="228600" lvl="0" indent="-228600" algn="l" rtl="0">
              <a:spcBef>
                <a:spcPts val="0"/>
              </a:spcBef>
              <a:spcAft>
                <a:spcPts val="0"/>
              </a:spcAft>
              <a:buClr>
                <a:schemeClr val="dk1"/>
              </a:buClr>
              <a:buSzPts val="1200"/>
              <a:buFont typeface="Calibri"/>
              <a:buAutoNum type="arabicPeriod"/>
            </a:pPr>
            <a:r>
              <a:rPr lang="en-GB" dirty="0"/>
              <a:t>Once partners have asked and answered all possible questions, they then write down their partner’s answers in the third person. Click to model this with Leon.</a:t>
            </a:r>
          </a:p>
          <a:p>
            <a:pPr marL="228600" lvl="0" indent="-228600" algn="l" rtl="0">
              <a:spcBef>
                <a:spcPts val="0"/>
              </a:spcBef>
              <a:spcAft>
                <a:spcPts val="0"/>
              </a:spcAft>
              <a:buClr>
                <a:schemeClr val="dk1"/>
              </a:buClr>
              <a:buSzPts val="1200"/>
              <a:buFont typeface="Calibri"/>
              <a:buAutoNum type="arabicPeriod"/>
            </a:pPr>
            <a:r>
              <a:rPr lang="en-GB" dirty="0"/>
              <a:t>In the audio version, audio is attached to the text boxes.</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5313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There are two versions of this activity: This is the more scaffolded 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It would be possible to do this activity and then the next version to provide increasing challenge/progression.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a:t>
            </a:r>
            <a:r>
              <a:rPr lang="en-GB" b="0" baseline="0" dirty="0"/>
              <a:t>3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reading comprehension of both newly introduced and revisited vocabulary and choose appropriate phrases to respond to the statements.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Click twice to bring up the speech bubbles and model the conversation. </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Pupils take turns to read the statements (in any order) and react to them according to their own opinion using the phrases in the box to help them. They can use other phrases if they like too, e.g. Oh </a:t>
            </a:r>
            <a:r>
              <a:rPr lang="en-GB" sz="1200" b="0" i="0" u="none" strike="noStrike" dirty="0" err="1">
                <a:solidFill>
                  <a:schemeClr val="dk1"/>
                </a:solidFill>
                <a:latin typeface="Calibri"/>
                <a:ea typeface="Calibri"/>
                <a:cs typeface="Calibri"/>
                <a:sym typeface="Calibri"/>
              </a:rPr>
              <a:t>nein</a:t>
            </a:r>
            <a:r>
              <a:rPr lang="en-GB" sz="1200" b="0" i="0" u="none" strike="noStrike" dirty="0">
                <a:solidFill>
                  <a:schemeClr val="dk1"/>
                </a:solidFill>
                <a:latin typeface="Calibri"/>
                <a:ea typeface="Calibri"/>
                <a:cs typeface="Calibri"/>
                <a:sym typeface="Calibri"/>
              </a:rPr>
              <a:t>! or Das </a:t>
            </a:r>
            <a:r>
              <a:rPr lang="en-GB" sz="1200" b="0" i="0" u="none" strike="noStrike" dirty="0" err="1">
                <a:solidFill>
                  <a:schemeClr val="dk1"/>
                </a:solidFill>
                <a:latin typeface="Calibri"/>
                <a:ea typeface="Calibri"/>
                <a:cs typeface="Calibri"/>
                <a:sym typeface="Calibri"/>
              </a:rPr>
              <a:t>ist</a:t>
            </a:r>
            <a:r>
              <a:rPr lang="en-GB" sz="1200" b="0" i="0" u="none" strike="noStrike" dirty="0">
                <a:solidFill>
                  <a:schemeClr val="dk1"/>
                </a:solidFill>
                <a:latin typeface="Calibri"/>
                <a:ea typeface="Calibri"/>
                <a:cs typeface="Calibri"/>
                <a:sym typeface="Calibri"/>
              </a:rPr>
              <a:t> gut.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i="0" u="none" strike="noStrike" dirty="0">
                <a:solidFill>
                  <a:schemeClr val="dk1"/>
                </a:solidFill>
                <a:latin typeface="Calibri"/>
                <a:ea typeface="Calibri"/>
                <a:cs typeface="Calibri"/>
                <a:sym typeface="Calibri"/>
              </a:rPr>
              <a:t>In the audio version, click on the numbers to hear the audio of each phrase.</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sz="1200" b="0"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rtl="0">
              <a:lnSpc>
                <a:spcPct val="100000"/>
              </a:lnSpc>
              <a:spcBef>
                <a:spcPts val="0"/>
              </a:spcBef>
              <a:spcAft>
                <a:spcPts val="0"/>
              </a:spcAft>
              <a:buClr>
                <a:schemeClr val="dk1"/>
              </a:buClr>
              <a:buSzPts val="1200"/>
              <a:buFont typeface="Calibri"/>
              <a:buNone/>
            </a:pP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31429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There are two versions of this activity: This is the more challenging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a:t>
            </a:r>
            <a:r>
              <a:rPr lang="en-GB" b="0" baseline="0" dirty="0"/>
              <a:t>3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spoken production of both newly introduced and revisited vocabulary and choose appropriate phrases to respond to the statements.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Click twice to bring up the speech bubbles and model the conversation. </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Pupils take turns to read the statements (in any order) and react to them according to their own opinion using the phrases in the box to help them. They can use other phrases if they like too, e.g. Oh </a:t>
            </a:r>
            <a:r>
              <a:rPr lang="en-GB" sz="1200" b="0" i="0" u="none" strike="noStrike" dirty="0" err="1">
                <a:solidFill>
                  <a:schemeClr val="dk1"/>
                </a:solidFill>
                <a:latin typeface="Calibri"/>
                <a:ea typeface="Calibri"/>
                <a:cs typeface="Calibri"/>
                <a:sym typeface="Calibri"/>
              </a:rPr>
              <a:t>nein</a:t>
            </a:r>
            <a:r>
              <a:rPr lang="en-GB" sz="1200" b="0" i="0" u="none" strike="noStrike" dirty="0">
                <a:solidFill>
                  <a:schemeClr val="dk1"/>
                </a:solidFill>
                <a:latin typeface="Calibri"/>
                <a:ea typeface="Calibri"/>
                <a:cs typeface="Calibri"/>
                <a:sym typeface="Calibri"/>
              </a:rPr>
              <a:t>! or Das </a:t>
            </a:r>
            <a:r>
              <a:rPr lang="en-GB" sz="1200" b="0" i="0" u="none" strike="noStrike" dirty="0" err="1">
                <a:solidFill>
                  <a:schemeClr val="dk1"/>
                </a:solidFill>
                <a:latin typeface="Calibri"/>
                <a:ea typeface="Calibri"/>
                <a:cs typeface="Calibri"/>
                <a:sym typeface="Calibri"/>
              </a:rPr>
              <a:t>ist</a:t>
            </a:r>
            <a:r>
              <a:rPr lang="en-GB" sz="1200" b="0" i="0" u="none" strike="noStrike" dirty="0">
                <a:solidFill>
                  <a:schemeClr val="dk1"/>
                </a:solidFill>
                <a:latin typeface="Calibri"/>
                <a:ea typeface="Calibri"/>
                <a:cs typeface="Calibri"/>
                <a:sym typeface="Calibri"/>
              </a:rPr>
              <a:t> gut. </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In the audio version, click on the numbers to hear the audio of each phrase. Alternatively, check answers by showing the previous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rtl="0">
              <a:lnSpc>
                <a:spcPct val="100000"/>
              </a:lnSpc>
              <a:spcBef>
                <a:spcPts val="0"/>
              </a:spcBef>
              <a:spcAft>
                <a:spcPts val="0"/>
              </a:spcAft>
              <a:buClr>
                <a:schemeClr val="dk1"/>
              </a:buClr>
              <a:buSzPts val="1200"/>
              <a:buFont typeface="Calibri"/>
              <a:buNone/>
            </a:pP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2788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English </a:t>
            </a:r>
            <a:r>
              <a:rPr lang="en-GB" b="0" dirty="0"/>
              <a:t>meanings of any of the words they know, trying to reach 15 points in total.</a:t>
            </a:r>
            <a:br>
              <a:rPr lang="en-GB" b="0" dirty="0"/>
            </a:b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822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55167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2783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832111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A0085-9E05-4721-B2FE-E4C508761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E41E7F-C8F8-4876-9E85-E576126B06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C33670-786C-4994-90AC-38DC2219992E}"/>
              </a:ext>
            </a:extLst>
          </p:cNvPr>
          <p:cNvSpPr>
            <a:spLocks noGrp="1"/>
          </p:cNvSpPr>
          <p:nvPr>
            <p:ph type="dt" sz="half" idx="10"/>
          </p:nvPr>
        </p:nvSpPr>
        <p:spPr/>
        <p:txBody>
          <a:bodyPr/>
          <a:lstStyle/>
          <a:p>
            <a:fld id="{51335FE3-5E96-469A-AB59-BAA952968745}" type="datetimeFigureOut">
              <a:rPr lang="en-GB" smtClean="0"/>
              <a:t>08/04/2024</a:t>
            </a:fld>
            <a:endParaRPr lang="en-GB"/>
          </a:p>
        </p:txBody>
      </p:sp>
      <p:sp>
        <p:nvSpPr>
          <p:cNvPr id="5" name="Footer Placeholder 4">
            <a:extLst>
              <a:ext uri="{FF2B5EF4-FFF2-40B4-BE49-F238E27FC236}">
                <a16:creationId xmlns:a16="http://schemas.microsoft.com/office/drawing/2014/main" id="{3ECFF42B-C116-48FC-824F-975DB8F66C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3C3341-A72A-4E50-9297-34B730082EEF}"/>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1407196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FD64-A50B-49FB-8517-7730C8A1BE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D67240-D4F8-4796-8CCB-22593ECCBD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75D7E2-DA7C-4CA5-8197-B1129EB6F26A}"/>
              </a:ext>
            </a:extLst>
          </p:cNvPr>
          <p:cNvSpPr>
            <a:spLocks noGrp="1"/>
          </p:cNvSpPr>
          <p:nvPr>
            <p:ph type="dt" sz="half" idx="10"/>
          </p:nvPr>
        </p:nvSpPr>
        <p:spPr/>
        <p:txBody>
          <a:bodyPr/>
          <a:lstStyle/>
          <a:p>
            <a:fld id="{51335FE3-5E96-469A-AB59-BAA952968745}" type="datetimeFigureOut">
              <a:rPr lang="en-GB" smtClean="0"/>
              <a:t>08/04/2024</a:t>
            </a:fld>
            <a:endParaRPr lang="en-GB"/>
          </a:p>
        </p:txBody>
      </p:sp>
      <p:sp>
        <p:nvSpPr>
          <p:cNvPr id="5" name="Footer Placeholder 4">
            <a:extLst>
              <a:ext uri="{FF2B5EF4-FFF2-40B4-BE49-F238E27FC236}">
                <a16:creationId xmlns:a16="http://schemas.microsoft.com/office/drawing/2014/main" id="{31E9BF29-2A7B-4D27-A12B-EA9E5CC55A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D86413-9A55-4275-8394-71640BE798EC}"/>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3741047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52D99-241A-4CC7-950F-F50CA688AE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0C5FD7-F438-4194-BE7B-C0696CA229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42AE1D-1737-41A4-896D-FD81FF5507C9}"/>
              </a:ext>
            </a:extLst>
          </p:cNvPr>
          <p:cNvSpPr>
            <a:spLocks noGrp="1"/>
          </p:cNvSpPr>
          <p:nvPr>
            <p:ph type="dt" sz="half" idx="10"/>
          </p:nvPr>
        </p:nvSpPr>
        <p:spPr/>
        <p:txBody>
          <a:bodyPr/>
          <a:lstStyle/>
          <a:p>
            <a:fld id="{51335FE3-5E96-469A-AB59-BAA952968745}" type="datetimeFigureOut">
              <a:rPr lang="en-GB" smtClean="0"/>
              <a:t>08/04/2024</a:t>
            </a:fld>
            <a:endParaRPr lang="en-GB"/>
          </a:p>
        </p:txBody>
      </p:sp>
      <p:sp>
        <p:nvSpPr>
          <p:cNvPr id="5" name="Footer Placeholder 4">
            <a:extLst>
              <a:ext uri="{FF2B5EF4-FFF2-40B4-BE49-F238E27FC236}">
                <a16:creationId xmlns:a16="http://schemas.microsoft.com/office/drawing/2014/main" id="{7AD3950A-703C-4422-A508-C9E1F38D26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FDDAF2-A88F-454F-9EAD-06243D0753F0}"/>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676491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A3344-CC0E-404F-B9C4-ACB311FEB3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A799E1-71D1-4005-A188-241BCD854A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8B0D6A-9D01-4A4C-AAD8-CA7DC1581C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DF5AAD-C158-4355-B13F-DB496E49F37B}"/>
              </a:ext>
            </a:extLst>
          </p:cNvPr>
          <p:cNvSpPr>
            <a:spLocks noGrp="1"/>
          </p:cNvSpPr>
          <p:nvPr>
            <p:ph type="dt" sz="half" idx="10"/>
          </p:nvPr>
        </p:nvSpPr>
        <p:spPr/>
        <p:txBody>
          <a:bodyPr/>
          <a:lstStyle/>
          <a:p>
            <a:fld id="{51335FE3-5E96-469A-AB59-BAA952968745}" type="datetimeFigureOut">
              <a:rPr lang="en-GB" smtClean="0"/>
              <a:t>08/04/2024</a:t>
            </a:fld>
            <a:endParaRPr lang="en-GB"/>
          </a:p>
        </p:txBody>
      </p:sp>
      <p:sp>
        <p:nvSpPr>
          <p:cNvPr id="6" name="Footer Placeholder 5">
            <a:extLst>
              <a:ext uri="{FF2B5EF4-FFF2-40B4-BE49-F238E27FC236}">
                <a16:creationId xmlns:a16="http://schemas.microsoft.com/office/drawing/2014/main" id="{BD79AC5D-CED9-409C-ACC5-9760801412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5E3891-0D2B-46F4-81C7-C3A487F08000}"/>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323375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9AE98-C8A6-4F22-A816-2F2C7DD0EC0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0D5D8F-4F8E-4731-BBA2-4D34307009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98178D-1A5A-468D-9FCA-7C53CB1658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ECF231-E262-49AD-B91F-6554CECFE8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527F17-6BBC-4F9E-8FAA-AC5D0AFB63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5AAB48-4AC9-454A-BB19-C94CE78FC043}"/>
              </a:ext>
            </a:extLst>
          </p:cNvPr>
          <p:cNvSpPr>
            <a:spLocks noGrp="1"/>
          </p:cNvSpPr>
          <p:nvPr>
            <p:ph type="dt" sz="half" idx="10"/>
          </p:nvPr>
        </p:nvSpPr>
        <p:spPr/>
        <p:txBody>
          <a:bodyPr/>
          <a:lstStyle/>
          <a:p>
            <a:fld id="{51335FE3-5E96-469A-AB59-BAA952968745}" type="datetimeFigureOut">
              <a:rPr lang="en-GB" smtClean="0"/>
              <a:t>08/04/2024</a:t>
            </a:fld>
            <a:endParaRPr lang="en-GB"/>
          </a:p>
        </p:txBody>
      </p:sp>
      <p:sp>
        <p:nvSpPr>
          <p:cNvPr id="8" name="Footer Placeholder 7">
            <a:extLst>
              <a:ext uri="{FF2B5EF4-FFF2-40B4-BE49-F238E27FC236}">
                <a16:creationId xmlns:a16="http://schemas.microsoft.com/office/drawing/2014/main" id="{0DA6BA71-1FCD-4768-BCA1-F863CCBF59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A484AE0-1E1A-4F2E-85A0-7C6F469D900E}"/>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397385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407E-74A2-4A16-924C-E163BFF307B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789330-8BCA-4FE9-A112-EA53B395988F}"/>
              </a:ext>
            </a:extLst>
          </p:cNvPr>
          <p:cNvSpPr>
            <a:spLocks noGrp="1"/>
          </p:cNvSpPr>
          <p:nvPr>
            <p:ph type="dt" sz="half" idx="10"/>
          </p:nvPr>
        </p:nvSpPr>
        <p:spPr/>
        <p:txBody>
          <a:bodyPr/>
          <a:lstStyle/>
          <a:p>
            <a:fld id="{51335FE3-5E96-469A-AB59-BAA952968745}" type="datetimeFigureOut">
              <a:rPr lang="en-GB" smtClean="0"/>
              <a:t>08/04/2024</a:t>
            </a:fld>
            <a:endParaRPr lang="en-GB"/>
          </a:p>
        </p:txBody>
      </p:sp>
      <p:sp>
        <p:nvSpPr>
          <p:cNvPr id="4" name="Footer Placeholder 3">
            <a:extLst>
              <a:ext uri="{FF2B5EF4-FFF2-40B4-BE49-F238E27FC236}">
                <a16:creationId xmlns:a16="http://schemas.microsoft.com/office/drawing/2014/main" id="{E5B74342-EC3B-4746-ACCF-CCE2B0A94FD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CB6DA6-349D-46B3-BAA4-787E8EBBEA00}"/>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1326384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469702-67B4-4C2F-9506-E073BF49AD03}"/>
              </a:ext>
            </a:extLst>
          </p:cNvPr>
          <p:cNvSpPr>
            <a:spLocks noGrp="1"/>
          </p:cNvSpPr>
          <p:nvPr>
            <p:ph type="dt" sz="half" idx="10"/>
          </p:nvPr>
        </p:nvSpPr>
        <p:spPr/>
        <p:txBody>
          <a:bodyPr/>
          <a:lstStyle/>
          <a:p>
            <a:fld id="{51335FE3-5E96-469A-AB59-BAA952968745}" type="datetimeFigureOut">
              <a:rPr lang="en-GB" smtClean="0"/>
              <a:t>08/04/2024</a:t>
            </a:fld>
            <a:endParaRPr lang="en-GB"/>
          </a:p>
        </p:txBody>
      </p:sp>
      <p:sp>
        <p:nvSpPr>
          <p:cNvPr id="3" name="Footer Placeholder 2">
            <a:extLst>
              <a:ext uri="{FF2B5EF4-FFF2-40B4-BE49-F238E27FC236}">
                <a16:creationId xmlns:a16="http://schemas.microsoft.com/office/drawing/2014/main" id="{263F4947-C1D9-41A1-94D9-288EB2E991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6EFAF71-080E-446D-8197-0468E27844A5}"/>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2064011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4F32-7115-4B6A-8F51-39C1CD24A4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FDA0AA-24AD-48CD-8EF1-17266C9B1F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1CE7DC-550B-4DFD-8AAF-B28446D61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72CD48-3ACF-405B-A0DB-1992C06735D7}"/>
              </a:ext>
            </a:extLst>
          </p:cNvPr>
          <p:cNvSpPr>
            <a:spLocks noGrp="1"/>
          </p:cNvSpPr>
          <p:nvPr>
            <p:ph type="dt" sz="half" idx="10"/>
          </p:nvPr>
        </p:nvSpPr>
        <p:spPr/>
        <p:txBody>
          <a:bodyPr/>
          <a:lstStyle/>
          <a:p>
            <a:fld id="{51335FE3-5E96-469A-AB59-BAA952968745}" type="datetimeFigureOut">
              <a:rPr lang="en-GB" smtClean="0"/>
              <a:t>08/04/2024</a:t>
            </a:fld>
            <a:endParaRPr lang="en-GB"/>
          </a:p>
        </p:txBody>
      </p:sp>
      <p:sp>
        <p:nvSpPr>
          <p:cNvPr id="6" name="Footer Placeholder 5">
            <a:extLst>
              <a:ext uri="{FF2B5EF4-FFF2-40B4-BE49-F238E27FC236}">
                <a16:creationId xmlns:a16="http://schemas.microsoft.com/office/drawing/2014/main" id="{94A6C707-E74D-4017-9BA2-1DD6A4ED5A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6A33C0-52BC-424F-A443-61019B430804}"/>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3829942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61733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02AB-C350-4FDF-A6D5-AED0967DE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9F564D-1F19-4B50-9EEE-B2F668CFB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D18C87-B907-4900-8144-DFE4B2688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EF9922-58C6-4732-A74E-B0AB7CF9892D}"/>
              </a:ext>
            </a:extLst>
          </p:cNvPr>
          <p:cNvSpPr>
            <a:spLocks noGrp="1"/>
          </p:cNvSpPr>
          <p:nvPr>
            <p:ph type="dt" sz="half" idx="10"/>
          </p:nvPr>
        </p:nvSpPr>
        <p:spPr/>
        <p:txBody>
          <a:bodyPr/>
          <a:lstStyle/>
          <a:p>
            <a:fld id="{51335FE3-5E96-469A-AB59-BAA952968745}" type="datetimeFigureOut">
              <a:rPr lang="en-GB" smtClean="0"/>
              <a:t>08/04/2024</a:t>
            </a:fld>
            <a:endParaRPr lang="en-GB"/>
          </a:p>
        </p:txBody>
      </p:sp>
      <p:sp>
        <p:nvSpPr>
          <p:cNvPr id="6" name="Footer Placeholder 5">
            <a:extLst>
              <a:ext uri="{FF2B5EF4-FFF2-40B4-BE49-F238E27FC236}">
                <a16:creationId xmlns:a16="http://schemas.microsoft.com/office/drawing/2014/main" id="{07790685-7898-4EE2-80C5-6DF9C4CF46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FD908F-C67A-4502-8AF7-AF862FEEFEF1}"/>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3409047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5D9E-6823-44B8-BCF8-13C10911E0E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97951F-ED15-493D-8836-C8F9BD9ED8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0E37E7-955A-49DC-B3DE-26BB8A3AB312}"/>
              </a:ext>
            </a:extLst>
          </p:cNvPr>
          <p:cNvSpPr>
            <a:spLocks noGrp="1"/>
          </p:cNvSpPr>
          <p:nvPr>
            <p:ph type="dt" sz="half" idx="10"/>
          </p:nvPr>
        </p:nvSpPr>
        <p:spPr/>
        <p:txBody>
          <a:bodyPr/>
          <a:lstStyle/>
          <a:p>
            <a:fld id="{51335FE3-5E96-469A-AB59-BAA952968745}" type="datetimeFigureOut">
              <a:rPr lang="en-GB" smtClean="0"/>
              <a:t>08/04/2024</a:t>
            </a:fld>
            <a:endParaRPr lang="en-GB"/>
          </a:p>
        </p:txBody>
      </p:sp>
      <p:sp>
        <p:nvSpPr>
          <p:cNvPr id="5" name="Footer Placeholder 4">
            <a:extLst>
              <a:ext uri="{FF2B5EF4-FFF2-40B4-BE49-F238E27FC236}">
                <a16:creationId xmlns:a16="http://schemas.microsoft.com/office/drawing/2014/main" id="{7029A4BE-2E42-4B06-9F34-26E11A924D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47AF00-542F-4BDC-822F-C6DDE648FA24}"/>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2525161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31A80A-513E-4252-AC0C-55EE56A18F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80647-7275-4826-8E12-E027C1631D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0BF2DF-19CF-4D79-803C-4FE464EDEBC9}"/>
              </a:ext>
            </a:extLst>
          </p:cNvPr>
          <p:cNvSpPr>
            <a:spLocks noGrp="1"/>
          </p:cNvSpPr>
          <p:nvPr>
            <p:ph type="dt" sz="half" idx="10"/>
          </p:nvPr>
        </p:nvSpPr>
        <p:spPr/>
        <p:txBody>
          <a:bodyPr/>
          <a:lstStyle/>
          <a:p>
            <a:fld id="{51335FE3-5E96-469A-AB59-BAA952968745}" type="datetimeFigureOut">
              <a:rPr lang="en-GB" smtClean="0"/>
              <a:t>08/04/2024</a:t>
            </a:fld>
            <a:endParaRPr lang="en-GB"/>
          </a:p>
        </p:txBody>
      </p:sp>
      <p:sp>
        <p:nvSpPr>
          <p:cNvPr id="5" name="Footer Placeholder 4">
            <a:extLst>
              <a:ext uri="{FF2B5EF4-FFF2-40B4-BE49-F238E27FC236}">
                <a16:creationId xmlns:a16="http://schemas.microsoft.com/office/drawing/2014/main" id="{D162B955-FDD1-4737-8BF0-24661BA47F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9E0797-7D01-4300-B803-123C31EFEAB5}"/>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1470710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402522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21567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19931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0892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689531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541388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8130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75089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375159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49A597-5101-43C1-AE90-249FF1A070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8EFEAF-10E9-4C05-8DEE-6D9B2CB18D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555A13-CD99-4BA4-A888-8813F389D3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35FE3-5E96-469A-AB59-BAA952968745}" type="datetimeFigureOut">
              <a:rPr lang="en-GB" smtClean="0"/>
              <a:t>08/04/2024</a:t>
            </a:fld>
            <a:endParaRPr lang="en-GB"/>
          </a:p>
        </p:txBody>
      </p:sp>
      <p:sp>
        <p:nvSpPr>
          <p:cNvPr id="5" name="Footer Placeholder 4">
            <a:extLst>
              <a:ext uri="{FF2B5EF4-FFF2-40B4-BE49-F238E27FC236}">
                <a16:creationId xmlns:a16="http://schemas.microsoft.com/office/drawing/2014/main" id="{B35006ED-636C-4C19-A9AE-0AA198C15F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BF2431B-AEF7-4E46-B492-B48E1EC9A7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668D9-4E47-482C-87CD-99CA0328FF30}" type="slidenum">
              <a:rPr lang="en-GB" smtClean="0"/>
              <a:t>‹#›</a:t>
            </a:fld>
            <a:endParaRPr lang="en-GB"/>
          </a:p>
        </p:txBody>
      </p:sp>
    </p:spTree>
    <p:extLst>
      <p:ext uri="{BB962C8B-B14F-4D97-AF65-F5344CB8AC3E}">
        <p14:creationId xmlns:p14="http://schemas.microsoft.com/office/powerpoint/2010/main" val="38607967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gif"/></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9.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4.xml"/><Relationship Id="rId16" Type="http://schemas.openxmlformats.org/officeDocument/2006/relationships/image" Target="../media/image20.png"/><Relationship Id="rId1" Type="http://schemas.openxmlformats.org/officeDocument/2006/relationships/slideLayout" Target="../slideLayouts/slideLayout17.xml"/><Relationship Id="rId6" Type="http://schemas.openxmlformats.org/officeDocument/2006/relationships/image" Target="../media/image10.png"/><Relationship Id="rId11" Type="http://schemas.openxmlformats.org/officeDocument/2006/relationships/image" Target="../media/image15.jpg"/><Relationship Id="rId5" Type="http://schemas.openxmlformats.org/officeDocument/2006/relationships/image" Target="../media/image8.sv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9.png"/><Relationship Id="rId7" Type="http://schemas.openxmlformats.org/officeDocument/2006/relationships/image" Target="../media/image8.sv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5.xml"/><Relationship Id="rId16" Type="http://schemas.openxmlformats.org/officeDocument/2006/relationships/image" Target="../media/image20.png"/><Relationship Id="rId1" Type="http://schemas.openxmlformats.org/officeDocument/2006/relationships/slideLayout" Target="../slideLayouts/slideLayout17.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24.svg"/><Relationship Id="rId15" Type="http://schemas.openxmlformats.org/officeDocument/2006/relationships/image" Target="../media/image19.png"/><Relationship Id="rId10" Type="http://schemas.openxmlformats.org/officeDocument/2006/relationships/image" Target="../media/image13.png"/><Relationship Id="rId19" Type="http://schemas.openxmlformats.org/officeDocument/2006/relationships/image" Target="../media/image15.jpg"/><Relationship Id="rId4" Type="http://schemas.openxmlformats.org/officeDocument/2006/relationships/image" Target="../media/image23.png"/><Relationship Id="rId9" Type="http://schemas.openxmlformats.org/officeDocument/2006/relationships/image" Target="../media/image12.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gif"/><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9.gif"/><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98;p2" descr="background rectangle">
            <a:extLst>
              <a:ext uri="{FF2B5EF4-FFF2-40B4-BE49-F238E27FC236}">
                <a16:creationId xmlns:a16="http://schemas.microsoft.com/office/drawing/2014/main" id="{100DF08E-F49B-4B01-82DC-A9BE96DF7F26}"/>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46" name="CustomShape 2"/>
          <p:cNvSpPr/>
          <p:nvPr/>
        </p:nvSpPr>
        <p:spPr>
          <a:xfrm>
            <a:off x="5959980" y="4734448"/>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err="1">
                <a:solidFill>
                  <a:srgbClr val="00B050"/>
                </a:solidFill>
                <a:latin typeface="Modern Love" panose="04090805081005020601" pitchFamily="82" charset="0"/>
                <a:cs typeface="Arial"/>
                <a:sym typeface="Arial"/>
              </a:rPr>
              <a:t>grün</a:t>
            </a:r>
            <a:endParaRPr lang="en-GB" sz="1400" kern="0" dirty="0">
              <a:solidFill>
                <a:srgbClr val="00B050"/>
              </a:solidFill>
              <a:latin typeface="Modern Love" panose="04090805081005020601" pitchFamily="82" charset="0"/>
              <a:cs typeface="Arial"/>
              <a:sym typeface="Arial"/>
            </a:endParaRPr>
          </a:p>
        </p:txBody>
      </p:sp>
      <p:pic>
        <p:nvPicPr>
          <p:cNvPr id="8" name="Picture 7" descr="Map&#10;&#10;Description automatically generated">
            <a:extLst>
              <a:ext uri="{FF2B5EF4-FFF2-40B4-BE49-F238E27FC236}">
                <a16:creationId xmlns:a16="http://schemas.microsoft.com/office/drawing/2014/main" id="{D221C529-BF74-4965-96AD-9519D65DB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3FB254EC-1FC5-4D22-BD0A-34EB0D0AE9D2}"/>
              </a:ext>
            </a:extLst>
          </p:cNvPr>
          <p:cNvSpPr txBox="1"/>
          <p:nvPr/>
        </p:nvSpPr>
        <p:spPr>
          <a:xfrm>
            <a:off x="8161501" y="6457890"/>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3 Week 9</a:t>
            </a:r>
          </a:p>
        </p:txBody>
      </p:sp>
      <p:sp>
        <p:nvSpPr>
          <p:cNvPr id="6" name="CustomShape 3">
            <a:extLst>
              <a:ext uri="{FF2B5EF4-FFF2-40B4-BE49-F238E27FC236}">
                <a16:creationId xmlns:a16="http://schemas.microsoft.com/office/drawing/2014/main" id="{CB4EBCDB-98AF-F8FD-AC0E-A29FFF9E2767}"/>
              </a:ext>
            </a:extLst>
          </p:cNvPr>
          <p:cNvSpPr/>
          <p:nvPr/>
        </p:nvSpPr>
        <p:spPr>
          <a:xfrm>
            <a:off x="122968" y="5772270"/>
            <a:ext cx="4572062" cy="137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920" marR="0" lvl="0" indent="-4572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fr-FR" sz="2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rPr>
              <a:t>Revisiting sounds, words and structures</a:t>
            </a:r>
          </a:p>
        </p:txBody>
      </p:sp>
      <p:sp>
        <p:nvSpPr>
          <p:cNvPr id="7" name="Title 1">
            <a:extLst>
              <a:ext uri="{FF2B5EF4-FFF2-40B4-BE49-F238E27FC236}">
                <a16:creationId xmlns:a16="http://schemas.microsoft.com/office/drawing/2014/main" id="{8D5D2B6F-2ABC-88C7-FB1A-368B0C85A58D}"/>
              </a:ext>
            </a:extLst>
          </p:cNvPr>
          <p:cNvSpPr txBox="1">
            <a:spLocks/>
          </p:cNvSpPr>
          <p:nvPr/>
        </p:nvSpPr>
        <p:spPr>
          <a:xfrm>
            <a:off x="-1" y="184975"/>
            <a:ext cx="4350984" cy="1144800"/>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4000" b="1" spc="-1">
                <a:solidFill>
                  <a:schemeClr val="bg1"/>
                </a:solidFill>
                <a:latin typeface="Century Gothic" panose="020B0502020202020204" pitchFamily="34" charset="0"/>
                <a:ea typeface="Century Gothic"/>
              </a:rPr>
              <a:t>What do I know now?</a:t>
            </a:r>
            <a:endParaRPr lang="en-GB" sz="4000" dirty="0"/>
          </a:p>
        </p:txBody>
      </p:sp>
      <p:pic>
        <p:nvPicPr>
          <p:cNvPr id="11" name="Picture 10">
            <a:extLst>
              <a:ext uri="{FF2B5EF4-FFF2-40B4-BE49-F238E27FC236}">
                <a16:creationId xmlns:a16="http://schemas.microsoft.com/office/drawing/2014/main" id="{0010FAA2-D815-8CF1-3585-34FE6B63EC96}"/>
              </a:ext>
            </a:extLst>
          </p:cNvPr>
          <p:cNvPicPr>
            <a:picLocks noChangeAspect="1"/>
          </p:cNvPicPr>
          <p:nvPr/>
        </p:nvPicPr>
        <p:blipFill>
          <a:blip r:embed="rId4"/>
          <a:stretch>
            <a:fillRect/>
          </a:stretch>
        </p:blipFill>
        <p:spPr>
          <a:xfrm>
            <a:off x="62140" y="1451332"/>
            <a:ext cx="4226702" cy="3571250"/>
          </a:xfrm>
          <a:prstGeom prst="rect">
            <a:avLst/>
          </a:prstGeom>
        </p:spPr>
      </p:pic>
      <p:sp>
        <p:nvSpPr>
          <p:cNvPr id="12" name="TextBox 11">
            <a:hlinkClick r:id="" action="ppaction://noaction">
              <a:snd r:embed="rId5" name="T3_W9_1.1.wav"/>
            </a:hlinkClick>
            <a:extLst>
              <a:ext uri="{FF2B5EF4-FFF2-40B4-BE49-F238E27FC236}">
                <a16:creationId xmlns:a16="http://schemas.microsoft.com/office/drawing/2014/main" id="{A86E0565-811D-EF5B-3E30-B5124939278F}"/>
              </a:ext>
            </a:extLst>
          </p:cNvPr>
          <p:cNvSpPr txBox="1"/>
          <p:nvPr/>
        </p:nvSpPr>
        <p:spPr>
          <a:xfrm rot="20804272">
            <a:off x="710897" y="1849686"/>
            <a:ext cx="3009459" cy="769441"/>
          </a:xfrm>
          <a:prstGeom prst="rect">
            <a:avLst/>
          </a:prstGeom>
          <a:noFill/>
        </p:spPr>
        <p:txBody>
          <a:bodyPr wrap="square" rtlCol="0">
            <a:spAutoFit/>
          </a:bodyPr>
          <a:lstStyle/>
          <a:p>
            <a:pPr algn="ctr"/>
            <a:r>
              <a:rPr lang="en-GB" sz="2200" b="1" dirty="0" err="1">
                <a:solidFill>
                  <a:srgbClr val="FFFDFB"/>
                </a:solidFill>
                <a:latin typeface="Cavolini" panose="03000502040302020204" pitchFamily="66" charset="0"/>
                <a:cs typeface="Cavolini" panose="03000502040302020204" pitchFamily="66" charset="0"/>
              </a:rPr>
              <a:t>Wir</a:t>
            </a:r>
            <a:r>
              <a:rPr lang="en-GB" sz="2200" b="1" dirty="0">
                <a:solidFill>
                  <a:srgbClr val="FFFDFB"/>
                </a:solidFill>
                <a:latin typeface="Cavolini" panose="03000502040302020204" pitchFamily="66" charset="0"/>
                <a:cs typeface="Cavolini" panose="03000502040302020204" pitchFamily="66" charset="0"/>
              </a:rPr>
              <a:t> </a:t>
            </a:r>
            <a:r>
              <a:rPr lang="en-GB" sz="2200" b="1" dirty="0" err="1">
                <a:solidFill>
                  <a:srgbClr val="FFFDFB"/>
                </a:solidFill>
                <a:latin typeface="Cavolini" panose="03000502040302020204" pitchFamily="66" charset="0"/>
                <a:cs typeface="Cavolini" panose="03000502040302020204" pitchFamily="66" charset="0"/>
              </a:rPr>
              <a:t>wiederholen</a:t>
            </a:r>
            <a:r>
              <a:rPr lang="en-GB" sz="2200" b="1" dirty="0">
                <a:solidFill>
                  <a:srgbClr val="FFFDFB"/>
                </a:solidFill>
                <a:latin typeface="Cavolini" panose="03000502040302020204" pitchFamily="66" charset="0"/>
                <a:cs typeface="Cavolini" panose="03000502040302020204" pitchFamily="66" charset="0"/>
              </a:rPr>
              <a:t>! </a:t>
            </a:r>
            <a:br>
              <a:rPr lang="en-GB" sz="2200" b="1" dirty="0">
                <a:solidFill>
                  <a:srgbClr val="FFFDFB"/>
                </a:solidFill>
                <a:latin typeface="Cavolini" panose="03000502040302020204" pitchFamily="66" charset="0"/>
                <a:cs typeface="Cavolini" panose="03000502040302020204" pitchFamily="66" charset="0"/>
              </a:rPr>
            </a:br>
            <a:endParaRPr lang="en-GB" sz="2200" b="1" dirty="0">
              <a:solidFill>
                <a:srgbClr val="FFFDFB"/>
              </a:solidFill>
              <a:latin typeface="Cavolini" panose="03000502040302020204" pitchFamily="66" charset="0"/>
              <a:cs typeface="Cavolini" panose="03000502040302020204" pitchFamily="66" charset="0"/>
            </a:endParaRPr>
          </a:p>
        </p:txBody>
      </p:sp>
      <p:sp>
        <p:nvSpPr>
          <p:cNvPr id="13" name="TextBox 12">
            <a:extLst>
              <a:ext uri="{FF2B5EF4-FFF2-40B4-BE49-F238E27FC236}">
                <a16:creationId xmlns:a16="http://schemas.microsoft.com/office/drawing/2014/main" id="{2343D40A-3B42-8612-A85F-C62433661D21}"/>
              </a:ext>
            </a:extLst>
          </p:cNvPr>
          <p:cNvSpPr txBox="1"/>
          <p:nvPr/>
        </p:nvSpPr>
        <p:spPr>
          <a:xfrm>
            <a:off x="2573643" y="2027528"/>
            <a:ext cx="769249" cy="1015663"/>
          </a:xfrm>
          <a:prstGeom prst="rect">
            <a:avLst/>
          </a:prstGeom>
          <a:noFill/>
        </p:spPr>
        <p:txBody>
          <a:bodyPr wrap="square">
            <a:spAutoFit/>
          </a:bodyPr>
          <a:lstStyle/>
          <a:p>
            <a:r>
              <a:rPr kumimoji="0" lang="en-GB" sz="6000" b="1" i="0" u="none" strike="noStrike" kern="1200" cap="none" spc="0" normalizeH="0" baseline="0" noProof="0" dirty="0">
                <a:ln>
                  <a:noFill/>
                </a:ln>
                <a:solidFill>
                  <a:srgbClr val="FFFDFB"/>
                </a:solidFill>
                <a:effectLst/>
                <a:uLnTx/>
                <a:uFillTx/>
                <a:latin typeface="Cavolini" panose="03000502040302020204" pitchFamily="66" charset="0"/>
                <a:ea typeface="+mn-ea"/>
                <a:cs typeface="Cavolini" panose="03000502040302020204" pitchFamily="66" charset="0"/>
                <a:sym typeface="Wingdings" panose="05000000000000000000" pitchFamily="2" charset="2"/>
              </a:rPr>
              <a:t></a:t>
            </a:r>
            <a:endParaRPr lang="en-GB" sz="3600"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sp>
        <p:nvSpPr>
          <p:cNvPr id="5" name="TextBox 4">
            <a:extLst>
              <a:ext uri="{FF2B5EF4-FFF2-40B4-BE49-F238E27FC236}">
                <a16:creationId xmlns:a16="http://schemas.microsoft.com/office/drawing/2014/main" id="{A89B7363-C67B-6A37-1558-44F2A6909DC4}"/>
              </a:ext>
            </a:extLst>
          </p:cNvPr>
          <p:cNvSpPr txBox="1"/>
          <p:nvPr/>
        </p:nvSpPr>
        <p:spPr>
          <a:xfrm>
            <a:off x="3648836" y="67802"/>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6" name="TextBox 5">
            <a:extLst>
              <a:ext uri="{FF2B5EF4-FFF2-40B4-BE49-F238E27FC236}">
                <a16:creationId xmlns:a16="http://schemas.microsoft.com/office/drawing/2014/main" id="{6C851422-2384-0764-2682-42F1891E2C68}"/>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8" name="Title 1">
            <a:extLst>
              <a:ext uri="{FF2B5EF4-FFF2-40B4-BE49-F238E27FC236}">
                <a16:creationId xmlns:a16="http://schemas.microsoft.com/office/drawing/2014/main" id="{0162749F-BCE3-BDC7-6779-CC0AE73549E3}"/>
              </a:ext>
            </a:extLst>
          </p:cNvPr>
          <p:cNvSpPr>
            <a:spLocks noGrp="1"/>
          </p:cNvSpPr>
          <p:nvPr>
            <p:ph type="title"/>
          </p:nvPr>
        </p:nvSpPr>
        <p:spPr>
          <a:xfrm>
            <a:off x="644540" y="87041"/>
            <a:ext cx="2578897" cy="582075"/>
          </a:xfrm>
        </p:spPr>
        <p:txBody>
          <a:bodyPr>
            <a:normAutofit fontScale="90000"/>
          </a:bodyPr>
          <a:lstStyle/>
          <a:p>
            <a:r>
              <a:rPr lang="en-GB" sz="2800" b="1" dirty="0">
                <a:solidFill>
                  <a:srgbClr val="002060"/>
                </a:solidFill>
                <a:latin typeface="Century Gothic" panose="020B0502020202020204" pitchFamily="34" charset="0"/>
                <a:ea typeface="Century Gothic"/>
                <a:cs typeface="Century Gothic"/>
                <a:sym typeface="Century Gothic"/>
              </a:rPr>
              <a:t>Extra follow up:</a:t>
            </a:r>
            <a:endParaRPr lang="en-GB" sz="2800" dirty="0">
              <a:latin typeface="Century Gothic" panose="020B0502020202020204" pitchFamily="34" charset="0"/>
            </a:endParaRPr>
          </a:p>
        </p:txBody>
      </p:sp>
      <p:sp>
        <p:nvSpPr>
          <p:cNvPr id="9" name="TextBox 8">
            <a:extLst>
              <a:ext uri="{FF2B5EF4-FFF2-40B4-BE49-F238E27FC236}">
                <a16:creationId xmlns:a16="http://schemas.microsoft.com/office/drawing/2014/main" id="{642C36C2-93A7-328B-14CF-BF3DB92B08F4}"/>
              </a:ext>
            </a:extLst>
          </p:cNvPr>
          <p:cNvSpPr txBox="1"/>
          <p:nvPr/>
        </p:nvSpPr>
        <p:spPr>
          <a:xfrm>
            <a:off x="2962529" y="-350042"/>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Google Shape;167;p2">
            <a:extLst>
              <a:ext uri="{FF2B5EF4-FFF2-40B4-BE49-F238E27FC236}">
                <a16:creationId xmlns:a16="http://schemas.microsoft.com/office/drawing/2014/main" id="{9C86D165-5DD9-3E86-0939-6164AED7F7B5}"/>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2" name="Table 4">
            <a:extLst>
              <a:ext uri="{FF2B5EF4-FFF2-40B4-BE49-F238E27FC236}">
                <a16:creationId xmlns:a16="http://schemas.microsoft.com/office/drawing/2014/main" id="{95FA4C43-05A8-2414-3A3F-57CA80423B21}"/>
              </a:ext>
            </a:extLst>
          </p:cNvPr>
          <p:cNvGraphicFramePr>
            <a:graphicFrameLocks noGrp="1"/>
          </p:cNvGraphicFramePr>
          <p:nvPr>
            <p:extLst>
              <p:ext uri="{D42A27DB-BD31-4B8C-83A1-F6EECF244321}">
                <p14:modId xmlns:p14="http://schemas.microsoft.com/office/powerpoint/2010/main" val="3856732818"/>
              </p:ext>
            </p:extLst>
          </p:nvPr>
        </p:nvGraphicFramePr>
        <p:xfrm>
          <a:off x="322845" y="657627"/>
          <a:ext cx="11667594" cy="6029786"/>
        </p:xfrm>
        <a:graphic>
          <a:graphicData uri="http://schemas.openxmlformats.org/drawingml/2006/table">
            <a:tbl>
              <a:tblPr firstRow="1" bandRow="1"/>
              <a:tblGrid>
                <a:gridCol w="1952752">
                  <a:extLst>
                    <a:ext uri="{9D8B030D-6E8A-4147-A177-3AD203B41FA5}">
                      <a16:colId xmlns:a16="http://schemas.microsoft.com/office/drawing/2014/main" val="1203737284"/>
                    </a:ext>
                  </a:extLst>
                </a:gridCol>
                <a:gridCol w="2706585">
                  <a:extLst>
                    <a:ext uri="{9D8B030D-6E8A-4147-A177-3AD203B41FA5}">
                      <a16:colId xmlns:a16="http://schemas.microsoft.com/office/drawing/2014/main" val="1810222861"/>
                    </a:ext>
                  </a:extLst>
                </a:gridCol>
                <a:gridCol w="3129431">
                  <a:extLst>
                    <a:ext uri="{9D8B030D-6E8A-4147-A177-3AD203B41FA5}">
                      <a16:colId xmlns:a16="http://schemas.microsoft.com/office/drawing/2014/main" val="274413866"/>
                    </a:ext>
                  </a:extLst>
                </a:gridCol>
                <a:gridCol w="3878826">
                  <a:extLst>
                    <a:ext uri="{9D8B030D-6E8A-4147-A177-3AD203B41FA5}">
                      <a16:colId xmlns:a16="http://schemas.microsoft.com/office/drawing/2014/main" val="2706468897"/>
                    </a:ext>
                  </a:extLst>
                </a:gridCol>
              </a:tblGrid>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 accident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 pain(s)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right, correct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thank you</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 fear (of)</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 luck</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 leg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happy, glad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 exam, test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(the) shoe</a:t>
                      </a: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(the) paper</a:t>
                      </a: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(the things)</a:t>
                      </a: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299"/>
                          </a:solidFill>
                          <a:latin typeface="Century Gothic" panose="020B0502020202020204" pitchFamily="34" charset="0"/>
                        </a:rPr>
                        <a:t>(the) head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299"/>
                          </a:solidFill>
                          <a:latin typeface="Century Gothic" panose="020B0502020202020204" pitchFamily="34" charset="0"/>
                        </a:rPr>
                        <a:t>please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299"/>
                          </a:solidFill>
                          <a:latin typeface="Century Gothic" panose="020B0502020202020204" pitchFamily="34" charset="0"/>
                        </a:rPr>
                        <a:t>soon</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important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to feel like (doing </a:t>
                      </a:r>
                      <a:r>
                        <a:rPr lang="en-GB" sz="2400" b="1" dirty="0" err="1">
                          <a:solidFill>
                            <a:srgbClr val="FF3399"/>
                          </a:solidFill>
                          <a:latin typeface="Century Gothic" panose="020B0502020202020204" pitchFamily="34" charset="0"/>
                        </a:rPr>
                        <a:t>sth</a:t>
                      </a:r>
                      <a:r>
                        <a:rPr lang="en-GB" sz="2400" b="1" dirty="0">
                          <a:solidFill>
                            <a:srgbClr val="FF3399"/>
                          </a:solidFill>
                          <a:latin typeface="Century Gothic" panose="020B0502020202020204" pitchFamily="34" charset="0"/>
                        </a:rPr>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to lie, lying</a:t>
                      </a: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to have to, must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country(side)</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pic>
        <p:nvPicPr>
          <p:cNvPr id="4" name="Picture 3">
            <a:extLst>
              <a:ext uri="{FF2B5EF4-FFF2-40B4-BE49-F238E27FC236}">
                <a16:creationId xmlns:a16="http://schemas.microsoft.com/office/drawing/2014/main" id="{D1B2FDE7-25D2-4F7B-5F51-8C42D99A41B3}"/>
              </a:ext>
            </a:extLst>
          </p:cNvPr>
          <p:cNvPicPr>
            <a:picLocks noChangeAspect="1"/>
          </p:cNvPicPr>
          <p:nvPr/>
        </p:nvPicPr>
        <p:blipFill>
          <a:blip r:embed="rId3"/>
          <a:stretch>
            <a:fillRect/>
          </a:stretch>
        </p:blipFill>
        <p:spPr>
          <a:xfrm>
            <a:off x="845750" y="3324103"/>
            <a:ext cx="787078" cy="716929"/>
          </a:xfrm>
          <a:prstGeom prst="rect">
            <a:avLst/>
          </a:prstGeom>
        </p:spPr>
      </p:pic>
      <p:pic>
        <p:nvPicPr>
          <p:cNvPr id="7" name="Picture 6" descr="Icon&#10;&#10;Description automatically generated">
            <a:extLst>
              <a:ext uri="{FF2B5EF4-FFF2-40B4-BE49-F238E27FC236}">
                <a16:creationId xmlns:a16="http://schemas.microsoft.com/office/drawing/2014/main" id="{0D54202C-A1C6-98B0-1975-F424F445B1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10" name="Picture 9">
            <a:extLst>
              <a:ext uri="{FF2B5EF4-FFF2-40B4-BE49-F238E27FC236}">
                <a16:creationId xmlns:a16="http://schemas.microsoft.com/office/drawing/2014/main" id="{EA790A2A-673D-0D17-084C-AA11301B97D6}"/>
              </a:ext>
            </a:extLst>
          </p:cNvPr>
          <p:cNvPicPr>
            <a:picLocks noChangeAspect="1"/>
          </p:cNvPicPr>
          <p:nvPr/>
        </p:nvPicPr>
        <p:blipFill>
          <a:blip r:embed="rId5"/>
          <a:stretch>
            <a:fillRect/>
          </a:stretch>
        </p:blipFill>
        <p:spPr>
          <a:xfrm>
            <a:off x="693353" y="4920355"/>
            <a:ext cx="1162417" cy="1101237"/>
          </a:xfrm>
          <a:prstGeom prst="rect">
            <a:avLst/>
          </a:prstGeom>
        </p:spPr>
      </p:pic>
      <p:sp>
        <p:nvSpPr>
          <p:cNvPr id="11" name="TextBox 10">
            <a:extLst>
              <a:ext uri="{FF2B5EF4-FFF2-40B4-BE49-F238E27FC236}">
                <a16:creationId xmlns:a16="http://schemas.microsoft.com/office/drawing/2014/main" id="{A71B803B-C0F3-CE5D-4BAF-402579A77FD7}"/>
              </a:ext>
            </a:extLst>
          </p:cNvPr>
          <p:cNvSpPr txBox="1"/>
          <p:nvPr/>
        </p:nvSpPr>
        <p:spPr>
          <a:xfrm>
            <a:off x="1737282" y="5526724"/>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12" name="TextBox 11">
            <a:extLst>
              <a:ext uri="{FF2B5EF4-FFF2-40B4-BE49-F238E27FC236}">
                <a16:creationId xmlns:a16="http://schemas.microsoft.com/office/drawing/2014/main" id="{BBB4FC7D-6A3A-2FB3-3531-B62D0AE39E78}"/>
              </a:ext>
            </a:extLst>
          </p:cNvPr>
          <p:cNvSpPr txBox="1"/>
          <p:nvPr/>
        </p:nvSpPr>
        <p:spPr>
          <a:xfrm>
            <a:off x="1636352" y="350003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13" name="TextBox 12">
            <a:extLst>
              <a:ext uri="{FF2B5EF4-FFF2-40B4-BE49-F238E27FC236}">
                <a16:creationId xmlns:a16="http://schemas.microsoft.com/office/drawing/2014/main" id="{DB6A0AB4-061C-1AB9-942C-7CE9B297EAE4}"/>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14" name="TextBox 13">
            <a:extLst>
              <a:ext uri="{FF2B5EF4-FFF2-40B4-BE49-F238E27FC236}">
                <a16:creationId xmlns:a16="http://schemas.microsoft.com/office/drawing/2014/main" id="{AA5B1977-66D1-2408-F8F2-935374B372DC}"/>
              </a:ext>
            </a:extLst>
          </p:cNvPr>
          <p:cNvSpPr txBox="1"/>
          <p:nvPr/>
        </p:nvSpPr>
        <p:spPr>
          <a:xfrm>
            <a:off x="2276578" y="6223501"/>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err="1">
                <a:solidFill>
                  <a:srgbClr val="002060"/>
                </a:solidFill>
                <a:latin typeface="Century Gothic" panose="020B0502020202020204" pitchFamily="34" charset="0"/>
                <a:cs typeface="Arial"/>
                <a:sym typeface="Arial"/>
              </a:rPr>
              <a:t>liegen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15" name="TextBox 14">
            <a:extLst>
              <a:ext uri="{FF2B5EF4-FFF2-40B4-BE49-F238E27FC236}">
                <a16:creationId xmlns:a16="http://schemas.microsoft.com/office/drawing/2014/main" id="{065544DD-394B-EA1C-4BCE-421406AC6D44}"/>
              </a:ext>
            </a:extLst>
          </p:cNvPr>
          <p:cNvSpPr txBox="1"/>
          <p:nvPr/>
        </p:nvSpPr>
        <p:spPr>
          <a:xfrm>
            <a:off x="8113267" y="5358997"/>
            <a:ext cx="72027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Lust </a:t>
            </a:r>
            <a:r>
              <a:rPr lang="en-GB" sz="2400" kern="0" dirty="0" err="1">
                <a:solidFill>
                  <a:srgbClr val="002060"/>
                </a:solidFill>
                <a:latin typeface="Century Gothic" panose="020B0502020202020204" pitchFamily="34" charset="0"/>
                <a:cs typeface="Arial"/>
                <a:sym typeface="Arial"/>
              </a:rPr>
              <a:t>haben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16" name="TextBox 15">
            <a:extLst>
              <a:ext uri="{FF2B5EF4-FFF2-40B4-BE49-F238E27FC236}">
                <a16:creationId xmlns:a16="http://schemas.microsoft.com/office/drawing/2014/main" id="{05F3A6AB-68FD-F4C3-4D95-91ADBC253110}"/>
              </a:ext>
            </a:extLst>
          </p:cNvPr>
          <p:cNvSpPr txBox="1"/>
          <p:nvPr/>
        </p:nvSpPr>
        <p:spPr>
          <a:xfrm>
            <a:off x="8113267" y="6223501"/>
            <a:ext cx="33003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das Land</a:t>
            </a:r>
          </a:p>
        </p:txBody>
      </p:sp>
      <p:sp>
        <p:nvSpPr>
          <p:cNvPr id="17" name="TextBox 16">
            <a:extLst>
              <a:ext uri="{FF2B5EF4-FFF2-40B4-BE49-F238E27FC236}">
                <a16:creationId xmlns:a16="http://schemas.microsoft.com/office/drawing/2014/main" id="{0D76CBD4-3BE0-AE7F-91E6-A2B4A37D946E}"/>
              </a:ext>
            </a:extLst>
          </p:cNvPr>
          <p:cNvSpPr txBox="1"/>
          <p:nvPr/>
        </p:nvSpPr>
        <p:spPr>
          <a:xfrm>
            <a:off x="2276578" y="5358997"/>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dann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18" name="TextBox 17">
            <a:extLst>
              <a:ext uri="{FF2B5EF4-FFF2-40B4-BE49-F238E27FC236}">
                <a16:creationId xmlns:a16="http://schemas.microsoft.com/office/drawing/2014/main" id="{3ED419DA-66B7-ADB7-9C66-C4F10C89A88F}"/>
              </a:ext>
            </a:extLst>
          </p:cNvPr>
          <p:cNvSpPr txBox="1"/>
          <p:nvPr/>
        </p:nvSpPr>
        <p:spPr>
          <a:xfrm>
            <a:off x="4986602" y="5358997"/>
            <a:ext cx="35589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err="1">
                <a:solidFill>
                  <a:srgbClr val="002060"/>
                </a:solidFill>
                <a:latin typeface="Century Gothic" panose="020B0502020202020204" pitchFamily="34" charset="0"/>
                <a:cs typeface="Arial"/>
                <a:sym typeface="Arial"/>
              </a:rPr>
              <a:t>wichtig</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19" name="TextBox 18">
            <a:extLst>
              <a:ext uri="{FF2B5EF4-FFF2-40B4-BE49-F238E27FC236}">
                <a16:creationId xmlns:a16="http://schemas.microsoft.com/office/drawing/2014/main" id="{1D7839F0-8B73-9922-0576-E7BDDEE84DEB}"/>
              </a:ext>
            </a:extLst>
          </p:cNvPr>
          <p:cNvSpPr txBox="1"/>
          <p:nvPr/>
        </p:nvSpPr>
        <p:spPr>
          <a:xfrm>
            <a:off x="4986602" y="6223501"/>
            <a:ext cx="30943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müssen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0" name="TextBox 19">
            <a:extLst>
              <a:ext uri="{FF2B5EF4-FFF2-40B4-BE49-F238E27FC236}">
                <a16:creationId xmlns:a16="http://schemas.microsoft.com/office/drawing/2014/main" id="{18B86161-46B8-5368-D1DF-6EEB320D657E}"/>
              </a:ext>
            </a:extLst>
          </p:cNvPr>
          <p:cNvSpPr txBox="1"/>
          <p:nvPr/>
        </p:nvSpPr>
        <p:spPr>
          <a:xfrm>
            <a:off x="2276578" y="4501450"/>
            <a:ext cx="27100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der Kopf</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1" name="TextBox 20">
            <a:extLst>
              <a:ext uri="{FF2B5EF4-FFF2-40B4-BE49-F238E27FC236}">
                <a16:creationId xmlns:a16="http://schemas.microsoft.com/office/drawing/2014/main" id="{AEA51211-A9CB-0B02-BBAF-8CC9D7D39C3B}"/>
              </a:ext>
            </a:extLst>
          </p:cNvPr>
          <p:cNvSpPr txBox="1"/>
          <p:nvPr/>
        </p:nvSpPr>
        <p:spPr>
          <a:xfrm>
            <a:off x="4986602" y="4501450"/>
            <a:ext cx="24146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bitte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2" name="TextBox 21">
            <a:extLst>
              <a:ext uri="{FF2B5EF4-FFF2-40B4-BE49-F238E27FC236}">
                <a16:creationId xmlns:a16="http://schemas.microsoft.com/office/drawing/2014/main" id="{B72EE38E-ECD8-D12D-5CB1-F7BFFE5BEBF1}"/>
              </a:ext>
            </a:extLst>
          </p:cNvPr>
          <p:cNvSpPr txBox="1"/>
          <p:nvPr/>
        </p:nvSpPr>
        <p:spPr>
          <a:xfrm>
            <a:off x="8113267" y="4501450"/>
            <a:ext cx="37558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bald</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3" name="TextBox 22">
            <a:extLst>
              <a:ext uri="{FF2B5EF4-FFF2-40B4-BE49-F238E27FC236}">
                <a16:creationId xmlns:a16="http://schemas.microsoft.com/office/drawing/2014/main" id="{A4131D26-1ED8-BC64-6E6F-B3296AE97CD4}"/>
              </a:ext>
            </a:extLst>
          </p:cNvPr>
          <p:cNvSpPr txBox="1"/>
          <p:nvPr/>
        </p:nvSpPr>
        <p:spPr>
          <a:xfrm>
            <a:off x="2276578" y="3643065"/>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02060"/>
                </a:solidFill>
                <a:latin typeface="Century Gothic" panose="020B0502020202020204" pitchFamily="34" charset="0"/>
                <a:cs typeface="Arial"/>
                <a:sym typeface="Arial"/>
              </a:rPr>
              <a:t>der Schuh</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4" name="TextBox 23">
            <a:extLst>
              <a:ext uri="{FF2B5EF4-FFF2-40B4-BE49-F238E27FC236}">
                <a16:creationId xmlns:a16="http://schemas.microsoft.com/office/drawing/2014/main" id="{3B8E5853-D2BD-6F79-143F-92CC2FC0CAEB}"/>
              </a:ext>
            </a:extLst>
          </p:cNvPr>
          <p:cNvSpPr txBox="1"/>
          <p:nvPr/>
        </p:nvSpPr>
        <p:spPr>
          <a:xfrm>
            <a:off x="4986602" y="3643065"/>
            <a:ext cx="22880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das Papier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5" name="TextBox 24">
            <a:extLst>
              <a:ext uri="{FF2B5EF4-FFF2-40B4-BE49-F238E27FC236}">
                <a16:creationId xmlns:a16="http://schemas.microsoft.com/office/drawing/2014/main" id="{CCC40A4D-A940-1776-C182-6F801A10D8C2}"/>
              </a:ext>
            </a:extLst>
          </p:cNvPr>
          <p:cNvSpPr txBox="1"/>
          <p:nvPr/>
        </p:nvSpPr>
        <p:spPr>
          <a:xfrm>
            <a:off x="8113267" y="3643065"/>
            <a:ext cx="33003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die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Sachen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6" name="TextBox 25">
            <a:extLst>
              <a:ext uri="{FF2B5EF4-FFF2-40B4-BE49-F238E27FC236}">
                <a16:creationId xmlns:a16="http://schemas.microsoft.com/office/drawing/2014/main" id="{F70E801C-36ED-BADC-E7EF-0BCF1032BB4E}"/>
              </a:ext>
            </a:extLst>
          </p:cNvPr>
          <p:cNvSpPr txBox="1"/>
          <p:nvPr/>
        </p:nvSpPr>
        <p:spPr>
          <a:xfrm>
            <a:off x="2276578" y="2777673"/>
            <a:ext cx="26100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das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Bein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7" name="TextBox 26">
            <a:extLst>
              <a:ext uri="{FF2B5EF4-FFF2-40B4-BE49-F238E27FC236}">
                <a16:creationId xmlns:a16="http://schemas.microsoft.com/office/drawing/2014/main" id="{E426F732-3C69-FBE2-62BC-3F0D6811E51E}"/>
              </a:ext>
            </a:extLst>
          </p:cNvPr>
          <p:cNvSpPr txBox="1"/>
          <p:nvPr/>
        </p:nvSpPr>
        <p:spPr>
          <a:xfrm>
            <a:off x="4986602" y="2777673"/>
            <a:ext cx="26761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froh</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8" name="TextBox 27">
            <a:extLst>
              <a:ext uri="{FF2B5EF4-FFF2-40B4-BE49-F238E27FC236}">
                <a16:creationId xmlns:a16="http://schemas.microsoft.com/office/drawing/2014/main" id="{FC00889D-7EDB-78B4-FA79-6145C8E6C9A2}"/>
              </a:ext>
            </a:extLst>
          </p:cNvPr>
          <p:cNvSpPr txBox="1"/>
          <p:nvPr/>
        </p:nvSpPr>
        <p:spPr>
          <a:xfrm>
            <a:off x="8113267" y="2777673"/>
            <a:ext cx="43245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die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Prüfung</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9" name="TextBox 28">
            <a:extLst>
              <a:ext uri="{FF2B5EF4-FFF2-40B4-BE49-F238E27FC236}">
                <a16:creationId xmlns:a16="http://schemas.microsoft.com/office/drawing/2014/main" id="{33207C56-B37A-AB57-0B9E-933CA72D2BCF}"/>
              </a:ext>
            </a:extLst>
          </p:cNvPr>
          <p:cNvSpPr txBox="1"/>
          <p:nvPr/>
        </p:nvSpPr>
        <p:spPr>
          <a:xfrm>
            <a:off x="2276578" y="1913502"/>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danke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30" name="TextBox 29">
            <a:extLst>
              <a:ext uri="{FF2B5EF4-FFF2-40B4-BE49-F238E27FC236}">
                <a16:creationId xmlns:a16="http://schemas.microsoft.com/office/drawing/2014/main" id="{143750A8-DC6B-EBF0-E087-38CB7EE932AA}"/>
              </a:ext>
            </a:extLst>
          </p:cNvPr>
          <p:cNvSpPr txBox="1"/>
          <p:nvPr/>
        </p:nvSpPr>
        <p:spPr>
          <a:xfrm>
            <a:off x="4986602" y="1913502"/>
            <a:ext cx="28933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(die)</a:t>
            </a:r>
            <a:r>
              <a:rPr kumimoji="0" lang="en-GB" sz="2400" b="0" i="0" u="none" strike="noStrike" kern="0" cap="none" spc="0" normalizeH="0" noProof="0" dirty="0">
                <a:ln>
                  <a:noFill/>
                </a:ln>
                <a:solidFill>
                  <a:srgbClr val="002060"/>
                </a:solidFill>
                <a:effectLst/>
                <a:uLnTx/>
                <a:uFillTx/>
                <a:latin typeface="Century Gothic" panose="020B0502020202020204" pitchFamily="34" charset="0"/>
                <a:ea typeface="+mn-ea"/>
                <a:cs typeface="Arial"/>
                <a:sym typeface="Arial"/>
              </a:rPr>
              <a:t> Angst (</a:t>
            </a:r>
            <a:r>
              <a:rPr kumimoji="0" lang="en-GB" sz="2400" b="0" i="0" u="none" strike="noStrike" kern="0" cap="none" spc="0" normalizeH="0" noProof="0" dirty="0" err="1">
                <a:ln>
                  <a:noFill/>
                </a:ln>
                <a:solidFill>
                  <a:srgbClr val="002060"/>
                </a:solidFill>
                <a:effectLst/>
                <a:uLnTx/>
                <a:uFillTx/>
                <a:latin typeface="Century Gothic" panose="020B0502020202020204" pitchFamily="34" charset="0"/>
                <a:ea typeface="+mn-ea"/>
                <a:cs typeface="Arial"/>
                <a:sym typeface="Arial"/>
              </a:rPr>
              <a:t>vor</a:t>
            </a:r>
            <a:r>
              <a:rPr kumimoji="0" lang="en-GB" sz="2400" b="0" i="0" u="none" strike="noStrike" kern="0" cap="none" spc="0" normalizeH="0" noProof="0" dirty="0">
                <a:ln>
                  <a:noFill/>
                </a:ln>
                <a:solidFill>
                  <a:srgbClr val="002060"/>
                </a:solidFill>
                <a:effectLst/>
                <a:uLnTx/>
                <a:uFillTx/>
                <a:latin typeface="Century Gothic" panose="020B0502020202020204" pitchFamily="34" charset="0"/>
                <a:ea typeface="+mn-ea"/>
                <a:cs typeface="Arial"/>
                <a:sym typeface="Arial"/>
              </a:rPr>
              <a: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31" name="TextBox 30">
            <a:extLst>
              <a:ext uri="{FF2B5EF4-FFF2-40B4-BE49-F238E27FC236}">
                <a16:creationId xmlns:a16="http://schemas.microsoft.com/office/drawing/2014/main" id="{53F41EC7-3A50-2B92-ABDD-B51692076285}"/>
              </a:ext>
            </a:extLst>
          </p:cNvPr>
          <p:cNvSpPr txBox="1"/>
          <p:nvPr/>
        </p:nvSpPr>
        <p:spPr>
          <a:xfrm>
            <a:off x="8113267" y="1913502"/>
            <a:ext cx="33003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das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Gl</a:t>
            </a:r>
            <a:r>
              <a:rPr lang="en-GB" sz="2400" kern="0" dirty="0" err="1">
                <a:solidFill>
                  <a:srgbClr val="002060"/>
                </a:solidFill>
                <a:latin typeface="Century Gothic" panose="020B0502020202020204" pitchFamily="34" charset="0"/>
                <a:cs typeface="Arial"/>
                <a:sym typeface="Arial"/>
              </a:rPr>
              <a:t>ück</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32" name="TextBox 31">
            <a:extLst>
              <a:ext uri="{FF2B5EF4-FFF2-40B4-BE49-F238E27FC236}">
                <a16:creationId xmlns:a16="http://schemas.microsoft.com/office/drawing/2014/main" id="{423EB39F-5B75-0EDE-A469-EA67ED049ECF}"/>
              </a:ext>
            </a:extLst>
          </p:cNvPr>
          <p:cNvSpPr txBox="1"/>
          <p:nvPr/>
        </p:nvSpPr>
        <p:spPr>
          <a:xfrm>
            <a:off x="2276578" y="1052580"/>
            <a:ext cx="21138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der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Unfall</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33" name="TextBox 32">
            <a:extLst>
              <a:ext uri="{FF2B5EF4-FFF2-40B4-BE49-F238E27FC236}">
                <a16:creationId xmlns:a16="http://schemas.microsoft.com/office/drawing/2014/main" id="{78E74240-16A2-4FE6-ACEE-C5FA919D995B}"/>
              </a:ext>
            </a:extLst>
          </p:cNvPr>
          <p:cNvSpPr txBox="1"/>
          <p:nvPr/>
        </p:nvSpPr>
        <p:spPr>
          <a:xfrm>
            <a:off x="4986602" y="1052580"/>
            <a:ext cx="29251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die </a:t>
            </a:r>
            <a:r>
              <a:rPr lang="en-GB" sz="2400" kern="0" dirty="0" err="1">
                <a:solidFill>
                  <a:srgbClr val="002060"/>
                </a:solidFill>
                <a:latin typeface="Century Gothic" panose="020B0502020202020204" pitchFamily="34" charset="0"/>
                <a:cs typeface="Arial"/>
                <a:sym typeface="Arial"/>
              </a:rPr>
              <a:t>Schmerzen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34" name="TextBox 33">
            <a:extLst>
              <a:ext uri="{FF2B5EF4-FFF2-40B4-BE49-F238E27FC236}">
                <a16:creationId xmlns:a16="http://schemas.microsoft.com/office/drawing/2014/main" id="{6E8C21D4-409C-1CA5-1E0E-6EF0472BF929}"/>
              </a:ext>
            </a:extLst>
          </p:cNvPr>
          <p:cNvSpPr txBox="1"/>
          <p:nvPr/>
        </p:nvSpPr>
        <p:spPr>
          <a:xfrm>
            <a:off x="8113267" y="1052580"/>
            <a:ext cx="49924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err="1">
                <a:solidFill>
                  <a:srgbClr val="002060"/>
                </a:solidFill>
                <a:latin typeface="Century Gothic" panose="020B0502020202020204" pitchFamily="34" charset="0"/>
                <a:cs typeface="Arial"/>
                <a:sym typeface="Arial"/>
              </a:rPr>
              <a:t>recht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Tree>
    <p:extLst>
      <p:ext uri="{BB962C8B-B14F-4D97-AF65-F5344CB8AC3E}">
        <p14:creationId xmlns:p14="http://schemas.microsoft.com/office/powerpoint/2010/main" val="81118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8;p2" descr="background rectangle">
            <a:extLst>
              <a:ext uri="{FF2B5EF4-FFF2-40B4-BE49-F238E27FC236}">
                <a16:creationId xmlns:a16="http://schemas.microsoft.com/office/drawing/2014/main" id="{0F465D11-BD17-455B-BAA6-75C52E315242}"/>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pPr algn="ctr"/>
            <a:r>
              <a:rPr lang="en-GB" sz="6000" b="1" dirty="0" err="1">
                <a:solidFill>
                  <a:schemeClr val="bg1"/>
                </a:solidFill>
                <a:latin typeface="Century Gothic" panose="020B0502020202020204" pitchFamily="34" charset="0"/>
                <a:hlinkClick r:id="" action="ppaction://noaction">
                  <a:snd r:embed="rId3" name="T2_W7_15.1.wav"/>
                  <a:extLst>
                    <a:ext uri="{A12FA001-AC4F-418D-AE19-62706E023703}">
                      <ahyp:hlinkClr xmlns:ahyp="http://schemas.microsoft.com/office/drawing/2018/hyperlinkcolor" val="tx"/>
                    </a:ext>
                  </a:extLst>
                </a:hlinkClick>
              </a:rPr>
              <a:t>Tschüss</a:t>
            </a:r>
            <a:r>
              <a:rPr lang="en-GB" sz="6000" b="1" dirty="0">
                <a:solidFill>
                  <a:schemeClr val="bg1"/>
                </a:solidFill>
                <a:latin typeface="Century Gothic" panose="020B0502020202020204" pitchFamily="34" charset="0"/>
                <a:hlinkClick r:id="" action="ppaction://noaction">
                  <a:snd r:embed="rId3" name="T2_W7_15.1.wav"/>
                  <a:extLst>
                    <a:ext uri="{A12FA001-AC4F-418D-AE19-62706E023703}">
                      <ahyp:hlinkClr xmlns:ahyp="http://schemas.microsoft.com/office/drawing/2018/hyperlinkcolor" val="tx"/>
                    </a:ext>
                  </a:extLst>
                </a:hlinkClick>
              </a:rPr>
              <a:t>!</a:t>
            </a: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err="1">
                <a:solidFill>
                  <a:srgbClr val="00B050"/>
                </a:solidFill>
                <a:latin typeface="Modern Love" panose="04090805081005020601" pitchFamily="82" charset="0"/>
                <a:cs typeface="Arial"/>
                <a:sym typeface="Arial"/>
              </a:rPr>
              <a:t>grün</a:t>
            </a:r>
            <a:endParaRPr lang="en-GB" sz="1400" kern="0" dirty="0">
              <a:solidFill>
                <a:srgbClr val="00B050"/>
              </a:solidFill>
              <a:latin typeface="Modern Love" panose="04090805081005020601" pitchFamily="82" charset="0"/>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Tree>
    <p:extLst>
      <p:ext uri="{BB962C8B-B14F-4D97-AF65-F5344CB8AC3E}">
        <p14:creationId xmlns:p14="http://schemas.microsoft.com/office/powerpoint/2010/main" val="27542383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C6004DA3-6EED-652C-B68F-BD6A2F3E8AC8}"/>
              </a:ext>
            </a:extLst>
          </p:cNvPr>
          <p:cNvGraphicFramePr>
            <a:graphicFrameLocks noGrp="1"/>
          </p:cNvGraphicFramePr>
          <p:nvPr>
            <p:extLst>
              <p:ext uri="{D42A27DB-BD31-4B8C-83A1-F6EECF244321}">
                <p14:modId xmlns:p14="http://schemas.microsoft.com/office/powerpoint/2010/main" val="4226029017"/>
              </p:ext>
            </p:extLst>
          </p:nvPr>
        </p:nvGraphicFramePr>
        <p:xfrm>
          <a:off x="322845" y="657627"/>
          <a:ext cx="11667594" cy="6029786"/>
        </p:xfrm>
        <a:graphic>
          <a:graphicData uri="http://schemas.openxmlformats.org/drawingml/2006/table">
            <a:tbl>
              <a:tblPr firstRow="1" bandRow="1"/>
              <a:tblGrid>
                <a:gridCol w="1952752">
                  <a:extLst>
                    <a:ext uri="{9D8B030D-6E8A-4147-A177-3AD203B41FA5}">
                      <a16:colId xmlns:a16="http://schemas.microsoft.com/office/drawing/2014/main" val="1203737284"/>
                    </a:ext>
                  </a:extLst>
                </a:gridCol>
                <a:gridCol w="2706585">
                  <a:extLst>
                    <a:ext uri="{9D8B030D-6E8A-4147-A177-3AD203B41FA5}">
                      <a16:colId xmlns:a16="http://schemas.microsoft.com/office/drawing/2014/main" val="1810222861"/>
                    </a:ext>
                  </a:extLst>
                </a:gridCol>
                <a:gridCol w="3129431">
                  <a:extLst>
                    <a:ext uri="{9D8B030D-6E8A-4147-A177-3AD203B41FA5}">
                      <a16:colId xmlns:a16="http://schemas.microsoft.com/office/drawing/2014/main" val="274413866"/>
                    </a:ext>
                  </a:extLst>
                </a:gridCol>
                <a:gridCol w="3878826">
                  <a:extLst>
                    <a:ext uri="{9D8B030D-6E8A-4147-A177-3AD203B41FA5}">
                      <a16:colId xmlns:a16="http://schemas.microsoft.com/office/drawing/2014/main" val="2706468897"/>
                    </a:ext>
                  </a:extLst>
                </a:gridCol>
              </a:tblGrid>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das </a:t>
                      </a:r>
                      <a:r>
                        <a:rPr lang="en-GB" sz="2400" b="1" dirty="0" err="1">
                          <a:solidFill>
                            <a:srgbClr val="002060"/>
                          </a:solidFill>
                          <a:latin typeface="Century Gothic" panose="020B0502020202020204" pitchFamily="34" charset="0"/>
                        </a:rPr>
                        <a:t>Bein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(die) Angst (</a:t>
                      </a:r>
                      <a:r>
                        <a:rPr lang="en-GB" sz="2400" b="1" dirty="0" err="1">
                          <a:solidFill>
                            <a:srgbClr val="002060"/>
                          </a:solidFill>
                          <a:latin typeface="Century Gothic" panose="020B0502020202020204" pitchFamily="34" charset="0"/>
                        </a:rPr>
                        <a:t>vor</a:t>
                      </a:r>
                      <a:r>
                        <a:rPr lang="en-GB" sz="2400" b="1" dirty="0">
                          <a:solidFill>
                            <a:srgbClr val="002060"/>
                          </a:solidFill>
                          <a:latin typeface="Century Gothic" panose="020B0502020202020204" pitchFamily="34" charset="0"/>
                        </a:rPr>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danke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a:t>
                      </a:r>
                      <a:r>
                        <a:rPr lang="en-GB" sz="2400" b="1" dirty="0">
                          <a:solidFill>
                            <a:srgbClr val="002060"/>
                          </a:solidFill>
                          <a:latin typeface="Century Gothic" panose="020B0502020202020204" pitchFamily="34" charset="0"/>
                        </a:rPr>
                        <a:t>as </a:t>
                      </a:r>
                      <a:r>
                        <a:rPr lang="en-GB" sz="2400" b="1" dirty="0" err="1">
                          <a:solidFill>
                            <a:srgbClr val="002060"/>
                          </a:solidFill>
                          <a:latin typeface="Century Gothic" panose="020B0502020202020204" pitchFamily="34" charset="0"/>
                        </a:rPr>
                        <a:t>Glück</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der </a:t>
                      </a:r>
                      <a:r>
                        <a:rPr lang="en-GB" sz="2400" b="1" dirty="0" err="1">
                          <a:solidFill>
                            <a:srgbClr val="002060"/>
                          </a:solidFill>
                          <a:latin typeface="Century Gothic" panose="020B0502020202020204" pitchFamily="34" charset="0"/>
                        </a:rPr>
                        <a:t>Unfall</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die </a:t>
                      </a:r>
                      <a:r>
                        <a:rPr lang="en-GB" sz="2400" b="1" dirty="0" err="1">
                          <a:solidFill>
                            <a:srgbClr val="002060"/>
                          </a:solidFill>
                          <a:latin typeface="Century Gothic" panose="020B0502020202020204" pitchFamily="34" charset="0"/>
                        </a:rPr>
                        <a:t>Schmerzen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f</a:t>
                      </a:r>
                      <a:r>
                        <a:rPr lang="en-GB" sz="2400" b="1" dirty="0" err="1">
                          <a:solidFill>
                            <a:srgbClr val="002060"/>
                          </a:solidFill>
                          <a:latin typeface="Century Gothic" panose="020B0502020202020204" pitchFamily="34" charset="0"/>
                        </a:rPr>
                        <a:t>roh</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die </a:t>
                      </a:r>
                      <a:r>
                        <a:rPr lang="en-GB" sz="2400" b="1" dirty="0" err="1">
                          <a:solidFill>
                            <a:srgbClr val="002060"/>
                          </a:solidFill>
                          <a:latin typeface="Century Gothic" panose="020B0502020202020204" pitchFamily="34" charset="0"/>
                        </a:rPr>
                        <a:t>Prüfung</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recht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das Papier</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die </a:t>
                      </a:r>
                      <a:r>
                        <a:rPr lang="en-US" sz="2400" b="1" dirty="0" err="1">
                          <a:solidFill>
                            <a:srgbClr val="002060"/>
                          </a:solidFill>
                          <a:latin typeface="Century Gothic" panose="020B0502020202020204" pitchFamily="34" charset="0"/>
                        </a:rPr>
                        <a:t>Sachen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der Schuh</a:t>
                      </a: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Lust </a:t>
                      </a:r>
                      <a:r>
                        <a:rPr lang="en-US" sz="2400" b="1" dirty="0" err="1">
                          <a:solidFill>
                            <a:srgbClr val="002060"/>
                          </a:solidFill>
                          <a:latin typeface="Century Gothic" panose="020B0502020202020204" pitchFamily="34" charset="0"/>
                        </a:rPr>
                        <a:t>haben</a:t>
                      </a:r>
                      <a:endParaRPr lang="en-GB" sz="2400" b="1" dirty="0">
                        <a:solidFill>
                          <a:srgbClr val="002060"/>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2060"/>
                          </a:solidFill>
                          <a:latin typeface="Century Gothic" panose="020B0502020202020204" pitchFamily="34" charset="0"/>
                        </a:rPr>
                        <a:t>wichtig</a:t>
                      </a:r>
                      <a:endParaRPr lang="en-GB" sz="2400" b="1" dirty="0">
                        <a:solidFill>
                          <a:srgbClr val="002060"/>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2060"/>
                          </a:solidFill>
                          <a:latin typeface="Century Gothic" panose="020B0502020202020204" pitchFamily="34" charset="0"/>
                        </a:rPr>
                        <a:t>müssen</a:t>
                      </a:r>
                      <a:endParaRPr lang="en-GB" sz="2400" b="1" dirty="0">
                        <a:solidFill>
                          <a:srgbClr val="002060"/>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liegen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der Kopf</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das Land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bitte</a:t>
                      </a: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2060"/>
                          </a:solidFill>
                          <a:latin typeface="Century Gothic" panose="020B0502020202020204" pitchFamily="34" charset="0"/>
                        </a:rPr>
                        <a:t>dann</a:t>
                      </a:r>
                      <a:endParaRPr lang="en-GB" sz="2400" b="1" dirty="0">
                        <a:solidFill>
                          <a:srgbClr val="002060"/>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bald</a:t>
                      </a:r>
                      <a:endParaRPr lang="en-GB" sz="2400" b="1" dirty="0">
                        <a:solidFill>
                          <a:srgbClr val="002060"/>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sp>
        <p:nvSpPr>
          <p:cNvPr id="5" name="TextBox 4">
            <a:extLst>
              <a:ext uri="{FF2B5EF4-FFF2-40B4-BE49-F238E27FC236}">
                <a16:creationId xmlns:a16="http://schemas.microsoft.com/office/drawing/2014/main" id="{A89B7363-C67B-6A37-1558-44F2A6909DC4}"/>
              </a:ext>
            </a:extLst>
          </p:cNvPr>
          <p:cNvSpPr txBox="1"/>
          <p:nvPr/>
        </p:nvSpPr>
        <p:spPr>
          <a:xfrm>
            <a:off x="3648836" y="67802"/>
            <a:ext cx="32421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Englisch</a:t>
            </a:r>
            <a:r>
              <a:rPr lang="en-GB" sz="2400" b="1" spc="-1" dirty="0">
                <a:solidFill>
                  <a:srgbClr val="002060"/>
                </a:solidFill>
                <a:latin typeface="Century Gothic" panose="020B0502020202020204" pitchFamily="34" charset="0"/>
                <a:ea typeface="Century Gothic"/>
              </a:rPr>
              <a:t>.</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 name="TextBox 5">
            <a:extLst>
              <a:ext uri="{FF2B5EF4-FFF2-40B4-BE49-F238E27FC236}">
                <a16:creationId xmlns:a16="http://schemas.microsoft.com/office/drawing/2014/main" id="{6C851422-2384-0764-2682-42F1891E2C68}"/>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8" name="Title 1">
            <a:extLst>
              <a:ext uri="{FF2B5EF4-FFF2-40B4-BE49-F238E27FC236}">
                <a16:creationId xmlns:a16="http://schemas.microsoft.com/office/drawing/2014/main" id="{0162749F-BCE3-BDC7-6779-CC0AE73549E3}"/>
              </a:ext>
            </a:extLst>
          </p:cNvPr>
          <p:cNvSpPr>
            <a:spLocks noGrp="1"/>
          </p:cNvSpPr>
          <p:nvPr>
            <p:ph type="title"/>
          </p:nvPr>
        </p:nvSpPr>
        <p:spPr>
          <a:xfrm>
            <a:off x="644540" y="87041"/>
            <a:ext cx="2578897" cy="582075"/>
          </a:xfrm>
        </p:spPr>
        <p:txBody>
          <a:bodyPr>
            <a:normAutofit fontScale="90000"/>
          </a:bodyPr>
          <a:lstStyle/>
          <a:p>
            <a:r>
              <a:rPr lang="en-GB" sz="2800" b="1" dirty="0">
                <a:solidFill>
                  <a:srgbClr val="002060"/>
                </a:solidFill>
                <a:latin typeface="Century Gothic" panose="020B0502020202020204" pitchFamily="34" charset="0"/>
                <a:ea typeface="Century Gothic"/>
                <a:cs typeface="Century Gothic"/>
                <a:sym typeface="Century Gothic"/>
              </a:rPr>
              <a:t>Extra follow up:</a:t>
            </a:r>
            <a:endParaRPr lang="en-GB" sz="2800" dirty="0">
              <a:latin typeface="Century Gothic" panose="020B0502020202020204" pitchFamily="34" charset="0"/>
            </a:endParaRPr>
          </a:p>
        </p:txBody>
      </p:sp>
      <p:sp>
        <p:nvSpPr>
          <p:cNvPr id="9" name="TextBox 8">
            <a:extLst>
              <a:ext uri="{FF2B5EF4-FFF2-40B4-BE49-F238E27FC236}">
                <a16:creationId xmlns:a16="http://schemas.microsoft.com/office/drawing/2014/main" id="{642C36C2-93A7-328B-14CF-BF3DB92B08F4}"/>
              </a:ext>
            </a:extLst>
          </p:cNvPr>
          <p:cNvSpPr txBox="1"/>
          <p:nvPr/>
        </p:nvSpPr>
        <p:spPr>
          <a:xfrm>
            <a:off x="2962529" y="-350042"/>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Google Shape;167;p2">
            <a:extLst>
              <a:ext uri="{FF2B5EF4-FFF2-40B4-BE49-F238E27FC236}">
                <a16:creationId xmlns:a16="http://schemas.microsoft.com/office/drawing/2014/main" id="{9C86D165-5DD9-3E86-0939-6164AED7F7B5}"/>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 name="Picture 3">
            <a:extLst>
              <a:ext uri="{FF2B5EF4-FFF2-40B4-BE49-F238E27FC236}">
                <a16:creationId xmlns:a16="http://schemas.microsoft.com/office/drawing/2014/main" id="{42094BAA-4A31-64B2-05B9-002520EFC14A}"/>
              </a:ext>
            </a:extLst>
          </p:cNvPr>
          <p:cNvPicPr>
            <a:picLocks noChangeAspect="1"/>
          </p:cNvPicPr>
          <p:nvPr/>
        </p:nvPicPr>
        <p:blipFill>
          <a:blip r:embed="rId3"/>
          <a:stretch>
            <a:fillRect/>
          </a:stretch>
        </p:blipFill>
        <p:spPr>
          <a:xfrm>
            <a:off x="845750" y="3324103"/>
            <a:ext cx="787078" cy="716929"/>
          </a:xfrm>
          <a:prstGeom prst="rect">
            <a:avLst/>
          </a:prstGeom>
        </p:spPr>
      </p:pic>
      <p:pic>
        <p:nvPicPr>
          <p:cNvPr id="7" name="Picture 6" descr="Icon&#10;&#10;Description automatically generated">
            <a:extLst>
              <a:ext uri="{FF2B5EF4-FFF2-40B4-BE49-F238E27FC236}">
                <a16:creationId xmlns:a16="http://schemas.microsoft.com/office/drawing/2014/main" id="{F724A4B1-5567-3FC2-5BD7-5BDC63F34B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10" name="Picture 9">
            <a:extLst>
              <a:ext uri="{FF2B5EF4-FFF2-40B4-BE49-F238E27FC236}">
                <a16:creationId xmlns:a16="http://schemas.microsoft.com/office/drawing/2014/main" id="{20CC926B-9822-C59A-E6EE-799A86577B69}"/>
              </a:ext>
            </a:extLst>
          </p:cNvPr>
          <p:cNvPicPr>
            <a:picLocks noChangeAspect="1"/>
          </p:cNvPicPr>
          <p:nvPr/>
        </p:nvPicPr>
        <p:blipFill>
          <a:blip r:embed="rId5"/>
          <a:stretch>
            <a:fillRect/>
          </a:stretch>
        </p:blipFill>
        <p:spPr>
          <a:xfrm>
            <a:off x="693353" y="4920355"/>
            <a:ext cx="1162417" cy="1101237"/>
          </a:xfrm>
          <a:prstGeom prst="rect">
            <a:avLst/>
          </a:prstGeom>
        </p:spPr>
      </p:pic>
      <p:sp>
        <p:nvSpPr>
          <p:cNvPr id="11" name="TextBox 10">
            <a:extLst>
              <a:ext uri="{FF2B5EF4-FFF2-40B4-BE49-F238E27FC236}">
                <a16:creationId xmlns:a16="http://schemas.microsoft.com/office/drawing/2014/main" id="{6B3877E3-08A5-B3C8-5AC5-9300E7ECD64C}"/>
              </a:ext>
            </a:extLst>
          </p:cNvPr>
          <p:cNvSpPr txBox="1"/>
          <p:nvPr/>
        </p:nvSpPr>
        <p:spPr>
          <a:xfrm>
            <a:off x="1737282" y="5526724"/>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12" name="TextBox 11">
            <a:extLst>
              <a:ext uri="{FF2B5EF4-FFF2-40B4-BE49-F238E27FC236}">
                <a16:creationId xmlns:a16="http://schemas.microsoft.com/office/drawing/2014/main" id="{BB00CA03-A491-6A21-98E5-87FC9DA068A7}"/>
              </a:ext>
            </a:extLst>
          </p:cNvPr>
          <p:cNvSpPr txBox="1"/>
          <p:nvPr/>
        </p:nvSpPr>
        <p:spPr>
          <a:xfrm>
            <a:off x="1636352" y="350003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13" name="TextBox 12">
            <a:extLst>
              <a:ext uri="{FF2B5EF4-FFF2-40B4-BE49-F238E27FC236}">
                <a16:creationId xmlns:a16="http://schemas.microsoft.com/office/drawing/2014/main" id="{A4305A96-99F3-98FD-2424-F4CF4B58A92D}"/>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Tree>
    <p:extLst>
      <p:ext uri="{BB962C8B-B14F-4D97-AF65-F5344CB8AC3E}">
        <p14:creationId xmlns:p14="http://schemas.microsoft.com/office/powerpoint/2010/main" val="1300324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3C48A0F4-ABAC-E615-8E6A-592C9ACE32FA}"/>
              </a:ext>
            </a:extLst>
          </p:cNvPr>
          <p:cNvGraphicFramePr>
            <a:graphicFrameLocks noGrp="1"/>
          </p:cNvGraphicFramePr>
          <p:nvPr>
            <p:extLst>
              <p:ext uri="{D42A27DB-BD31-4B8C-83A1-F6EECF244321}">
                <p14:modId xmlns:p14="http://schemas.microsoft.com/office/powerpoint/2010/main" val="1854583747"/>
              </p:ext>
            </p:extLst>
          </p:nvPr>
        </p:nvGraphicFramePr>
        <p:xfrm>
          <a:off x="322845" y="657627"/>
          <a:ext cx="11667594" cy="6029786"/>
        </p:xfrm>
        <a:graphic>
          <a:graphicData uri="http://schemas.openxmlformats.org/drawingml/2006/table">
            <a:tbl>
              <a:tblPr firstRow="1" bandRow="1"/>
              <a:tblGrid>
                <a:gridCol w="1952752">
                  <a:extLst>
                    <a:ext uri="{9D8B030D-6E8A-4147-A177-3AD203B41FA5}">
                      <a16:colId xmlns:a16="http://schemas.microsoft.com/office/drawing/2014/main" val="1203737284"/>
                    </a:ext>
                  </a:extLst>
                </a:gridCol>
                <a:gridCol w="2706585">
                  <a:extLst>
                    <a:ext uri="{9D8B030D-6E8A-4147-A177-3AD203B41FA5}">
                      <a16:colId xmlns:a16="http://schemas.microsoft.com/office/drawing/2014/main" val="1810222861"/>
                    </a:ext>
                  </a:extLst>
                </a:gridCol>
                <a:gridCol w="3129431">
                  <a:extLst>
                    <a:ext uri="{9D8B030D-6E8A-4147-A177-3AD203B41FA5}">
                      <a16:colId xmlns:a16="http://schemas.microsoft.com/office/drawing/2014/main" val="274413866"/>
                    </a:ext>
                  </a:extLst>
                </a:gridCol>
                <a:gridCol w="3878826">
                  <a:extLst>
                    <a:ext uri="{9D8B030D-6E8A-4147-A177-3AD203B41FA5}">
                      <a16:colId xmlns:a16="http://schemas.microsoft.com/office/drawing/2014/main" val="2706468897"/>
                    </a:ext>
                  </a:extLst>
                </a:gridCol>
              </a:tblGrid>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accident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pain(s)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right, correct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thank you</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fear (of)</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luck</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leg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happy, glad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exam, test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shoe</a:t>
                      </a: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paper</a:t>
                      </a: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things)</a:t>
                      </a: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head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please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soon</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important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feel like (doing </a:t>
                      </a:r>
                      <a:r>
                        <a:rPr lang="en-GB" sz="2400" b="1" dirty="0" err="1">
                          <a:solidFill>
                            <a:srgbClr val="002060"/>
                          </a:solidFill>
                          <a:latin typeface="Century Gothic" panose="020B0502020202020204" pitchFamily="34" charset="0"/>
                        </a:rPr>
                        <a:t>sth</a:t>
                      </a:r>
                      <a:r>
                        <a:rPr lang="en-GB" sz="2400" b="1" dirty="0">
                          <a:solidFill>
                            <a:srgbClr val="002060"/>
                          </a:solidFill>
                          <a:latin typeface="Century Gothic" panose="020B0502020202020204" pitchFamily="34" charset="0"/>
                        </a:rPr>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lie, lying</a:t>
                      </a: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have to, must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country(side)</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sp>
        <p:nvSpPr>
          <p:cNvPr id="5" name="TextBox 4">
            <a:extLst>
              <a:ext uri="{FF2B5EF4-FFF2-40B4-BE49-F238E27FC236}">
                <a16:creationId xmlns:a16="http://schemas.microsoft.com/office/drawing/2014/main" id="{A89B7363-C67B-6A37-1558-44F2A6909DC4}"/>
              </a:ext>
            </a:extLst>
          </p:cNvPr>
          <p:cNvSpPr txBox="1"/>
          <p:nvPr/>
        </p:nvSpPr>
        <p:spPr>
          <a:xfrm>
            <a:off x="3648836" y="67802"/>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6" name="TextBox 5">
            <a:extLst>
              <a:ext uri="{FF2B5EF4-FFF2-40B4-BE49-F238E27FC236}">
                <a16:creationId xmlns:a16="http://schemas.microsoft.com/office/drawing/2014/main" id="{6C851422-2384-0764-2682-42F1891E2C68}"/>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8" name="Title 1">
            <a:extLst>
              <a:ext uri="{FF2B5EF4-FFF2-40B4-BE49-F238E27FC236}">
                <a16:creationId xmlns:a16="http://schemas.microsoft.com/office/drawing/2014/main" id="{0162749F-BCE3-BDC7-6779-CC0AE73549E3}"/>
              </a:ext>
            </a:extLst>
          </p:cNvPr>
          <p:cNvSpPr>
            <a:spLocks noGrp="1"/>
          </p:cNvSpPr>
          <p:nvPr>
            <p:ph type="title"/>
          </p:nvPr>
        </p:nvSpPr>
        <p:spPr>
          <a:xfrm>
            <a:off x="644540" y="87041"/>
            <a:ext cx="2578897" cy="582075"/>
          </a:xfrm>
        </p:spPr>
        <p:txBody>
          <a:bodyPr>
            <a:normAutofit fontScale="90000"/>
          </a:bodyPr>
          <a:lstStyle/>
          <a:p>
            <a:r>
              <a:rPr lang="en-GB" sz="2800" b="1" dirty="0">
                <a:solidFill>
                  <a:srgbClr val="002060"/>
                </a:solidFill>
                <a:latin typeface="Century Gothic" panose="020B0502020202020204" pitchFamily="34" charset="0"/>
                <a:ea typeface="Century Gothic"/>
                <a:cs typeface="Century Gothic"/>
                <a:sym typeface="Century Gothic"/>
              </a:rPr>
              <a:t>Extra follow up:</a:t>
            </a:r>
            <a:endParaRPr lang="en-GB" sz="2800" dirty="0">
              <a:latin typeface="Century Gothic" panose="020B0502020202020204" pitchFamily="34" charset="0"/>
            </a:endParaRPr>
          </a:p>
        </p:txBody>
      </p:sp>
      <p:sp>
        <p:nvSpPr>
          <p:cNvPr id="9" name="TextBox 8">
            <a:extLst>
              <a:ext uri="{FF2B5EF4-FFF2-40B4-BE49-F238E27FC236}">
                <a16:creationId xmlns:a16="http://schemas.microsoft.com/office/drawing/2014/main" id="{642C36C2-93A7-328B-14CF-BF3DB92B08F4}"/>
              </a:ext>
            </a:extLst>
          </p:cNvPr>
          <p:cNvSpPr txBox="1"/>
          <p:nvPr/>
        </p:nvSpPr>
        <p:spPr>
          <a:xfrm>
            <a:off x="2962529" y="-350042"/>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Google Shape;167;p2">
            <a:extLst>
              <a:ext uri="{FF2B5EF4-FFF2-40B4-BE49-F238E27FC236}">
                <a16:creationId xmlns:a16="http://schemas.microsoft.com/office/drawing/2014/main" id="{9C86D165-5DD9-3E86-0939-6164AED7F7B5}"/>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 name="Picture 3">
            <a:extLst>
              <a:ext uri="{FF2B5EF4-FFF2-40B4-BE49-F238E27FC236}">
                <a16:creationId xmlns:a16="http://schemas.microsoft.com/office/drawing/2014/main" id="{BF1D48D4-17ED-DACF-59BC-81AAD2A4A9BA}"/>
              </a:ext>
            </a:extLst>
          </p:cNvPr>
          <p:cNvPicPr>
            <a:picLocks noChangeAspect="1"/>
          </p:cNvPicPr>
          <p:nvPr/>
        </p:nvPicPr>
        <p:blipFill>
          <a:blip r:embed="rId3"/>
          <a:stretch>
            <a:fillRect/>
          </a:stretch>
        </p:blipFill>
        <p:spPr>
          <a:xfrm>
            <a:off x="845750" y="3324103"/>
            <a:ext cx="787078" cy="716929"/>
          </a:xfrm>
          <a:prstGeom prst="rect">
            <a:avLst/>
          </a:prstGeom>
        </p:spPr>
      </p:pic>
      <p:pic>
        <p:nvPicPr>
          <p:cNvPr id="7" name="Picture 6" descr="Icon&#10;&#10;Description automatically generated">
            <a:extLst>
              <a:ext uri="{FF2B5EF4-FFF2-40B4-BE49-F238E27FC236}">
                <a16:creationId xmlns:a16="http://schemas.microsoft.com/office/drawing/2014/main" id="{5094F782-3195-B886-AF2F-EA71F455B1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10" name="Picture 9">
            <a:extLst>
              <a:ext uri="{FF2B5EF4-FFF2-40B4-BE49-F238E27FC236}">
                <a16:creationId xmlns:a16="http://schemas.microsoft.com/office/drawing/2014/main" id="{54033275-0AC9-721C-99FA-15736FC4F082}"/>
              </a:ext>
            </a:extLst>
          </p:cNvPr>
          <p:cNvPicPr>
            <a:picLocks noChangeAspect="1"/>
          </p:cNvPicPr>
          <p:nvPr/>
        </p:nvPicPr>
        <p:blipFill>
          <a:blip r:embed="rId5"/>
          <a:stretch>
            <a:fillRect/>
          </a:stretch>
        </p:blipFill>
        <p:spPr>
          <a:xfrm>
            <a:off x="693353" y="4920355"/>
            <a:ext cx="1162417" cy="1101237"/>
          </a:xfrm>
          <a:prstGeom prst="rect">
            <a:avLst/>
          </a:prstGeom>
        </p:spPr>
      </p:pic>
      <p:sp>
        <p:nvSpPr>
          <p:cNvPr id="11" name="TextBox 10">
            <a:extLst>
              <a:ext uri="{FF2B5EF4-FFF2-40B4-BE49-F238E27FC236}">
                <a16:creationId xmlns:a16="http://schemas.microsoft.com/office/drawing/2014/main" id="{72664E76-6BDA-8B12-24FF-7AA7575D6710}"/>
              </a:ext>
            </a:extLst>
          </p:cNvPr>
          <p:cNvSpPr txBox="1"/>
          <p:nvPr/>
        </p:nvSpPr>
        <p:spPr>
          <a:xfrm>
            <a:off x="1737282" y="5526724"/>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12" name="TextBox 11">
            <a:extLst>
              <a:ext uri="{FF2B5EF4-FFF2-40B4-BE49-F238E27FC236}">
                <a16:creationId xmlns:a16="http://schemas.microsoft.com/office/drawing/2014/main" id="{1F34B956-ABF3-AD49-A4EC-A2A195A03C18}"/>
              </a:ext>
            </a:extLst>
          </p:cNvPr>
          <p:cNvSpPr txBox="1"/>
          <p:nvPr/>
        </p:nvSpPr>
        <p:spPr>
          <a:xfrm>
            <a:off x="1636352" y="350003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13" name="TextBox 12">
            <a:extLst>
              <a:ext uri="{FF2B5EF4-FFF2-40B4-BE49-F238E27FC236}">
                <a16:creationId xmlns:a16="http://schemas.microsoft.com/office/drawing/2014/main" id="{7B30D014-5661-3F3F-8503-56D3196DD7DF}"/>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Tree>
    <p:extLst>
      <p:ext uri="{BB962C8B-B14F-4D97-AF65-F5344CB8AC3E}">
        <p14:creationId xmlns:p14="http://schemas.microsoft.com/office/powerpoint/2010/main" val="3283857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8" name="Rectangle 7">
            <a:extLst>
              <a:ext uri="{FF2B5EF4-FFF2-40B4-BE49-F238E27FC236}">
                <a16:creationId xmlns:a16="http://schemas.microsoft.com/office/drawing/2014/main" id="{A21CB54E-663D-92C7-365F-7B7B792F7C32}"/>
              </a:ext>
            </a:extLst>
          </p:cNvPr>
          <p:cNvSpPr/>
          <p:nvPr/>
        </p:nvSpPr>
        <p:spPr>
          <a:xfrm>
            <a:off x="8473883" y="2639489"/>
            <a:ext cx="3601341" cy="18284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err="1">
                <a:latin typeface="Century Gothic" panose="020B0502020202020204" pitchFamily="34" charset="0"/>
              </a:rPr>
              <a:t>Landesmuseum</a:t>
            </a:r>
            <a:endParaRPr lang="en-US" sz="2000" dirty="0">
              <a:latin typeface="Century Gothic" panose="020B0502020202020204" pitchFamily="34" charset="0"/>
            </a:endParaRPr>
          </a:p>
          <a:p>
            <a:pPr algn="ctr"/>
            <a:r>
              <a:rPr lang="en-US" sz="2000" dirty="0">
                <a:latin typeface="Century Gothic" panose="020B0502020202020204" pitchFamily="34" charset="0"/>
              </a:rPr>
              <a:t>Man </a:t>
            </a:r>
            <a:r>
              <a:rPr lang="en-US" sz="2000" dirty="0" err="1">
                <a:latin typeface="Century Gothic" panose="020B0502020202020204" pitchFamily="34" charset="0"/>
              </a:rPr>
              <a:t>sieht</a:t>
            </a:r>
            <a:r>
              <a:rPr lang="en-US" sz="2000" dirty="0">
                <a:latin typeface="Century Gothic" panose="020B0502020202020204" pitchFamily="34" charset="0"/>
              </a:rPr>
              <a:t> </a:t>
            </a:r>
            <a:r>
              <a:rPr lang="en-US" sz="2000" dirty="0" err="1">
                <a:latin typeface="Century Gothic" panose="020B0502020202020204" pitchFamily="34" charset="0"/>
              </a:rPr>
              <a:t>ein</a:t>
            </a:r>
            <a:r>
              <a:rPr lang="en-US" sz="2000" dirty="0">
                <a:latin typeface="Century Gothic" panose="020B0502020202020204" pitchFamily="34" charset="0"/>
              </a:rPr>
              <a:t> </a:t>
            </a:r>
            <a:r>
              <a:rPr lang="en-US" sz="2000" dirty="0" err="1">
                <a:latin typeface="Century Gothic" panose="020B0502020202020204" pitchFamily="34" charset="0"/>
              </a:rPr>
              <a:t>altes</a:t>
            </a:r>
            <a:r>
              <a:rPr lang="en-US" sz="2000" dirty="0">
                <a:latin typeface="Century Gothic" panose="020B0502020202020204" pitchFamily="34" charset="0"/>
              </a:rPr>
              <a:t> Dorf, </a:t>
            </a:r>
            <a:r>
              <a:rPr lang="en-US" sz="2000" dirty="0" err="1">
                <a:latin typeface="Century Gothic" panose="020B0502020202020204" pitchFamily="34" charset="0"/>
              </a:rPr>
              <a:t>alte</a:t>
            </a:r>
            <a:r>
              <a:rPr lang="en-US" sz="2000" dirty="0">
                <a:latin typeface="Century Gothic" panose="020B0502020202020204" pitchFamily="34" charset="0"/>
              </a:rPr>
              <a:t> </a:t>
            </a:r>
            <a:r>
              <a:rPr lang="en-US" sz="2000" dirty="0" err="1">
                <a:latin typeface="Century Gothic" panose="020B0502020202020204" pitchFamily="34" charset="0"/>
              </a:rPr>
              <a:t>Kleidung</a:t>
            </a:r>
            <a:r>
              <a:rPr lang="en-US" sz="2000" dirty="0">
                <a:latin typeface="Century Gothic" panose="020B0502020202020204" pitchFamily="34" charset="0"/>
              </a:rPr>
              <a:t> und </a:t>
            </a:r>
            <a:r>
              <a:rPr lang="en-US" sz="2000" dirty="0" err="1">
                <a:latin typeface="Century Gothic" panose="020B0502020202020204" pitchFamily="34" charset="0"/>
              </a:rPr>
              <a:t>viel</a:t>
            </a:r>
            <a:r>
              <a:rPr lang="en-US" sz="2000" dirty="0">
                <a:latin typeface="Century Gothic" panose="020B0502020202020204" pitchFamily="34" charset="0"/>
              </a:rPr>
              <a:t> Kunst. Es </a:t>
            </a:r>
            <a:r>
              <a:rPr lang="en-US" sz="2000" dirty="0" err="1">
                <a:latin typeface="Century Gothic" panose="020B0502020202020204" pitchFamily="34" charset="0"/>
              </a:rPr>
              <a:t>gibt</a:t>
            </a:r>
            <a:r>
              <a:rPr lang="en-US" sz="2000" dirty="0">
                <a:latin typeface="Century Gothic" panose="020B0502020202020204" pitchFamily="34" charset="0"/>
              </a:rPr>
              <a:t> </a:t>
            </a:r>
            <a:r>
              <a:rPr lang="en-US" sz="2000" dirty="0" err="1">
                <a:latin typeface="Century Gothic" panose="020B0502020202020204" pitchFamily="34" charset="0"/>
              </a:rPr>
              <a:t>auch</a:t>
            </a:r>
            <a:r>
              <a:rPr lang="en-US" sz="2000" dirty="0">
                <a:latin typeface="Century Gothic" panose="020B0502020202020204" pitchFamily="34" charset="0"/>
              </a:rPr>
              <a:t> </a:t>
            </a:r>
            <a:r>
              <a:rPr lang="en-US" sz="2000" dirty="0" err="1">
                <a:latin typeface="Century Gothic" panose="020B0502020202020204" pitchFamily="34" charset="0"/>
              </a:rPr>
              <a:t>tolle</a:t>
            </a:r>
            <a:r>
              <a:rPr lang="en-US" sz="2000" dirty="0">
                <a:latin typeface="Century Gothic" panose="020B0502020202020204" pitchFamily="34" charset="0"/>
              </a:rPr>
              <a:t> </a:t>
            </a:r>
            <a:r>
              <a:rPr lang="en-US" sz="2000" dirty="0" err="1">
                <a:latin typeface="Century Gothic" panose="020B0502020202020204" pitchFamily="34" charset="0"/>
              </a:rPr>
              <a:t>Aktivitäten</a:t>
            </a:r>
            <a:r>
              <a:rPr lang="en-US" sz="2000" dirty="0">
                <a:latin typeface="Century Gothic" panose="020B0502020202020204" pitchFamily="34" charset="0"/>
              </a:rPr>
              <a:t> für Kinder ab* </a:t>
            </a:r>
            <a:r>
              <a:rPr lang="en-US" sz="2000" dirty="0" err="1">
                <a:latin typeface="Century Gothic" panose="020B0502020202020204" pitchFamily="34" charset="0"/>
              </a:rPr>
              <a:t>vier</a:t>
            </a:r>
            <a:r>
              <a:rPr lang="en-US" sz="2000" dirty="0">
                <a:latin typeface="Century Gothic" panose="020B0502020202020204" pitchFamily="34" charset="0"/>
              </a:rPr>
              <a:t> Jahren.</a:t>
            </a:r>
          </a:p>
        </p:txBody>
      </p:sp>
      <p:sp>
        <p:nvSpPr>
          <p:cNvPr id="9" name="Rectangle 8">
            <a:extLst>
              <a:ext uri="{FF2B5EF4-FFF2-40B4-BE49-F238E27FC236}">
                <a16:creationId xmlns:a16="http://schemas.microsoft.com/office/drawing/2014/main" id="{577969DE-F8A1-2414-CD62-6A2DF7D0A7CF}"/>
              </a:ext>
            </a:extLst>
          </p:cNvPr>
          <p:cNvSpPr/>
          <p:nvPr/>
        </p:nvSpPr>
        <p:spPr>
          <a:xfrm>
            <a:off x="1519516" y="4883858"/>
            <a:ext cx="4800373" cy="188205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latin typeface="Century Gothic" panose="020B0502020202020204" pitchFamily="34" charset="0"/>
              </a:rPr>
              <a:t>Museum für </a:t>
            </a:r>
            <a:r>
              <a:rPr lang="en-US" sz="2000" b="1" dirty="0" err="1">
                <a:latin typeface="Century Gothic" panose="020B0502020202020204" pitchFamily="34" charset="0"/>
              </a:rPr>
              <a:t>Kommunikation</a:t>
            </a:r>
            <a:endParaRPr lang="en-US" sz="2000" dirty="0">
              <a:latin typeface="Century Gothic" panose="020B0502020202020204" pitchFamily="34" charset="0"/>
            </a:endParaRPr>
          </a:p>
          <a:p>
            <a:pPr algn="ctr"/>
            <a:r>
              <a:rPr lang="en-US" sz="2000" dirty="0">
                <a:latin typeface="Century Gothic" panose="020B0502020202020204" pitchFamily="34" charset="0"/>
              </a:rPr>
              <a:t>Mann </a:t>
            </a:r>
            <a:r>
              <a:rPr lang="en-US" sz="2000" dirty="0" err="1">
                <a:latin typeface="Century Gothic" panose="020B0502020202020204" pitchFamily="34" charset="0"/>
              </a:rPr>
              <a:t>kann</a:t>
            </a:r>
            <a:r>
              <a:rPr lang="en-US" sz="2000" dirty="0">
                <a:latin typeface="Century Gothic" panose="020B0502020202020204" pitchFamily="34" charset="0"/>
              </a:rPr>
              <a:t> </a:t>
            </a:r>
            <a:r>
              <a:rPr lang="en-US" sz="2000" dirty="0" err="1">
                <a:latin typeface="Century Gothic" panose="020B0502020202020204" pitchFamily="34" charset="0"/>
              </a:rPr>
              <a:t>Telefone</a:t>
            </a:r>
            <a:r>
              <a:rPr lang="en-US" sz="2000" dirty="0">
                <a:latin typeface="Century Gothic" panose="020B0502020202020204" pitchFamily="34" charset="0"/>
              </a:rPr>
              <a:t> </a:t>
            </a:r>
            <a:r>
              <a:rPr lang="en-US" sz="2000" dirty="0" err="1">
                <a:latin typeface="Century Gothic" panose="020B0502020202020204" pitchFamily="34" charset="0"/>
              </a:rPr>
              <a:t>finden</a:t>
            </a:r>
            <a:r>
              <a:rPr lang="en-US" sz="2000" dirty="0">
                <a:latin typeface="Century Gothic" panose="020B0502020202020204" pitchFamily="34" charset="0"/>
              </a:rPr>
              <a:t> und </a:t>
            </a:r>
            <a:r>
              <a:rPr lang="en-US" sz="2000" dirty="0" err="1">
                <a:latin typeface="Century Gothic" panose="020B0502020202020204" pitchFamily="34" charset="0"/>
              </a:rPr>
              <a:t>Spiele</a:t>
            </a:r>
            <a:r>
              <a:rPr lang="en-US" sz="2000" dirty="0">
                <a:latin typeface="Century Gothic" panose="020B0502020202020204" pitchFamily="34" charset="0"/>
              </a:rPr>
              <a:t> </a:t>
            </a:r>
            <a:r>
              <a:rPr lang="en-US" sz="2000" dirty="0" err="1">
                <a:latin typeface="Century Gothic" panose="020B0502020202020204" pitchFamily="34" charset="0"/>
              </a:rPr>
              <a:t>mit</a:t>
            </a:r>
            <a:r>
              <a:rPr lang="en-US" sz="2000" dirty="0">
                <a:latin typeface="Century Gothic" panose="020B0502020202020204" pitchFamily="34" charset="0"/>
              </a:rPr>
              <a:t> </a:t>
            </a:r>
            <a:r>
              <a:rPr lang="en-US" sz="2000" dirty="0" err="1">
                <a:latin typeface="Century Gothic" panose="020B0502020202020204" pitchFamily="34" charset="0"/>
              </a:rPr>
              <a:t>Freunden</a:t>
            </a:r>
            <a:r>
              <a:rPr lang="en-US" sz="2000" dirty="0">
                <a:latin typeface="Century Gothic" panose="020B0502020202020204" pitchFamily="34" charset="0"/>
              </a:rPr>
              <a:t> </a:t>
            </a:r>
            <a:r>
              <a:rPr lang="en-US" sz="2000" dirty="0" err="1">
                <a:latin typeface="Century Gothic" panose="020B0502020202020204" pitchFamily="34" charset="0"/>
              </a:rPr>
              <a:t>spielen</a:t>
            </a:r>
            <a:r>
              <a:rPr lang="en-US" sz="2000" dirty="0">
                <a:latin typeface="Century Gothic" panose="020B0502020202020204" pitchFamily="34" charset="0"/>
              </a:rPr>
              <a:t>. Man muss </a:t>
            </a:r>
            <a:r>
              <a:rPr lang="en-US" sz="2000" dirty="0" err="1">
                <a:latin typeface="Century Gothic" panose="020B0502020202020204" pitchFamily="34" charset="0"/>
              </a:rPr>
              <a:t>zusammen</a:t>
            </a:r>
            <a:r>
              <a:rPr lang="en-US" sz="2000" dirty="0">
                <a:latin typeface="Century Gothic" panose="020B0502020202020204" pitchFamily="34" charset="0"/>
              </a:rPr>
              <a:t> gut </a:t>
            </a:r>
            <a:r>
              <a:rPr lang="en-US" sz="2000" dirty="0" err="1">
                <a:latin typeface="Century Gothic" panose="020B0502020202020204" pitchFamily="34" charset="0"/>
              </a:rPr>
              <a:t>kommunizieren</a:t>
            </a:r>
            <a:r>
              <a:rPr lang="en-US" sz="2000" dirty="0">
                <a:latin typeface="Century Gothic" panose="020B0502020202020204" pitchFamily="34" charset="0"/>
              </a:rPr>
              <a:t>*, </a:t>
            </a:r>
            <a:r>
              <a:rPr lang="en-US" sz="2000" dirty="0" err="1">
                <a:latin typeface="Century Gothic" panose="020B0502020202020204" pitchFamily="34" charset="0"/>
              </a:rPr>
              <a:t>denn</a:t>
            </a:r>
            <a:r>
              <a:rPr lang="en-US" sz="2000" dirty="0">
                <a:latin typeface="Century Gothic" panose="020B0502020202020204" pitchFamily="34" charset="0"/>
              </a:rPr>
              <a:t>* das </a:t>
            </a:r>
            <a:r>
              <a:rPr lang="en-US" sz="2000" dirty="0" err="1">
                <a:latin typeface="Century Gothic" panose="020B0502020202020204" pitchFamily="34" charset="0"/>
              </a:rPr>
              <a:t>ist</a:t>
            </a:r>
            <a:r>
              <a:rPr lang="en-US" sz="2000" dirty="0">
                <a:latin typeface="Century Gothic" panose="020B0502020202020204" pitchFamily="34" charset="0"/>
              </a:rPr>
              <a:t> </a:t>
            </a:r>
            <a:r>
              <a:rPr lang="en-US" sz="2000" dirty="0" err="1">
                <a:latin typeface="Century Gothic" panose="020B0502020202020204" pitchFamily="34" charset="0"/>
              </a:rPr>
              <a:t>wichtig</a:t>
            </a:r>
            <a:r>
              <a:rPr lang="en-US" sz="2000" dirty="0">
                <a:latin typeface="Century Gothic" panose="020B0502020202020204" pitchFamily="34" charset="0"/>
              </a:rPr>
              <a:t>, um* die </a:t>
            </a:r>
            <a:r>
              <a:rPr lang="en-US" sz="2000" dirty="0" err="1">
                <a:latin typeface="Century Gothic" panose="020B0502020202020204" pitchFamily="34" charset="0"/>
              </a:rPr>
              <a:t>Spiele</a:t>
            </a:r>
            <a:r>
              <a:rPr lang="en-US" sz="2000" dirty="0">
                <a:latin typeface="Century Gothic" panose="020B0502020202020204" pitchFamily="34" charset="0"/>
              </a:rPr>
              <a:t> </a:t>
            </a:r>
            <a:r>
              <a:rPr lang="en-US" sz="2000" dirty="0" err="1">
                <a:latin typeface="Century Gothic" panose="020B0502020202020204" pitchFamily="34" charset="0"/>
              </a:rPr>
              <a:t>zu</a:t>
            </a:r>
            <a:r>
              <a:rPr lang="en-US" sz="2000" dirty="0">
                <a:latin typeface="Century Gothic" panose="020B0502020202020204" pitchFamily="34" charset="0"/>
              </a:rPr>
              <a:t> </a:t>
            </a:r>
            <a:r>
              <a:rPr lang="en-US" sz="2000" dirty="0" err="1">
                <a:latin typeface="Century Gothic" panose="020B0502020202020204" pitchFamily="34" charset="0"/>
              </a:rPr>
              <a:t>gewinnen</a:t>
            </a:r>
            <a:r>
              <a:rPr lang="en-US" sz="2000" dirty="0">
                <a:latin typeface="Century Gothic" panose="020B0502020202020204" pitchFamily="34" charset="0"/>
              </a:rPr>
              <a:t>!</a:t>
            </a:r>
          </a:p>
        </p:txBody>
      </p:sp>
      <p:sp>
        <p:nvSpPr>
          <p:cNvPr id="10" name="Rectangle 9">
            <a:extLst>
              <a:ext uri="{FF2B5EF4-FFF2-40B4-BE49-F238E27FC236}">
                <a16:creationId xmlns:a16="http://schemas.microsoft.com/office/drawing/2014/main" id="{72E9F974-EDDF-37BA-903C-87F8A5583FE8}"/>
              </a:ext>
            </a:extLst>
          </p:cNvPr>
          <p:cNvSpPr/>
          <p:nvPr/>
        </p:nvSpPr>
        <p:spPr>
          <a:xfrm>
            <a:off x="157429" y="2692634"/>
            <a:ext cx="4469685" cy="188205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latin typeface="Century Gothic" panose="020B0502020202020204" pitchFamily="34" charset="0"/>
              </a:rPr>
              <a:t>FIFA Museum</a:t>
            </a:r>
            <a:endParaRPr lang="en-US" sz="2000" dirty="0">
              <a:latin typeface="Century Gothic" panose="020B0502020202020204" pitchFamily="34" charset="0"/>
            </a:endParaRPr>
          </a:p>
          <a:p>
            <a:pPr algn="ctr"/>
            <a:r>
              <a:rPr lang="en-US" sz="2000" dirty="0" err="1">
                <a:latin typeface="Century Gothic" panose="020B0502020202020204" pitchFamily="34" charset="0"/>
              </a:rPr>
              <a:t>Hier</a:t>
            </a:r>
            <a:r>
              <a:rPr lang="en-US" sz="2000" dirty="0">
                <a:latin typeface="Century Gothic" panose="020B0502020202020204" pitchFamily="34" charset="0"/>
              </a:rPr>
              <a:t> </a:t>
            </a:r>
            <a:r>
              <a:rPr lang="en-US" sz="2000" dirty="0" err="1">
                <a:latin typeface="Century Gothic" panose="020B0502020202020204" pitchFamily="34" charset="0"/>
              </a:rPr>
              <a:t>kann</a:t>
            </a:r>
            <a:r>
              <a:rPr lang="en-US" sz="2000" dirty="0">
                <a:latin typeface="Century Gothic" panose="020B0502020202020204" pitchFamily="34" charset="0"/>
              </a:rPr>
              <a:t> man </a:t>
            </a:r>
            <a:r>
              <a:rPr lang="en-US" sz="2000" dirty="0" err="1">
                <a:latin typeface="Century Gothic" panose="020B0502020202020204" pitchFamily="34" charset="0"/>
              </a:rPr>
              <a:t>viel</a:t>
            </a:r>
            <a:r>
              <a:rPr lang="en-US" sz="2000" dirty="0">
                <a:latin typeface="Century Gothic" panose="020B0502020202020204" pitchFamily="34" charset="0"/>
              </a:rPr>
              <a:t> </a:t>
            </a:r>
            <a:r>
              <a:rPr lang="en-US" sz="2000" dirty="0" err="1">
                <a:latin typeface="Century Gothic" panose="020B0502020202020204" pitchFamily="34" charset="0"/>
              </a:rPr>
              <a:t>über</a:t>
            </a:r>
            <a:r>
              <a:rPr lang="en-US" sz="2000" dirty="0">
                <a:latin typeface="Century Gothic" panose="020B0502020202020204" pitchFamily="34" charset="0"/>
              </a:rPr>
              <a:t> </a:t>
            </a:r>
          </a:p>
          <a:p>
            <a:pPr algn="ctr"/>
            <a:r>
              <a:rPr lang="en-US" sz="2000" dirty="0" err="1">
                <a:latin typeface="Century Gothic" panose="020B0502020202020204" pitchFamily="34" charset="0"/>
              </a:rPr>
              <a:t>Fußball</a:t>
            </a:r>
            <a:r>
              <a:rPr lang="en-US" sz="2000" dirty="0">
                <a:latin typeface="Century Gothic" panose="020B0502020202020204" pitchFamily="34" charset="0"/>
              </a:rPr>
              <a:t> </a:t>
            </a:r>
            <a:r>
              <a:rPr lang="en-US" sz="2000" dirty="0" err="1">
                <a:latin typeface="Century Gothic" panose="020B0502020202020204" pitchFamily="34" charset="0"/>
              </a:rPr>
              <a:t>lernen</a:t>
            </a:r>
            <a:r>
              <a:rPr lang="en-US" sz="2000" dirty="0">
                <a:latin typeface="Century Gothic" panose="020B0502020202020204" pitchFamily="34" charset="0"/>
              </a:rPr>
              <a:t>. Man </a:t>
            </a:r>
            <a:r>
              <a:rPr lang="en-US" sz="2000" dirty="0" err="1">
                <a:latin typeface="Century Gothic" panose="020B0502020202020204" pitchFamily="34" charset="0"/>
              </a:rPr>
              <a:t>kann</a:t>
            </a:r>
            <a:r>
              <a:rPr lang="en-US" sz="2000" dirty="0">
                <a:latin typeface="Century Gothic" panose="020B0502020202020204" pitchFamily="34" charset="0"/>
              </a:rPr>
              <a:t> </a:t>
            </a:r>
            <a:r>
              <a:rPr lang="en-US" sz="2000" dirty="0" err="1">
                <a:latin typeface="Century Gothic" panose="020B0502020202020204" pitchFamily="34" charset="0"/>
              </a:rPr>
              <a:t>auch</a:t>
            </a:r>
            <a:r>
              <a:rPr lang="en-US" sz="2000" dirty="0">
                <a:latin typeface="Century Gothic" panose="020B0502020202020204" pitchFamily="34" charset="0"/>
              </a:rPr>
              <a:t> Videos von </a:t>
            </a:r>
            <a:r>
              <a:rPr lang="en-US" sz="2000" dirty="0" err="1">
                <a:latin typeface="Century Gothic" panose="020B0502020202020204" pitchFamily="34" charset="0"/>
              </a:rPr>
              <a:t>Sportlern</a:t>
            </a:r>
            <a:r>
              <a:rPr lang="en-US" sz="2000" dirty="0">
                <a:latin typeface="Century Gothic" panose="020B0502020202020204" pitchFamily="34" charset="0"/>
              </a:rPr>
              <a:t> </a:t>
            </a:r>
            <a:r>
              <a:rPr lang="en-US" sz="2000" dirty="0" err="1">
                <a:latin typeface="Century Gothic" panose="020B0502020202020204" pitchFamily="34" charset="0"/>
              </a:rPr>
              <a:t>sehen</a:t>
            </a:r>
            <a:r>
              <a:rPr lang="en-US" sz="2000" dirty="0">
                <a:latin typeface="Century Gothic" panose="020B0502020202020204" pitchFamily="34" charset="0"/>
              </a:rPr>
              <a:t> und </a:t>
            </a:r>
            <a:r>
              <a:rPr lang="en-US" sz="2000" dirty="0" err="1">
                <a:latin typeface="Century Gothic" panose="020B0502020202020204" pitchFamily="34" charset="0"/>
              </a:rPr>
              <a:t>coole</a:t>
            </a:r>
            <a:r>
              <a:rPr lang="en-US" sz="2000" dirty="0">
                <a:latin typeface="Century Gothic" panose="020B0502020202020204" pitchFamily="34" charset="0"/>
              </a:rPr>
              <a:t> </a:t>
            </a:r>
            <a:r>
              <a:rPr lang="en-US" sz="2000" dirty="0" err="1">
                <a:latin typeface="Century Gothic" panose="020B0502020202020204" pitchFamily="34" charset="0"/>
              </a:rPr>
              <a:t>Spiele</a:t>
            </a:r>
            <a:r>
              <a:rPr lang="en-US" sz="2000" dirty="0">
                <a:latin typeface="Century Gothic" panose="020B0502020202020204" pitchFamily="34" charset="0"/>
              </a:rPr>
              <a:t> </a:t>
            </a:r>
            <a:r>
              <a:rPr lang="en-US" sz="2000" dirty="0" err="1">
                <a:latin typeface="Century Gothic" panose="020B0502020202020204" pitchFamily="34" charset="0"/>
              </a:rPr>
              <a:t>spielen</a:t>
            </a:r>
            <a:r>
              <a:rPr lang="en-US" sz="2000" dirty="0">
                <a:latin typeface="Century Gothic" panose="020B0502020202020204" pitchFamily="34" charset="0"/>
              </a:rPr>
              <a:t>.</a:t>
            </a:r>
          </a:p>
        </p:txBody>
      </p:sp>
      <p:sp>
        <p:nvSpPr>
          <p:cNvPr id="11" name="Rectangle 10">
            <a:extLst>
              <a:ext uri="{FF2B5EF4-FFF2-40B4-BE49-F238E27FC236}">
                <a16:creationId xmlns:a16="http://schemas.microsoft.com/office/drawing/2014/main" id="{2466800A-82E8-B3C6-A773-30124FA72B49}"/>
              </a:ext>
            </a:extLst>
          </p:cNvPr>
          <p:cNvSpPr/>
          <p:nvPr/>
        </p:nvSpPr>
        <p:spPr>
          <a:xfrm>
            <a:off x="7013494" y="4784138"/>
            <a:ext cx="4427183" cy="188205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latin typeface="Century Gothic" panose="020B0502020202020204" pitchFamily="34" charset="0"/>
              </a:rPr>
              <a:t>Appenzeller </a:t>
            </a:r>
            <a:r>
              <a:rPr lang="en-US" sz="2000" b="1" dirty="0" err="1">
                <a:latin typeface="Century Gothic" panose="020B0502020202020204" pitchFamily="34" charset="0"/>
              </a:rPr>
              <a:t>Schaukäserei</a:t>
            </a:r>
            <a:endParaRPr lang="en-US" sz="2000" dirty="0">
              <a:latin typeface="Century Gothic" panose="020B0502020202020204" pitchFamily="34" charset="0"/>
            </a:endParaRPr>
          </a:p>
          <a:p>
            <a:pPr algn="ctr"/>
            <a:r>
              <a:rPr lang="en-US" sz="2000" dirty="0" err="1">
                <a:latin typeface="Century Gothic" panose="020B0502020202020204" pitchFamily="34" charset="0"/>
              </a:rPr>
              <a:t>Magst</a:t>
            </a:r>
            <a:r>
              <a:rPr lang="en-US" sz="2000" dirty="0">
                <a:latin typeface="Century Gothic" panose="020B0502020202020204" pitchFamily="34" charset="0"/>
              </a:rPr>
              <a:t> du </a:t>
            </a:r>
            <a:r>
              <a:rPr lang="en-US" sz="2000" dirty="0" err="1">
                <a:latin typeface="Century Gothic" panose="020B0502020202020204" pitchFamily="34" charset="0"/>
              </a:rPr>
              <a:t>Käse</a:t>
            </a:r>
            <a:r>
              <a:rPr lang="en-US" sz="2000" dirty="0">
                <a:latin typeface="Century Gothic" panose="020B0502020202020204" pitchFamily="34" charset="0"/>
              </a:rPr>
              <a:t>? </a:t>
            </a:r>
            <a:r>
              <a:rPr lang="en-US" sz="2000" dirty="0" err="1">
                <a:latin typeface="Century Gothic" panose="020B0502020202020204" pitchFamily="34" charset="0"/>
              </a:rPr>
              <a:t>Hier</a:t>
            </a:r>
            <a:r>
              <a:rPr lang="en-US" sz="2000" dirty="0">
                <a:latin typeface="Century Gothic" panose="020B0502020202020204" pitchFamily="34" charset="0"/>
              </a:rPr>
              <a:t> </a:t>
            </a:r>
            <a:r>
              <a:rPr lang="en-US" sz="2000" dirty="0" err="1">
                <a:latin typeface="Century Gothic" panose="020B0502020202020204" pitchFamily="34" charset="0"/>
              </a:rPr>
              <a:t>lernt</a:t>
            </a:r>
            <a:r>
              <a:rPr lang="en-US" sz="2000" dirty="0">
                <a:latin typeface="Century Gothic" panose="020B0502020202020204" pitchFamily="34" charset="0"/>
              </a:rPr>
              <a:t> man, </a:t>
            </a:r>
            <a:r>
              <a:rPr lang="en-US" sz="2000" dirty="0" err="1">
                <a:latin typeface="Century Gothic" panose="020B0502020202020204" pitchFamily="34" charset="0"/>
              </a:rPr>
              <a:t>Käse</a:t>
            </a:r>
            <a:r>
              <a:rPr lang="en-US" sz="2000" dirty="0">
                <a:latin typeface="Century Gothic" panose="020B0502020202020204" pitchFamily="34" charset="0"/>
              </a:rPr>
              <a:t> </a:t>
            </a:r>
            <a:r>
              <a:rPr lang="en-US" sz="2000" dirty="0" err="1">
                <a:latin typeface="Century Gothic" panose="020B0502020202020204" pitchFamily="34" charset="0"/>
              </a:rPr>
              <a:t>zu</a:t>
            </a:r>
            <a:r>
              <a:rPr lang="en-US" sz="2000" dirty="0">
                <a:latin typeface="Century Gothic" panose="020B0502020202020204" pitchFamily="34" charset="0"/>
              </a:rPr>
              <a:t> </a:t>
            </a:r>
            <a:r>
              <a:rPr lang="en-US" sz="2000" dirty="0" err="1">
                <a:latin typeface="Century Gothic" panose="020B0502020202020204" pitchFamily="34" charset="0"/>
              </a:rPr>
              <a:t>machen</a:t>
            </a:r>
            <a:r>
              <a:rPr lang="en-US" sz="2000" dirty="0">
                <a:latin typeface="Century Gothic" panose="020B0502020202020204" pitchFamily="34" charset="0"/>
              </a:rPr>
              <a:t>. Man </a:t>
            </a:r>
            <a:r>
              <a:rPr lang="en-US" sz="2000" dirty="0" err="1">
                <a:latin typeface="Century Gothic" panose="020B0502020202020204" pitchFamily="34" charset="0"/>
              </a:rPr>
              <a:t>kann</a:t>
            </a:r>
            <a:r>
              <a:rPr lang="en-US" sz="2000" dirty="0">
                <a:latin typeface="Century Gothic" panose="020B0502020202020204" pitchFamily="34" charset="0"/>
              </a:rPr>
              <a:t> </a:t>
            </a:r>
            <a:r>
              <a:rPr lang="en-US" sz="2000" dirty="0" err="1">
                <a:latin typeface="Century Gothic" panose="020B0502020202020204" pitchFamily="34" charset="0"/>
              </a:rPr>
              <a:t>auch</a:t>
            </a:r>
            <a:r>
              <a:rPr lang="en-US" sz="2000" dirty="0">
                <a:latin typeface="Century Gothic" panose="020B0502020202020204" pitchFamily="34" charset="0"/>
              </a:rPr>
              <a:t> den </a:t>
            </a:r>
            <a:r>
              <a:rPr lang="en-US" sz="2000" dirty="0" err="1">
                <a:latin typeface="Century Gothic" panose="020B0502020202020204" pitchFamily="34" charset="0"/>
              </a:rPr>
              <a:t>Käse</a:t>
            </a:r>
            <a:r>
              <a:rPr lang="en-US" sz="2000" dirty="0">
                <a:latin typeface="Century Gothic" panose="020B0502020202020204" pitchFamily="34" charset="0"/>
              </a:rPr>
              <a:t> </a:t>
            </a:r>
            <a:r>
              <a:rPr lang="en-US" sz="2000" dirty="0" err="1">
                <a:latin typeface="Century Gothic" panose="020B0502020202020204" pitchFamily="34" charset="0"/>
              </a:rPr>
              <a:t>essen</a:t>
            </a:r>
            <a:r>
              <a:rPr lang="en-US" sz="2000" dirty="0">
                <a:latin typeface="Century Gothic" panose="020B0502020202020204" pitchFamily="34" charset="0"/>
              </a:rPr>
              <a:t>! </a:t>
            </a:r>
            <a:r>
              <a:rPr lang="en-US" sz="2000" dirty="0" err="1">
                <a:latin typeface="Century Gothic" panose="020B0502020202020204" pitchFamily="34" charset="0"/>
              </a:rPr>
              <a:t>Draußen</a:t>
            </a:r>
            <a:r>
              <a:rPr lang="en-US" sz="2000" dirty="0">
                <a:latin typeface="Century Gothic" panose="020B0502020202020204" pitchFamily="34" charset="0"/>
              </a:rPr>
              <a:t> </a:t>
            </a:r>
            <a:r>
              <a:rPr lang="en-US" sz="2000" dirty="0" err="1">
                <a:latin typeface="Century Gothic" panose="020B0502020202020204" pitchFamily="34" charset="0"/>
              </a:rPr>
              <a:t>gibt</a:t>
            </a:r>
            <a:r>
              <a:rPr lang="en-US" sz="2000" dirty="0">
                <a:latin typeface="Century Gothic" panose="020B0502020202020204" pitchFamily="34" charset="0"/>
              </a:rPr>
              <a:t> es </a:t>
            </a:r>
            <a:r>
              <a:rPr lang="en-US" sz="2000" dirty="0" err="1">
                <a:latin typeface="Century Gothic" panose="020B0502020202020204" pitchFamily="34" charset="0"/>
              </a:rPr>
              <a:t>einen</a:t>
            </a:r>
            <a:r>
              <a:rPr lang="en-US" sz="2000" dirty="0">
                <a:latin typeface="Century Gothic" panose="020B0502020202020204" pitchFamily="34" charset="0"/>
              </a:rPr>
              <a:t> </a:t>
            </a:r>
            <a:r>
              <a:rPr lang="en-US" sz="2000" dirty="0" err="1">
                <a:latin typeface="Century Gothic" panose="020B0502020202020204" pitchFamily="34" charset="0"/>
              </a:rPr>
              <a:t>Spielplatz</a:t>
            </a:r>
            <a:r>
              <a:rPr lang="en-US" sz="2000" dirty="0">
                <a:latin typeface="Century Gothic" panose="020B0502020202020204" pitchFamily="34" charset="0"/>
              </a:rPr>
              <a:t>*. Dort </a:t>
            </a:r>
            <a:r>
              <a:rPr lang="en-US" sz="2000" dirty="0" err="1">
                <a:latin typeface="Century Gothic" panose="020B0502020202020204" pitchFamily="34" charset="0"/>
              </a:rPr>
              <a:t>kann</a:t>
            </a:r>
            <a:r>
              <a:rPr lang="en-US" sz="2000" dirty="0">
                <a:latin typeface="Century Gothic" panose="020B0502020202020204" pitchFamily="34" charset="0"/>
              </a:rPr>
              <a:t> man </a:t>
            </a:r>
            <a:r>
              <a:rPr lang="en-US" sz="2000" dirty="0" err="1">
                <a:latin typeface="Century Gothic" panose="020B0502020202020204" pitchFamily="34" charset="0"/>
              </a:rPr>
              <a:t>spielen</a:t>
            </a:r>
            <a:r>
              <a:rPr lang="en-US" sz="2000" dirty="0">
                <a:latin typeface="Century Gothic" panose="020B0502020202020204" pitchFamily="34" charset="0"/>
              </a:rPr>
              <a:t>.</a:t>
            </a:r>
          </a:p>
        </p:txBody>
      </p:sp>
      <p:pic>
        <p:nvPicPr>
          <p:cNvPr id="16" name="Graphic 15" descr="Dinosaur Head Skeleton with solid fill">
            <a:extLst>
              <a:ext uri="{FF2B5EF4-FFF2-40B4-BE49-F238E27FC236}">
                <a16:creationId xmlns:a16="http://schemas.microsoft.com/office/drawing/2014/main" id="{7E9FCDCE-CC29-305B-27AF-1AAA29F980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58100" y="2261838"/>
            <a:ext cx="2901982" cy="2901982"/>
          </a:xfrm>
          <a:prstGeom prst="rect">
            <a:avLst/>
          </a:prstGeom>
        </p:spPr>
      </p:pic>
      <p:sp>
        <p:nvSpPr>
          <p:cNvPr id="7" name="Rectangle 6">
            <a:extLst>
              <a:ext uri="{FF2B5EF4-FFF2-40B4-BE49-F238E27FC236}">
                <a16:creationId xmlns:a16="http://schemas.microsoft.com/office/drawing/2014/main" id="{3E125F03-69C3-CF4C-B1DA-87E66AFEF699}"/>
              </a:ext>
            </a:extLst>
          </p:cNvPr>
          <p:cNvSpPr/>
          <p:nvPr/>
        </p:nvSpPr>
        <p:spPr>
          <a:xfrm>
            <a:off x="1287502" y="799823"/>
            <a:ext cx="4254696" cy="15836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err="1">
                <a:latin typeface="Century Gothic" panose="020B0502020202020204" pitchFamily="34" charset="0"/>
              </a:rPr>
              <a:t>Ballenberg</a:t>
            </a:r>
            <a:endParaRPr lang="en-US" sz="2000" dirty="0">
              <a:latin typeface="Century Gothic" panose="020B0502020202020204" pitchFamily="34" charset="0"/>
            </a:endParaRPr>
          </a:p>
          <a:p>
            <a:pPr algn="ctr"/>
            <a:r>
              <a:rPr lang="en-US" sz="2000" dirty="0">
                <a:latin typeface="Century Gothic" panose="020B0502020202020204" pitchFamily="34" charset="0"/>
              </a:rPr>
              <a:t>Man </a:t>
            </a:r>
            <a:r>
              <a:rPr lang="en-US" sz="2000" dirty="0" err="1">
                <a:latin typeface="Century Gothic" panose="020B0502020202020204" pitchFamily="34" charset="0"/>
              </a:rPr>
              <a:t>geht</a:t>
            </a:r>
            <a:r>
              <a:rPr lang="en-US" sz="2000" dirty="0">
                <a:latin typeface="Century Gothic" panose="020B0502020202020204" pitchFamily="34" charset="0"/>
              </a:rPr>
              <a:t> </a:t>
            </a:r>
            <a:r>
              <a:rPr lang="en-US" sz="2000" dirty="0" err="1">
                <a:latin typeface="Century Gothic" panose="020B0502020202020204" pitchFamily="34" charset="0"/>
              </a:rPr>
              <a:t>draußen</a:t>
            </a:r>
            <a:r>
              <a:rPr lang="en-US" sz="2000" dirty="0">
                <a:latin typeface="Century Gothic" panose="020B0502020202020204" pitchFamily="34" charset="0"/>
              </a:rPr>
              <a:t> auf das Land und </a:t>
            </a:r>
            <a:r>
              <a:rPr lang="en-US" sz="2000" dirty="0" err="1">
                <a:latin typeface="Century Gothic" panose="020B0502020202020204" pitchFamily="34" charset="0"/>
              </a:rPr>
              <a:t>lernt</a:t>
            </a:r>
            <a:r>
              <a:rPr lang="en-US" sz="2000" dirty="0">
                <a:latin typeface="Century Gothic" panose="020B0502020202020204" pitchFamily="34" charset="0"/>
              </a:rPr>
              <a:t>, </a:t>
            </a:r>
            <a:r>
              <a:rPr lang="en-US" sz="2000" dirty="0" err="1">
                <a:latin typeface="Century Gothic" panose="020B0502020202020204" pitchFamily="34" charset="0"/>
              </a:rPr>
              <a:t>Käse</a:t>
            </a:r>
            <a:r>
              <a:rPr lang="en-US" sz="2000" dirty="0">
                <a:latin typeface="Century Gothic" panose="020B0502020202020204" pitchFamily="34" charset="0"/>
              </a:rPr>
              <a:t> und </a:t>
            </a:r>
            <a:r>
              <a:rPr lang="en-US" sz="2000" dirty="0" err="1">
                <a:latin typeface="Century Gothic" panose="020B0502020202020204" pitchFamily="34" charset="0"/>
              </a:rPr>
              <a:t>Kleidung</a:t>
            </a:r>
            <a:r>
              <a:rPr lang="en-US" sz="2000" dirty="0">
                <a:latin typeface="Century Gothic" panose="020B0502020202020204" pitchFamily="34" charset="0"/>
              </a:rPr>
              <a:t> </a:t>
            </a:r>
            <a:r>
              <a:rPr lang="en-US" sz="2000" dirty="0" err="1">
                <a:latin typeface="Century Gothic" panose="020B0502020202020204" pitchFamily="34" charset="0"/>
              </a:rPr>
              <a:t>zu</a:t>
            </a:r>
            <a:r>
              <a:rPr lang="en-US" sz="2000" dirty="0">
                <a:latin typeface="Century Gothic" panose="020B0502020202020204" pitchFamily="34" charset="0"/>
              </a:rPr>
              <a:t> </a:t>
            </a:r>
            <a:r>
              <a:rPr lang="en-US" sz="2000" dirty="0" err="1">
                <a:latin typeface="Century Gothic" panose="020B0502020202020204" pitchFamily="34" charset="0"/>
              </a:rPr>
              <a:t>machen</a:t>
            </a:r>
            <a:r>
              <a:rPr lang="en-US" sz="2000" dirty="0">
                <a:latin typeface="Century Gothic" panose="020B0502020202020204" pitchFamily="34" charset="0"/>
              </a:rPr>
              <a:t>!</a:t>
            </a:r>
          </a:p>
        </p:txBody>
      </p:sp>
      <p:sp>
        <p:nvSpPr>
          <p:cNvPr id="167" name="Google Shape;167;p2"/>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657989" y="43400"/>
            <a:ext cx="9733822" cy="675762"/>
          </a:xfrm>
        </p:spPr>
        <p:txBody>
          <a:bodyPr>
            <a:normAutofit/>
          </a:bodyPr>
          <a:lstStyle/>
          <a:p>
            <a:r>
              <a:rPr lang="en-GB" sz="3200" b="1" dirty="0">
                <a:solidFill>
                  <a:srgbClr val="002060"/>
                </a:solidFill>
                <a:latin typeface="Century Gothic"/>
                <a:ea typeface="Century Gothic"/>
                <a:cs typeface="Century Gothic"/>
                <a:sym typeface="Century Gothic"/>
              </a:rPr>
              <a:t>Follow up 1 – Tolle </a:t>
            </a:r>
            <a:r>
              <a:rPr lang="en-GB" sz="3200" b="1" dirty="0" err="1">
                <a:solidFill>
                  <a:srgbClr val="002060"/>
                </a:solidFill>
                <a:latin typeface="Century Gothic"/>
                <a:ea typeface="Century Gothic"/>
                <a:cs typeface="Century Gothic"/>
                <a:sym typeface="Century Gothic"/>
              </a:rPr>
              <a:t>Museen</a:t>
            </a:r>
            <a:r>
              <a:rPr lang="en-GB" sz="3200" b="1" dirty="0">
                <a:solidFill>
                  <a:srgbClr val="002060"/>
                </a:solidFill>
                <a:latin typeface="Century Gothic"/>
                <a:ea typeface="Century Gothic"/>
                <a:cs typeface="Century Gothic"/>
                <a:sym typeface="Century Gothic"/>
              </a:rPr>
              <a:t> in der Schweiz</a:t>
            </a:r>
            <a:endParaRPr lang="en-GB" sz="3200" dirty="0"/>
          </a:p>
        </p:txBody>
      </p:sp>
      <p:pic>
        <p:nvPicPr>
          <p:cNvPr id="12" name="Picture 11" descr="Icon&#10;&#10;Description automatically generated">
            <a:extLst>
              <a:ext uri="{FF2B5EF4-FFF2-40B4-BE49-F238E27FC236}">
                <a16:creationId xmlns:a16="http://schemas.microsoft.com/office/drawing/2014/main" id="{69FB4895-9CE3-4724-A615-F6B29A8AB2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00736" y="70831"/>
            <a:ext cx="1579001" cy="963251"/>
          </a:xfrm>
          <a:prstGeom prst="rect">
            <a:avLst/>
          </a:prstGeom>
        </p:spPr>
      </p:pic>
      <p:sp>
        <p:nvSpPr>
          <p:cNvPr id="38" name="CustomShape 3">
            <a:extLst>
              <a:ext uri="{FF2B5EF4-FFF2-40B4-BE49-F238E27FC236}">
                <a16:creationId xmlns:a16="http://schemas.microsoft.com/office/drawing/2014/main" id="{19D5FCAD-0914-4381-BED5-9658EC2C5B54}"/>
              </a:ext>
            </a:extLst>
          </p:cNvPr>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9" name="Title 4">
            <a:extLst>
              <a:ext uri="{FF2B5EF4-FFF2-40B4-BE49-F238E27FC236}">
                <a16:creationId xmlns:a16="http://schemas.microsoft.com/office/drawing/2014/main" id="{17908F93-AFA4-441F-A7C3-E0017C9E594F}"/>
              </a:ext>
            </a:extLst>
          </p:cNvPr>
          <p:cNvSpPr txBox="1">
            <a:spLocks/>
          </p:cNvSpPr>
          <p:nvPr/>
        </p:nvSpPr>
        <p:spPr>
          <a:xfrm>
            <a:off x="10391820" y="1144439"/>
            <a:ext cx="1800180" cy="49497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aussprechen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sp>
        <p:nvSpPr>
          <p:cNvPr id="55" name="Rectangle: Rounded Corners 54">
            <a:extLst>
              <a:ext uri="{FF2B5EF4-FFF2-40B4-BE49-F238E27FC236}">
                <a16:creationId xmlns:a16="http://schemas.microsoft.com/office/drawing/2014/main" id="{65877479-9A57-4132-B9C6-390185395822}"/>
              </a:ext>
            </a:extLst>
          </p:cNvPr>
          <p:cNvSpPr/>
          <p:nvPr/>
        </p:nvSpPr>
        <p:spPr>
          <a:xfrm rot="21273694">
            <a:off x="3884018" y="1029294"/>
            <a:ext cx="230155" cy="271142"/>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Arrow Connector 55">
            <a:extLst>
              <a:ext uri="{FF2B5EF4-FFF2-40B4-BE49-F238E27FC236}">
                <a16:creationId xmlns:a16="http://schemas.microsoft.com/office/drawing/2014/main" id="{B0969EF5-CEED-4EF8-B05E-162495EC454A}"/>
              </a:ext>
            </a:extLst>
          </p:cNvPr>
          <p:cNvCxnSpPr>
            <a:cxnSpLocks/>
          </p:cNvCxnSpPr>
          <p:nvPr/>
        </p:nvCxnSpPr>
        <p:spPr>
          <a:xfrm>
            <a:off x="3991835" y="606971"/>
            <a:ext cx="0" cy="4263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54">
            <a:extLst>
              <a:ext uri="{FF2B5EF4-FFF2-40B4-BE49-F238E27FC236}">
                <a16:creationId xmlns:a16="http://schemas.microsoft.com/office/drawing/2014/main" id="{C86EB9E3-ACE5-BB50-DE21-BE238CCDF806}"/>
              </a:ext>
            </a:extLst>
          </p:cNvPr>
          <p:cNvSpPr/>
          <p:nvPr/>
        </p:nvSpPr>
        <p:spPr>
          <a:xfrm rot="21273694">
            <a:off x="1812480" y="1632753"/>
            <a:ext cx="230155" cy="271142"/>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54">
            <a:extLst>
              <a:ext uri="{FF2B5EF4-FFF2-40B4-BE49-F238E27FC236}">
                <a16:creationId xmlns:a16="http://schemas.microsoft.com/office/drawing/2014/main" id="{2ACEB062-2EBC-59EB-0007-6281564E1806}"/>
              </a:ext>
            </a:extLst>
          </p:cNvPr>
          <p:cNvSpPr/>
          <p:nvPr/>
        </p:nvSpPr>
        <p:spPr>
          <a:xfrm rot="21273694">
            <a:off x="3578851" y="3264210"/>
            <a:ext cx="282844" cy="271142"/>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54">
            <a:extLst>
              <a:ext uri="{FF2B5EF4-FFF2-40B4-BE49-F238E27FC236}">
                <a16:creationId xmlns:a16="http://schemas.microsoft.com/office/drawing/2014/main" id="{27BCEE1B-5CD6-10AA-9C3D-B7F5C694F125}"/>
              </a:ext>
            </a:extLst>
          </p:cNvPr>
          <p:cNvSpPr/>
          <p:nvPr/>
        </p:nvSpPr>
        <p:spPr>
          <a:xfrm rot="21273694">
            <a:off x="2696925" y="3819985"/>
            <a:ext cx="114597" cy="271142"/>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54">
            <a:extLst>
              <a:ext uri="{FF2B5EF4-FFF2-40B4-BE49-F238E27FC236}">
                <a16:creationId xmlns:a16="http://schemas.microsoft.com/office/drawing/2014/main" id="{92C3477E-0579-EF8B-54C0-EB761D048C3A}"/>
              </a:ext>
            </a:extLst>
          </p:cNvPr>
          <p:cNvSpPr/>
          <p:nvPr/>
        </p:nvSpPr>
        <p:spPr>
          <a:xfrm rot="21273694">
            <a:off x="5170158" y="4910852"/>
            <a:ext cx="477134" cy="271142"/>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54">
            <a:extLst>
              <a:ext uri="{FF2B5EF4-FFF2-40B4-BE49-F238E27FC236}">
                <a16:creationId xmlns:a16="http://schemas.microsoft.com/office/drawing/2014/main" id="{455FCA5F-3773-1437-5BD0-3FB8F6DF2FBD}"/>
              </a:ext>
            </a:extLst>
          </p:cNvPr>
          <p:cNvSpPr/>
          <p:nvPr/>
        </p:nvSpPr>
        <p:spPr>
          <a:xfrm rot="21273694">
            <a:off x="3973270" y="6151443"/>
            <a:ext cx="260002" cy="271142"/>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Rounded Corners 54">
            <a:extLst>
              <a:ext uri="{FF2B5EF4-FFF2-40B4-BE49-F238E27FC236}">
                <a16:creationId xmlns:a16="http://schemas.microsoft.com/office/drawing/2014/main" id="{E6615996-647E-AFFE-6C8D-39FDB389E858}"/>
              </a:ext>
            </a:extLst>
          </p:cNvPr>
          <p:cNvSpPr/>
          <p:nvPr/>
        </p:nvSpPr>
        <p:spPr>
          <a:xfrm rot="21273694">
            <a:off x="3743906" y="6480580"/>
            <a:ext cx="260002" cy="271142"/>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Rounded Corners 54">
            <a:extLst>
              <a:ext uri="{FF2B5EF4-FFF2-40B4-BE49-F238E27FC236}">
                <a16:creationId xmlns:a16="http://schemas.microsoft.com/office/drawing/2014/main" id="{74D39844-4AD7-731A-7F2E-4C54F5F1EBC5}"/>
              </a:ext>
            </a:extLst>
          </p:cNvPr>
          <p:cNvSpPr/>
          <p:nvPr/>
        </p:nvSpPr>
        <p:spPr>
          <a:xfrm rot="21273694">
            <a:off x="7833854" y="5487939"/>
            <a:ext cx="191672" cy="271142"/>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Rounded Corners 54">
            <a:extLst>
              <a:ext uri="{FF2B5EF4-FFF2-40B4-BE49-F238E27FC236}">
                <a16:creationId xmlns:a16="http://schemas.microsoft.com/office/drawing/2014/main" id="{42DB910F-EB65-3831-31DE-B5C65754E04C}"/>
              </a:ext>
            </a:extLst>
          </p:cNvPr>
          <p:cNvSpPr/>
          <p:nvPr/>
        </p:nvSpPr>
        <p:spPr>
          <a:xfrm rot="21273694">
            <a:off x="8279600" y="6049792"/>
            <a:ext cx="191672" cy="271142"/>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54">
            <a:extLst>
              <a:ext uri="{FF2B5EF4-FFF2-40B4-BE49-F238E27FC236}">
                <a16:creationId xmlns:a16="http://schemas.microsoft.com/office/drawing/2014/main" id="{F09CCB66-6235-DAB3-D096-F5F4A8E1F54B}"/>
              </a:ext>
            </a:extLst>
          </p:cNvPr>
          <p:cNvSpPr/>
          <p:nvPr/>
        </p:nvSpPr>
        <p:spPr>
          <a:xfrm rot="21273694">
            <a:off x="11195016" y="3270532"/>
            <a:ext cx="149417" cy="271142"/>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Rounded Corners 54">
            <a:extLst>
              <a:ext uri="{FF2B5EF4-FFF2-40B4-BE49-F238E27FC236}">
                <a16:creationId xmlns:a16="http://schemas.microsoft.com/office/drawing/2014/main" id="{A5880B28-2C4A-34AE-8144-3928595CECE0}"/>
              </a:ext>
            </a:extLst>
          </p:cNvPr>
          <p:cNvSpPr/>
          <p:nvPr/>
        </p:nvSpPr>
        <p:spPr>
          <a:xfrm rot="21273694">
            <a:off x="11519975" y="3881346"/>
            <a:ext cx="149417" cy="271142"/>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 name="Straight Arrow Connector 26">
            <a:extLst>
              <a:ext uri="{FF2B5EF4-FFF2-40B4-BE49-F238E27FC236}">
                <a16:creationId xmlns:a16="http://schemas.microsoft.com/office/drawing/2014/main" id="{A86F05E5-6319-2FC4-4092-86913812457C}"/>
              </a:ext>
            </a:extLst>
          </p:cNvPr>
          <p:cNvCxnSpPr>
            <a:cxnSpLocks/>
          </p:cNvCxnSpPr>
          <p:nvPr/>
        </p:nvCxnSpPr>
        <p:spPr>
          <a:xfrm flipV="1">
            <a:off x="1927557" y="1917804"/>
            <a:ext cx="0" cy="4263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D3D8D4D-A7AE-CDD9-D8F4-2F1433BE83E3}"/>
              </a:ext>
            </a:extLst>
          </p:cNvPr>
          <p:cNvCxnSpPr>
            <a:cxnSpLocks/>
          </p:cNvCxnSpPr>
          <p:nvPr/>
        </p:nvCxnSpPr>
        <p:spPr>
          <a:xfrm>
            <a:off x="3731642" y="2814113"/>
            <a:ext cx="0" cy="4263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26FB8B8-F58F-8C7E-9BF7-A913F1DF0BAF}"/>
              </a:ext>
            </a:extLst>
          </p:cNvPr>
          <p:cNvCxnSpPr>
            <a:cxnSpLocks/>
          </p:cNvCxnSpPr>
          <p:nvPr/>
        </p:nvCxnSpPr>
        <p:spPr>
          <a:xfrm flipV="1">
            <a:off x="2542422" y="4049882"/>
            <a:ext cx="221852" cy="1386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6048D12-DA21-5D05-61D4-078AC8CE1A09}"/>
              </a:ext>
            </a:extLst>
          </p:cNvPr>
          <p:cNvCxnSpPr>
            <a:cxnSpLocks/>
          </p:cNvCxnSpPr>
          <p:nvPr/>
        </p:nvCxnSpPr>
        <p:spPr>
          <a:xfrm>
            <a:off x="5393187" y="4529872"/>
            <a:ext cx="0" cy="4263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1AA5C05-AB53-172D-D182-BE5C8272ADFA}"/>
              </a:ext>
            </a:extLst>
          </p:cNvPr>
          <p:cNvCxnSpPr>
            <a:cxnSpLocks/>
          </p:cNvCxnSpPr>
          <p:nvPr/>
        </p:nvCxnSpPr>
        <p:spPr>
          <a:xfrm flipH="1" flipV="1">
            <a:off x="4108032" y="6402969"/>
            <a:ext cx="519082" cy="659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BB9F40C-146F-A52E-72C8-A6D1E3FC9AF7}"/>
              </a:ext>
            </a:extLst>
          </p:cNvPr>
          <p:cNvCxnSpPr>
            <a:cxnSpLocks/>
          </p:cNvCxnSpPr>
          <p:nvPr/>
        </p:nvCxnSpPr>
        <p:spPr>
          <a:xfrm>
            <a:off x="3352605" y="6432209"/>
            <a:ext cx="519082" cy="646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Rounded Corners 54">
            <a:extLst>
              <a:ext uri="{FF2B5EF4-FFF2-40B4-BE49-F238E27FC236}">
                <a16:creationId xmlns:a16="http://schemas.microsoft.com/office/drawing/2014/main" id="{507F67BE-44AD-5E25-6269-B097FBAD9F32}"/>
              </a:ext>
            </a:extLst>
          </p:cNvPr>
          <p:cNvSpPr/>
          <p:nvPr/>
        </p:nvSpPr>
        <p:spPr>
          <a:xfrm rot="21273694">
            <a:off x="10576052" y="4821418"/>
            <a:ext cx="353900" cy="271142"/>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4" name="Straight Arrow Connector 43">
            <a:extLst>
              <a:ext uri="{FF2B5EF4-FFF2-40B4-BE49-F238E27FC236}">
                <a16:creationId xmlns:a16="http://schemas.microsoft.com/office/drawing/2014/main" id="{341C0856-F4D2-6D2E-4D3C-F81AB77F59FA}"/>
              </a:ext>
            </a:extLst>
          </p:cNvPr>
          <p:cNvCxnSpPr>
            <a:cxnSpLocks/>
          </p:cNvCxnSpPr>
          <p:nvPr/>
        </p:nvCxnSpPr>
        <p:spPr>
          <a:xfrm>
            <a:off x="10731001" y="4457494"/>
            <a:ext cx="0" cy="4263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426444D-08E5-E62E-EA5D-B102EF970CC8}"/>
              </a:ext>
            </a:extLst>
          </p:cNvPr>
          <p:cNvCxnSpPr>
            <a:cxnSpLocks/>
          </p:cNvCxnSpPr>
          <p:nvPr/>
        </p:nvCxnSpPr>
        <p:spPr>
          <a:xfrm>
            <a:off x="7421113" y="5417481"/>
            <a:ext cx="519082" cy="646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076A844-53C4-D8F6-5664-D45560A332DD}"/>
              </a:ext>
            </a:extLst>
          </p:cNvPr>
          <p:cNvCxnSpPr>
            <a:cxnSpLocks/>
          </p:cNvCxnSpPr>
          <p:nvPr/>
        </p:nvCxnSpPr>
        <p:spPr>
          <a:xfrm flipH="1" flipV="1">
            <a:off x="8341061" y="6341579"/>
            <a:ext cx="519082" cy="659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DECCC0C-E6A5-C05E-ABE4-441CD5167EA6}"/>
              </a:ext>
            </a:extLst>
          </p:cNvPr>
          <p:cNvCxnSpPr>
            <a:cxnSpLocks/>
          </p:cNvCxnSpPr>
          <p:nvPr/>
        </p:nvCxnSpPr>
        <p:spPr>
          <a:xfrm flipV="1">
            <a:off x="11594828" y="4148325"/>
            <a:ext cx="0" cy="4263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D2C9213-7F10-8A03-3165-92F425E9F283}"/>
              </a:ext>
            </a:extLst>
          </p:cNvPr>
          <p:cNvCxnSpPr>
            <a:cxnSpLocks/>
          </p:cNvCxnSpPr>
          <p:nvPr/>
        </p:nvCxnSpPr>
        <p:spPr>
          <a:xfrm>
            <a:off x="10763726" y="3240477"/>
            <a:ext cx="519082" cy="646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EE457171-1C22-23A9-C019-8705248D6EF0}"/>
              </a:ext>
            </a:extLst>
          </p:cNvPr>
          <p:cNvSpPr txBox="1"/>
          <p:nvPr/>
        </p:nvSpPr>
        <p:spPr>
          <a:xfrm>
            <a:off x="5806419" y="759466"/>
            <a:ext cx="4469683" cy="1631216"/>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err="1">
                <a:solidFill>
                  <a:srgbClr val="002060"/>
                </a:solidFill>
                <a:latin typeface="Century Gothic" panose="020B0502020202020204" pitchFamily="34" charset="0"/>
              </a:rPr>
              <a:t>kommunizieren</a:t>
            </a:r>
            <a:r>
              <a:rPr lang="en-GB" sz="2000" dirty="0">
                <a:solidFill>
                  <a:srgbClr val="002060"/>
                </a:solidFill>
                <a:latin typeface="Century Gothic" panose="020B0502020202020204" pitchFamily="34" charset="0"/>
              </a:rPr>
              <a:t> – to communicate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err="1">
                <a:solidFill>
                  <a:srgbClr val="002060"/>
                </a:solidFill>
                <a:latin typeface="Century Gothic" panose="020B0502020202020204" pitchFamily="34" charset="0"/>
              </a:rPr>
              <a:t>denn</a:t>
            </a:r>
            <a:r>
              <a:rPr lang="en-GB" sz="2000" dirty="0">
                <a:solidFill>
                  <a:srgbClr val="002060"/>
                </a:solidFill>
                <a:latin typeface="Century Gothic" panose="020B0502020202020204" pitchFamily="34" charset="0"/>
              </a:rPr>
              <a:t> – because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latin typeface="Century Gothic" panose="020B0502020202020204" pitchFamily="34" charset="0"/>
              </a:rPr>
              <a:t>um – in order to</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latin typeface="Century Gothic" panose="020B0502020202020204" pitchFamily="34" charset="0"/>
              </a:rPr>
              <a:t>der </a:t>
            </a:r>
            <a:r>
              <a:rPr lang="en-GB" sz="2000" dirty="0" err="1">
                <a:solidFill>
                  <a:srgbClr val="002060"/>
                </a:solidFill>
                <a:latin typeface="Century Gothic" panose="020B0502020202020204" pitchFamily="34" charset="0"/>
              </a:rPr>
              <a:t>Spielplatz</a:t>
            </a:r>
            <a:r>
              <a:rPr lang="en-GB" sz="2000" dirty="0">
                <a:solidFill>
                  <a:srgbClr val="002060"/>
                </a:solidFill>
                <a:latin typeface="Century Gothic" panose="020B0502020202020204" pitchFamily="34" charset="0"/>
              </a:rPr>
              <a:t> - playground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latin typeface="Century Gothic" panose="020B0502020202020204" pitchFamily="34" charset="0"/>
              </a:rPr>
              <a:t>ab - from</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4" name="Oval Callout 13">
            <a:extLst>
              <a:ext uri="{FF2B5EF4-FFF2-40B4-BE49-F238E27FC236}">
                <a16:creationId xmlns:a16="http://schemas.microsoft.com/office/drawing/2014/main" id="{349B19F9-E3C1-6C69-4192-CEC185392D47}"/>
              </a:ext>
            </a:extLst>
          </p:cNvPr>
          <p:cNvSpPr/>
          <p:nvPr/>
        </p:nvSpPr>
        <p:spPr>
          <a:xfrm>
            <a:off x="7036540" y="731334"/>
            <a:ext cx="3288484" cy="1748771"/>
          </a:xfrm>
          <a:prstGeom prst="wedgeEllipseCallout">
            <a:avLst>
              <a:gd name="adj1" fmla="val -57195"/>
              <a:gd name="adj2" fmla="val 6048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entury Gothic" panose="020B0502020202020204" pitchFamily="34" charset="0"/>
              </a:rPr>
              <a:t>Welches Museum </a:t>
            </a:r>
            <a:r>
              <a:rPr lang="en-US" sz="2000" dirty="0" err="1">
                <a:latin typeface="Century Gothic" panose="020B0502020202020204" pitchFamily="34" charset="0"/>
              </a:rPr>
              <a:t>möchtest</a:t>
            </a:r>
            <a:r>
              <a:rPr lang="en-US" sz="2000" dirty="0">
                <a:latin typeface="Century Gothic" panose="020B0502020202020204" pitchFamily="34" charset="0"/>
              </a:rPr>
              <a:t> du </a:t>
            </a:r>
            <a:r>
              <a:rPr lang="en-US" sz="2000" dirty="0" err="1">
                <a:latin typeface="Century Gothic" panose="020B0502020202020204" pitchFamily="34" charset="0"/>
              </a:rPr>
              <a:t>besuchen</a:t>
            </a:r>
            <a:r>
              <a:rPr lang="en-US" sz="2000" dirty="0">
                <a:latin typeface="Century Gothic" panose="020B0502020202020204" pitchFamily="34" charset="0"/>
              </a:rPr>
              <a:t>?</a:t>
            </a:r>
          </a:p>
        </p:txBody>
      </p:sp>
    </p:spTree>
    <p:extLst>
      <p:ext uri="{BB962C8B-B14F-4D97-AF65-F5344CB8AC3E}">
        <p14:creationId xmlns:p14="http://schemas.microsoft.com/office/powerpoint/2010/main" val="130269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7" grpId="0" animBg="1"/>
      <p:bldP spid="55"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4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DEB9BE4F-6D3E-469F-AE7A-46561C5DC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6719" y="-70449"/>
            <a:ext cx="1127858" cy="829128"/>
          </a:xfrm>
          <a:prstGeom prst="rect">
            <a:avLst/>
          </a:prstGeom>
        </p:spPr>
      </p:pic>
      <p:sp>
        <p:nvSpPr>
          <p:cNvPr id="19" name="TextBox 18">
            <a:extLst>
              <a:ext uri="{FF2B5EF4-FFF2-40B4-BE49-F238E27FC236}">
                <a16:creationId xmlns:a16="http://schemas.microsoft.com/office/drawing/2014/main" id="{6C8F3BF0-DC63-452E-B9D0-5DC185409F24}"/>
              </a:ext>
            </a:extLst>
          </p:cNvPr>
          <p:cNvSpPr txBox="1"/>
          <p:nvPr/>
        </p:nvSpPr>
        <p:spPr>
          <a:xfrm>
            <a:off x="69080" y="803339"/>
            <a:ext cx="5886032" cy="5940088"/>
          </a:xfrm>
          <a:custGeom>
            <a:avLst/>
            <a:gdLst>
              <a:gd name="connsiteX0" fmla="*/ 0 w 5886032"/>
              <a:gd name="connsiteY0" fmla="*/ 0 h 5940088"/>
              <a:gd name="connsiteX1" fmla="*/ 412022 w 5886032"/>
              <a:gd name="connsiteY1" fmla="*/ 0 h 5940088"/>
              <a:gd name="connsiteX2" fmla="*/ 1118346 w 5886032"/>
              <a:gd name="connsiteY2" fmla="*/ 0 h 5940088"/>
              <a:gd name="connsiteX3" fmla="*/ 1589229 w 5886032"/>
              <a:gd name="connsiteY3" fmla="*/ 0 h 5940088"/>
              <a:gd name="connsiteX4" fmla="*/ 2295552 w 5886032"/>
              <a:gd name="connsiteY4" fmla="*/ 0 h 5940088"/>
              <a:gd name="connsiteX5" fmla="*/ 2766435 w 5886032"/>
              <a:gd name="connsiteY5" fmla="*/ 0 h 5940088"/>
              <a:gd name="connsiteX6" fmla="*/ 3237318 w 5886032"/>
              <a:gd name="connsiteY6" fmla="*/ 0 h 5940088"/>
              <a:gd name="connsiteX7" fmla="*/ 3767060 w 5886032"/>
              <a:gd name="connsiteY7" fmla="*/ 0 h 5940088"/>
              <a:gd name="connsiteX8" fmla="*/ 4179083 w 5886032"/>
              <a:gd name="connsiteY8" fmla="*/ 0 h 5940088"/>
              <a:gd name="connsiteX9" fmla="*/ 4826546 w 5886032"/>
              <a:gd name="connsiteY9" fmla="*/ 0 h 5940088"/>
              <a:gd name="connsiteX10" fmla="*/ 5297429 w 5886032"/>
              <a:gd name="connsiteY10" fmla="*/ 0 h 5940088"/>
              <a:gd name="connsiteX11" fmla="*/ 5886032 w 5886032"/>
              <a:gd name="connsiteY11" fmla="*/ 0 h 5940088"/>
              <a:gd name="connsiteX12" fmla="*/ 5886032 w 5886032"/>
              <a:gd name="connsiteY12" fmla="*/ 712811 h 5940088"/>
              <a:gd name="connsiteX13" fmla="*/ 5886032 w 5886032"/>
              <a:gd name="connsiteY13" fmla="*/ 1366220 h 5940088"/>
              <a:gd name="connsiteX14" fmla="*/ 5886032 w 5886032"/>
              <a:gd name="connsiteY14" fmla="*/ 2019630 h 5940088"/>
              <a:gd name="connsiteX15" fmla="*/ 5886032 w 5886032"/>
              <a:gd name="connsiteY15" fmla="*/ 2673040 h 5940088"/>
              <a:gd name="connsiteX16" fmla="*/ 5886032 w 5886032"/>
              <a:gd name="connsiteY16" fmla="*/ 3385850 h 5940088"/>
              <a:gd name="connsiteX17" fmla="*/ 5886032 w 5886032"/>
              <a:gd name="connsiteY17" fmla="*/ 4039260 h 5940088"/>
              <a:gd name="connsiteX18" fmla="*/ 5886032 w 5886032"/>
              <a:gd name="connsiteY18" fmla="*/ 4455066 h 5940088"/>
              <a:gd name="connsiteX19" fmla="*/ 5886032 w 5886032"/>
              <a:gd name="connsiteY19" fmla="*/ 5108476 h 5940088"/>
              <a:gd name="connsiteX20" fmla="*/ 5886032 w 5886032"/>
              <a:gd name="connsiteY20" fmla="*/ 5940088 h 5940088"/>
              <a:gd name="connsiteX21" fmla="*/ 5179708 w 5886032"/>
              <a:gd name="connsiteY21" fmla="*/ 5940088 h 5940088"/>
              <a:gd name="connsiteX22" fmla="*/ 4591105 w 5886032"/>
              <a:gd name="connsiteY22" fmla="*/ 5940088 h 5940088"/>
              <a:gd name="connsiteX23" fmla="*/ 4120222 w 5886032"/>
              <a:gd name="connsiteY23" fmla="*/ 5940088 h 5940088"/>
              <a:gd name="connsiteX24" fmla="*/ 3413899 w 5886032"/>
              <a:gd name="connsiteY24" fmla="*/ 5940088 h 5940088"/>
              <a:gd name="connsiteX25" fmla="*/ 2943016 w 5886032"/>
              <a:gd name="connsiteY25" fmla="*/ 5940088 h 5940088"/>
              <a:gd name="connsiteX26" fmla="*/ 2295552 w 5886032"/>
              <a:gd name="connsiteY26" fmla="*/ 5940088 h 5940088"/>
              <a:gd name="connsiteX27" fmla="*/ 1706949 w 5886032"/>
              <a:gd name="connsiteY27" fmla="*/ 5940088 h 5940088"/>
              <a:gd name="connsiteX28" fmla="*/ 1177206 w 5886032"/>
              <a:gd name="connsiteY28" fmla="*/ 5940088 h 5940088"/>
              <a:gd name="connsiteX29" fmla="*/ 765184 w 5886032"/>
              <a:gd name="connsiteY29" fmla="*/ 5940088 h 5940088"/>
              <a:gd name="connsiteX30" fmla="*/ 0 w 5886032"/>
              <a:gd name="connsiteY30" fmla="*/ 5940088 h 5940088"/>
              <a:gd name="connsiteX31" fmla="*/ 0 w 5886032"/>
              <a:gd name="connsiteY31" fmla="*/ 5286678 h 5940088"/>
              <a:gd name="connsiteX32" fmla="*/ 0 w 5886032"/>
              <a:gd name="connsiteY32" fmla="*/ 4692670 h 5940088"/>
              <a:gd name="connsiteX33" fmla="*/ 0 w 5886032"/>
              <a:gd name="connsiteY33" fmla="*/ 4217462 h 5940088"/>
              <a:gd name="connsiteX34" fmla="*/ 0 w 5886032"/>
              <a:gd name="connsiteY34" fmla="*/ 3742255 h 5940088"/>
              <a:gd name="connsiteX35" fmla="*/ 0 w 5886032"/>
              <a:gd name="connsiteY35" fmla="*/ 3207648 h 5940088"/>
              <a:gd name="connsiteX36" fmla="*/ 0 w 5886032"/>
              <a:gd name="connsiteY36" fmla="*/ 2554238 h 5940088"/>
              <a:gd name="connsiteX37" fmla="*/ 0 w 5886032"/>
              <a:gd name="connsiteY37" fmla="*/ 2138432 h 5940088"/>
              <a:gd name="connsiteX38" fmla="*/ 0 w 5886032"/>
              <a:gd name="connsiteY38" fmla="*/ 1603824 h 5940088"/>
              <a:gd name="connsiteX39" fmla="*/ 0 w 5886032"/>
              <a:gd name="connsiteY39" fmla="*/ 1128617 h 5940088"/>
              <a:gd name="connsiteX40" fmla="*/ 0 w 5886032"/>
              <a:gd name="connsiteY40" fmla="*/ 653410 h 5940088"/>
              <a:gd name="connsiteX41" fmla="*/ 0 w 5886032"/>
              <a:gd name="connsiteY41" fmla="*/ 0 h 594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886032" h="5940088" fill="none" extrusionOk="0">
                <a:moveTo>
                  <a:pt x="0" y="0"/>
                </a:moveTo>
                <a:cubicBezTo>
                  <a:pt x="113642" y="-33777"/>
                  <a:pt x="247055" y="37611"/>
                  <a:pt x="412022" y="0"/>
                </a:cubicBezTo>
                <a:cubicBezTo>
                  <a:pt x="576989" y="-37611"/>
                  <a:pt x="856808" y="65561"/>
                  <a:pt x="1118346" y="0"/>
                </a:cubicBezTo>
                <a:cubicBezTo>
                  <a:pt x="1379884" y="-65561"/>
                  <a:pt x="1437416" y="10148"/>
                  <a:pt x="1589229" y="0"/>
                </a:cubicBezTo>
                <a:cubicBezTo>
                  <a:pt x="1741042" y="-10148"/>
                  <a:pt x="2140957" y="65390"/>
                  <a:pt x="2295552" y="0"/>
                </a:cubicBezTo>
                <a:cubicBezTo>
                  <a:pt x="2450147" y="-65390"/>
                  <a:pt x="2581541" y="56117"/>
                  <a:pt x="2766435" y="0"/>
                </a:cubicBezTo>
                <a:cubicBezTo>
                  <a:pt x="2951329" y="-56117"/>
                  <a:pt x="3134029" y="29356"/>
                  <a:pt x="3237318" y="0"/>
                </a:cubicBezTo>
                <a:cubicBezTo>
                  <a:pt x="3340607" y="-29356"/>
                  <a:pt x="3631960" y="30479"/>
                  <a:pt x="3767060" y="0"/>
                </a:cubicBezTo>
                <a:cubicBezTo>
                  <a:pt x="3902160" y="-30479"/>
                  <a:pt x="3983778" y="15391"/>
                  <a:pt x="4179083" y="0"/>
                </a:cubicBezTo>
                <a:cubicBezTo>
                  <a:pt x="4374388" y="-15391"/>
                  <a:pt x="4558815" y="60483"/>
                  <a:pt x="4826546" y="0"/>
                </a:cubicBezTo>
                <a:cubicBezTo>
                  <a:pt x="5094277" y="-60483"/>
                  <a:pt x="5078812" y="6713"/>
                  <a:pt x="5297429" y="0"/>
                </a:cubicBezTo>
                <a:cubicBezTo>
                  <a:pt x="5516046" y="-6713"/>
                  <a:pt x="5654451" y="25387"/>
                  <a:pt x="5886032" y="0"/>
                </a:cubicBezTo>
                <a:cubicBezTo>
                  <a:pt x="5968132" y="181956"/>
                  <a:pt x="5855149" y="437988"/>
                  <a:pt x="5886032" y="712811"/>
                </a:cubicBezTo>
                <a:cubicBezTo>
                  <a:pt x="5916915" y="987634"/>
                  <a:pt x="5810334" y="1191061"/>
                  <a:pt x="5886032" y="1366220"/>
                </a:cubicBezTo>
                <a:cubicBezTo>
                  <a:pt x="5961730" y="1541379"/>
                  <a:pt x="5869812" y="1783817"/>
                  <a:pt x="5886032" y="2019630"/>
                </a:cubicBezTo>
                <a:cubicBezTo>
                  <a:pt x="5902252" y="2255443"/>
                  <a:pt x="5844508" y="2464089"/>
                  <a:pt x="5886032" y="2673040"/>
                </a:cubicBezTo>
                <a:cubicBezTo>
                  <a:pt x="5927556" y="2881991"/>
                  <a:pt x="5879097" y="3115588"/>
                  <a:pt x="5886032" y="3385850"/>
                </a:cubicBezTo>
                <a:cubicBezTo>
                  <a:pt x="5892967" y="3656112"/>
                  <a:pt x="5868185" y="3795564"/>
                  <a:pt x="5886032" y="4039260"/>
                </a:cubicBezTo>
                <a:cubicBezTo>
                  <a:pt x="5903879" y="4282956"/>
                  <a:pt x="5840914" y="4342465"/>
                  <a:pt x="5886032" y="4455066"/>
                </a:cubicBezTo>
                <a:cubicBezTo>
                  <a:pt x="5931150" y="4567667"/>
                  <a:pt x="5881686" y="4932867"/>
                  <a:pt x="5886032" y="5108476"/>
                </a:cubicBezTo>
                <a:cubicBezTo>
                  <a:pt x="5890378" y="5284085"/>
                  <a:pt x="5818139" y="5617465"/>
                  <a:pt x="5886032" y="5940088"/>
                </a:cubicBezTo>
                <a:cubicBezTo>
                  <a:pt x="5553382" y="5948334"/>
                  <a:pt x="5516336" y="5898756"/>
                  <a:pt x="5179708" y="5940088"/>
                </a:cubicBezTo>
                <a:cubicBezTo>
                  <a:pt x="4843080" y="5981420"/>
                  <a:pt x="4749472" y="5887516"/>
                  <a:pt x="4591105" y="5940088"/>
                </a:cubicBezTo>
                <a:cubicBezTo>
                  <a:pt x="4432738" y="5992660"/>
                  <a:pt x="4292430" y="5911960"/>
                  <a:pt x="4120222" y="5940088"/>
                </a:cubicBezTo>
                <a:cubicBezTo>
                  <a:pt x="3948014" y="5968216"/>
                  <a:pt x="3607116" y="5935452"/>
                  <a:pt x="3413899" y="5940088"/>
                </a:cubicBezTo>
                <a:cubicBezTo>
                  <a:pt x="3220682" y="5944724"/>
                  <a:pt x="3154130" y="5897647"/>
                  <a:pt x="2943016" y="5940088"/>
                </a:cubicBezTo>
                <a:cubicBezTo>
                  <a:pt x="2731902" y="5982529"/>
                  <a:pt x="2508526" y="5870829"/>
                  <a:pt x="2295552" y="5940088"/>
                </a:cubicBezTo>
                <a:cubicBezTo>
                  <a:pt x="2082578" y="6009347"/>
                  <a:pt x="1827823" y="5879820"/>
                  <a:pt x="1706949" y="5940088"/>
                </a:cubicBezTo>
                <a:cubicBezTo>
                  <a:pt x="1586075" y="6000356"/>
                  <a:pt x="1334281" y="5885932"/>
                  <a:pt x="1177206" y="5940088"/>
                </a:cubicBezTo>
                <a:cubicBezTo>
                  <a:pt x="1020131" y="5994244"/>
                  <a:pt x="938053" y="5928246"/>
                  <a:pt x="765184" y="5940088"/>
                </a:cubicBezTo>
                <a:cubicBezTo>
                  <a:pt x="592315" y="5951930"/>
                  <a:pt x="257895" y="5907745"/>
                  <a:pt x="0" y="5940088"/>
                </a:cubicBezTo>
                <a:cubicBezTo>
                  <a:pt x="-31507" y="5784949"/>
                  <a:pt x="34834" y="5418499"/>
                  <a:pt x="0" y="5286678"/>
                </a:cubicBezTo>
                <a:cubicBezTo>
                  <a:pt x="-34834" y="5154857"/>
                  <a:pt x="21993" y="4895569"/>
                  <a:pt x="0" y="4692670"/>
                </a:cubicBezTo>
                <a:cubicBezTo>
                  <a:pt x="-21993" y="4489771"/>
                  <a:pt x="28511" y="4439032"/>
                  <a:pt x="0" y="4217462"/>
                </a:cubicBezTo>
                <a:cubicBezTo>
                  <a:pt x="-28511" y="3995892"/>
                  <a:pt x="49695" y="3971856"/>
                  <a:pt x="0" y="3742255"/>
                </a:cubicBezTo>
                <a:cubicBezTo>
                  <a:pt x="-49695" y="3512654"/>
                  <a:pt x="59795" y="3419312"/>
                  <a:pt x="0" y="3207648"/>
                </a:cubicBezTo>
                <a:cubicBezTo>
                  <a:pt x="-59795" y="2995984"/>
                  <a:pt x="77583" y="2780692"/>
                  <a:pt x="0" y="2554238"/>
                </a:cubicBezTo>
                <a:cubicBezTo>
                  <a:pt x="-77583" y="2327784"/>
                  <a:pt x="22215" y="2309172"/>
                  <a:pt x="0" y="2138432"/>
                </a:cubicBezTo>
                <a:cubicBezTo>
                  <a:pt x="-22215" y="1967692"/>
                  <a:pt x="33376" y="1867915"/>
                  <a:pt x="0" y="1603824"/>
                </a:cubicBezTo>
                <a:cubicBezTo>
                  <a:pt x="-33376" y="1339733"/>
                  <a:pt x="34090" y="1227631"/>
                  <a:pt x="0" y="1128617"/>
                </a:cubicBezTo>
                <a:cubicBezTo>
                  <a:pt x="-34090" y="1029603"/>
                  <a:pt x="51191" y="801297"/>
                  <a:pt x="0" y="653410"/>
                </a:cubicBezTo>
                <a:cubicBezTo>
                  <a:pt x="-51191" y="505523"/>
                  <a:pt x="21296" y="239643"/>
                  <a:pt x="0" y="0"/>
                </a:cubicBezTo>
                <a:close/>
              </a:path>
              <a:path w="5886032" h="5940088" stroke="0" extrusionOk="0">
                <a:moveTo>
                  <a:pt x="0" y="0"/>
                </a:moveTo>
                <a:cubicBezTo>
                  <a:pt x="175100" y="-46572"/>
                  <a:pt x="323722" y="42484"/>
                  <a:pt x="412022" y="0"/>
                </a:cubicBezTo>
                <a:cubicBezTo>
                  <a:pt x="500322" y="-42484"/>
                  <a:pt x="823582" y="35219"/>
                  <a:pt x="1059486" y="0"/>
                </a:cubicBezTo>
                <a:cubicBezTo>
                  <a:pt x="1295390" y="-35219"/>
                  <a:pt x="1328074" y="42805"/>
                  <a:pt x="1471508" y="0"/>
                </a:cubicBezTo>
                <a:cubicBezTo>
                  <a:pt x="1614942" y="-42805"/>
                  <a:pt x="1723572" y="48211"/>
                  <a:pt x="1942391" y="0"/>
                </a:cubicBezTo>
                <a:cubicBezTo>
                  <a:pt x="2161210" y="-48211"/>
                  <a:pt x="2293727" y="44422"/>
                  <a:pt x="2413273" y="0"/>
                </a:cubicBezTo>
                <a:cubicBezTo>
                  <a:pt x="2532819" y="-44422"/>
                  <a:pt x="2788303" y="48022"/>
                  <a:pt x="3001876" y="0"/>
                </a:cubicBezTo>
                <a:cubicBezTo>
                  <a:pt x="3215449" y="-48022"/>
                  <a:pt x="3425895" y="73370"/>
                  <a:pt x="3708200" y="0"/>
                </a:cubicBezTo>
                <a:cubicBezTo>
                  <a:pt x="3990505" y="-73370"/>
                  <a:pt x="3945288" y="10250"/>
                  <a:pt x="4120222" y="0"/>
                </a:cubicBezTo>
                <a:cubicBezTo>
                  <a:pt x="4295156" y="-10250"/>
                  <a:pt x="4500303" y="67386"/>
                  <a:pt x="4767686" y="0"/>
                </a:cubicBezTo>
                <a:cubicBezTo>
                  <a:pt x="5035069" y="-67386"/>
                  <a:pt x="5133772" y="60738"/>
                  <a:pt x="5297429" y="0"/>
                </a:cubicBezTo>
                <a:cubicBezTo>
                  <a:pt x="5461086" y="-60738"/>
                  <a:pt x="5614370" y="66403"/>
                  <a:pt x="5886032" y="0"/>
                </a:cubicBezTo>
                <a:cubicBezTo>
                  <a:pt x="5928092" y="226055"/>
                  <a:pt x="5858389" y="322848"/>
                  <a:pt x="5886032" y="475207"/>
                </a:cubicBezTo>
                <a:cubicBezTo>
                  <a:pt x="5913675" y="627566"/>
                  <a:pt x="5841519" y="702682"/>
                  <a:pt x="5886032" y="891013"/>
                </a:cubicBezTo>
                <a:cubicBezTo>
                  <a:pt x="5930545" y="1079344"/>
                  <a:pt x="5861268" y="1234565"/>
                  <a:pt x="5886032" y="1366220"/>
                </a:cubicBezTo>
                <a:cubicBezTo>
                  <a:pt x="5910796" y="1497875"/>
                  <a:pt x="5870709" y="1901494"/>
                  <a:pt x="5886032" y="2079031"/>
                </a:cubicBezTo>
                <a:cubicBezTo>
                  <a:pt x="5901355" y="2256568"/>
                  <a:pt x="5859888" y="2495689"/>
                  <a:pt x="5886032" y="2673040"/>
                </a:cubicBezTo>
                <a:cubicBezTo>
                  <a:pt x="5912176" y="2850391"/>
                  <a:pt x="5876484" y="3147761"/>
                  <a:pt x="5886032" y="3267048"/>
                </a:cubicBezTo>
                <a:cubicBezTo>
                  <a:pt x="5895580" y="3386335"/>
                  <a:pt x="5838161" y="3532846"/>
                  <a:pt x="5886032" y="3742255"/>
                </a:cubicBezTo>
                <a:cubicBezTo>
                  <a:pt x="5933903" y="3951664"/>
                  <a:pt x="5855583" y="4128550"/>
                  <a:pt x="5886032" y="4336264"/>
                </a:cubicBezTo>
                <a:cubicBezTo>
                  <a:pt x="5916481" y="4543978"/>
                  <a:pt x="5841209" y="4601822"/>
                  <a:pt x="5886032" y="4752070"/>
                </a:cubicBezTo>
                <a:cubicBezTo>
                  <a:pt x="5930855" y="4902318"/>
                  <a:pt x="5823206" y="5177087"/>
                  <a:pt x="5886032" y="5286678"/>
                </a:cubicBezTo>
                <a:cubicBezTo>
                  <a:pt x="5948858" y="5396269"/>
                  <a:pt x="5848367" y="5786340"/>
                  <a:pt x="5886032" y="5940088"/>
                </a:cubicBezTo>
                <a:cubicBezTo>
                  <a:pt x="5755591" y="5961386"/>
                  <a:pt x="5603198" y="5919453"/>
                  <a:pt x="5415149" y="5940088"/>
                </a:cubicBezTo>
                <a:cubicBezTo>
                  <a:pt x="5227100" y="5960723"/>
                  <a:pt x="5041980" y="5886477"/>
                  <a:pt x="4885407" y="5940088"/>
                </a:cubicBezTo>
                <a:cubicBezTo>
                  <a:pt x="4728834" y="5993699"/>
                  <a:pt x="4345107" y="5909596"/>
                  <a:pt x="4179083" y="5940088"/>
                </a:cubicBezTo>
                <a:cubicBezTo>
                  <a:pt x="4013059" y="5970580"/>
                  <a:pt x="3848365" y="5934274"/>
                  <a:pt x="3531619" y="5940088"/>
                </a:cubicBezTo>
                <a:cubicBezTo>
                  <a:pt x="3214873" y="5945902"/>
                  <a:pt x="3172336" y="5901772"/>
                  <a:pt x="3060737" y="5940088"/>
                </a:cubicBezTo>
                <a:cubicBezTo>
                  <a:pt x="2949138" y="5978404"/>
                  <a:pt x="2628560" y="5861022"/>
                  <a:pt x="2354413" y="5940088"/>
                </a:cubicBezTo>
                <a:cubicBezTo>
                  <a:pt x="2080266" y="6019154"/>
                  <a:pt x="2024044" y="5901421"/>
                  <a:pt x="1883530" y="5940088"/>
                </a:cubicBezTo>
                <a:cubicBezTo>
                  <a:pt x="1743016" y="5978755"/>
                  <a:pt x="1402287" y="5913831"/>
                  <a:pt x="1236067" y="5940088"/>
                </a:cubicBezTo>
                <a:cubicBezTo>
                  <a:pt x="1069847" y="5966345"/>
                  <a:pt x="1003785" y="5935085"/>
                  <a:pt x="824044" y="5940088"/>
                </a:cubicBezTo>
                <a:cubicBezTo>
                  <a:pt x="644303" y="5945091"/>
                  <a:pt x="219273" y="5893817"/>
                  <a:pt x="0" y="5940088"/>
                </a:cubicBezTo>
                <a:cubicBezTo>
                  <a:pt x="-13340" y="5656546"/>
                  <a:pt x="30103" y="5580128"/>
                  <a:pt x="0" y="5286678"/>
                </a:cubicBezTo>
                <a:cubicBezTo>
                  <a:pt x="-30103" y="4993228"/>
                  <a:pt x="25166" y="4893167"/>
                  <a:pt x="0" y="4692670"/>
                </a:cubicBezTo>
                <a:cubicBezTo>
                  <a:pt x="-25166" y="4492173"/>
                  <a:pt x="65911" y="4171782"/>
                  <a:pt x="0" y="4039260"/>
                </a:cubicBezTo>
                <a:cubicBezTo>
                  <a:pt x="-65911" y="3906738"/>
                  <a:pt x="69224" y="3587863"/>
                  <a:pt x="0" y="3326449"/>
                </a:cubicBezTo>
                <a:cubicBezTo>
                  <a:pt x="-69224" y="3065035"/>
                  <a:pt x="9408" y="3057552"/>
                  <a:pt x="0" y="2791841"/>
                </a:cubicBezTo>
                <a:cubicBezTo>
                  <a:pt x="-9408" y="2526130"/>
                  <a:pt x="69349" y="2389538"/>
                  <a:pt x="0" y="2138432"/>
                </a:cubicBezTo>
                <a:cubicBezTo>
                  <a:pt x="-69349" y="1887326"/>
                  <a:pt x="6728" y="1918772"/>
                  <a:pt x="0" y="1722626"/>
                </a:cubicBezTo>
                <a:cubicBezTo>
                  <a:pt x="-6728" y="1526480"/>
                  <a:pt x="7429" y="1424918"/>
                  <a:pt x="0" y="1188018"/>
                </a:cubicBezTo>
                <a:cubicBezTo>
                  <a:pt x="-7429" y="951118"/>
                  <a:pt x="37938" y="860408"/>
                  <a:pt x="0" y="712811"/>
                </a:cubicBezTo>
                <a:cubicBezTo>
                  <a:pt x="-37938" y="565214"/>
                  <a:pt x="41992" y="160847"/>
                  <a:pt x="0" y="0"/>
                </a:cubicBezTo>
                <a:close/>
              </a:path>
            </a:pathLst>
          </a:custGeom>
          <a:solidFill>
            <a:srgbClr val="EFF9FB"/>
          </a:solidFill>
          <a:ln w="38100">
            <a:solidFill>
              <a:srgbClr val="2E94AF"/>
            </a:solidFill>
            <a:extLst>
              <a:ext uri="{C807C97D-BFC1-408E-A445-0C87EB9F89A2}">
                <ask:lineSketchStyleProps xmlns:ask="http://schemas.microsoft.com/office/drawing/2018/sketchyshapes" sd="4095730276">
                  <a:prstGeom prst="rect">
                    <a:avLst/>
                  </a:prstGeom>
                  <ask:type>
                    <ask:lineSketchScribble/>
                  </ask:type>
                </ask:lineSketchStyleProps>
              </a:ext>
            </a:extLst>
          </a:ln>
        </p:spPr>
        <p:txBody>
          <a:bodyPr wrap="square" rtlCol="0">
            <a:spAutoFit/>
          </a:bodyPr>
          <a:lstStyle/>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p:txBody>
      </p:sp>
      <p:sp>
        <p:nvSpPr>
          <p:cNvPr id="2" name="Title 4">
            <a:extLst>
              <a:ext uri="{FF2B5EF4-FFF2-40B4-BE49-F238E27FC236}">
                <a16:creationId xmlns:a16="http://schemas.microsoft.com/office/drawing/2014/main" id="{70B0C043-6DDF-CF70-728B-B0732ECF7770}"/>
              </a:ext>
            </a:extLst>
          </p:cNvPr>
          <p:cNvSpPr txBox="1">
            <a:spLocks/>
          </p:cNvSpPr>
          <p:nvPr/>
        </p:nvSpPr>
        <p:spPr>
          <a:xfrm>
            <a:off x="723393" y="114573"/>
            <a:ext cx="2869907" cy="52322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r>
              <a:rPr lang="es-AR" sz="3200" b="1" dirty="0" err="1">
                <a:latin typeface="Century Gothic" panose="020B0502020202020204" pitchFamily="34" charset="0"/>
                <a:cs typeface="Arial"/>
                <a:sym typeface="Arial"/>
              </a:rPr>
              <a:t>Follow</a:t>
            </a:r>
            <a:r>
              <a:rPr lang="es-AR" sz="3200" b="1" dirty="0">
                <a:latin typeface="Century Gothic" panose="020B0502020202020204" pitchFamily="34" charset="0"/>
                <a:cs typeface="Arial"/>
                <a:sym typeface="Arial"/>
              </a:rPr>
              <a:t> up 2</a:t>
            </a:r>
            <a:endParaRPr lang="en-GB" sz="3200" dirty="0"/>
          </a:p>
        </p:txBody>
      </p:sp>
      <p:sp>
        <p:nvSpPr>
          <p:cNvPr id="5" name="Speech Bubble: Rectangle with Corners Rounded 4">
            <a:extLst>
              <a:ext uri="{FF2B5EF4-FFF2-40B4-BE49-F238E27FC236}">
                <a16:creationId xmlns:a16="http://schemas.microsoft.com/office/drawing/2014/main" id="{76DA1655-A74A-7E3E-C220-F07945EF4786}"/>
              </a:ext>
            </a:extLst>
          </p:cNvPr>
          <p:cNvSpPr/>
          <p:nvPr/>
        </p:nvSpPr>
        <p:spPr>
          <a:xfrm>
            <a:off x="3959742" y="132556"/>
            <a:ext cx="5216882" cy="518040"/>
          </a:xfrm>
          <a:prstGeom prst="wedgeRoundRectCallout">
            <a:avLst>
              <a:gd name="adj1" fmla="val -57255"/>
              <a:gd name="adj2" fmla="val -1474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Lies den Text. Was </a:t>
            </a: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sagt</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 </a:t>
            </a:r>
            <a:r>
              <a:rPr lang="en-GB" sz="2400" b="1" spc="-1" dirty="0">
                <a:solidFill>
                  <a:srgbClr val="FFFFFF"/>
                </a:solidFill>
                <a:latin typeface="Century Gothic" panose="020B0502020202020204" pitchFamily="34" charset="0"/>
                <a:ea typeface="Century Gothic"/>
              </a:rPr>
              <a:t>Martin</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a:t>
            </a: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Graphic 5" descr="Teacher">
            <a:extLst>
              <a:ext uri="{FF2B5EF4-FFF2-40B4-BE49-F238E27FC236}">
                <a16:creationId xmlns:a16="http://schemas.microsoft.com/office/drawing/2014/main" id="{E0C6F978-BD6C-881E-E63F-A94BFE83F8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45675" y="-81017"/>
            <a:ext cx="914400" cy="914400"/>
          </a:xfrm>
          <a:prstGeom prst="rect">
            <a:avLst/>
          </a:prstGeom>
        </p:spPr>
      </p:pic>
      <p:sp>
        <p:nvSpPr>
          <p:cNvPr id="10" name="TextBox 9">
            <a:extLst>
              <a:ext uri="{FF2B5EF4-FFF2-40B4-BE49-F238E27FC236}">
                <a16:creationId xmlns:a16="http://schemas.microsoft.com/office/drawing/2014/main" id="{B135D12D-011B-63E5-083C-80351A34D7C5}"/>
              </a:ext>
            </a:extLst>
          </p:cNvPr>
          <p:cNvSpPr txBox="1"/>
          <p:nvPr/>
        </p:nvSpPr>
        <p:spPr>
          <a:xfrm>
            <a:off x="6034597" y="833383"/>
            <a:ext cx="6087908"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1. What language do people in Basel speak?</a:t>
            </a:r>
          </a:p>
        </p:txBody>
      </p:sp>
      <p:sp>
        <p:nvSpPr>
          <p:cNvPr id="11" name="TextBox 10">
            <a:extLst>
              <a:ext uri="{FF2B5EF4-FFF2-40B4-BE49-F238E27FC236}">
                <a16:creationId xmlns:a16="http://schemas.microsoft.com/office/drawing/2014/main" id="{2888EF66-E170-8FAB-93B4-181CACE927F3}"/>
              </a:ext>
            </a:extLst>
          </p:cNvPr>
          <p:cNvSpPr txBox="1"/>
          <p:nvPr/>
        </p:nvSpPr>
        <p:spPr>
          <a:xfrm>
            <a:off x="6034597" y="1473185"/>
            <a:ext cx="6571931" cy="707886"/>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2. What does Martin say about the museums in Basel (2 details)?</a:t>
            </a:r>
          </a:p>
        </p:txBody>
      </p:sp>
      <p:sp>
        <p:nvSpPr>
          <p:cNvPr id="12" name="TextBox 11">
            <a:extLst>
              <a:ext uri="{FF2B5EF4-FFF2-40B4-BE49-F238E27FC236}">
                <a16:creationId xmlns:a16="http://schemas.microsoft.com/office/drawing/2014/main" id="{CCB4BC04-6677-F90F-A29F-295BFA8AA0EF}"/>
              </a:ext>
            </a:extLst>
          </p:cNvPr>
          <p:cNvSpPr txBox="1"/>
          <p:nvPr/>
        </p:nvSpPr>
        <p:spPr>
          <a:xfrm>
            <a:off x="6034598" y="2451062"/>
            <a:ext cx="6139980"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3. Why do people come to Basel in February?</a:t>
            </a:r>
          </a:p>
        </p:txBody>
      </p:sp>
      <p:sp>
        <p:nvSpPr>
          <p:cNvPr id="13" name="TextBox 12">
            <a:extLst>
              <a:ext uri="{FF2B5EF4-FFF2-40B4-BE49-F238E27FC236}">
                <a16:creationId xmlns:a16="http://schemas.microsoft.com/office/drawing/2014/main" id="{2ABB312F-2F45-EC54-9811-783B14064281}"/>
              </a:ext>
            </a:extLst>
          </p:cNvPr>
          <p:cNvSpPr txBox="1"/>
          <p:nvPr/>
        </p:nvSpPr>
        <p:spPr>
          <a:xfrm>
            <a:off x="6034597" y="3119497"/>
            <a:ext cx="6126630"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4. What do people do at that time? (5 details)</a:t>
            </a:r>
          </a:p>
        </p:txBody>
      </p:sp>
      <p:sp>
        <p:nvSpPr>
          <p:cNvPr id="14" name="TextBox 13">
            <a:extLst>
              <a:ext uri="{FF2B5EF4-FFF2-40B4-BE49-F238E27FC236}">
                <a16:creationId xmlns:a16="http://schemas.microsoft.com/office/drawing/2014/main" id="{88BAD701-9C85-9CE6-01C5-FD69AE52D5CF}"/>
              </a:ext>
            </a:extLst>
          </p:cNvPr>
          <p:cNvSpPr txBox="1"/>
          <p:nvPr/>
        </p:nvSpPr>
        <p:spPr>
          <a:xfrm>
            <a:off x="6034597" y="4093562"/>
            <a:ext cx="5259880"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5. What are Martin’s hobbies? (2 details)</a:t>
            </a:r>
          </a:p>
        </p:txBody>
      </p:sp>
      <p:sp>
        <p:nvSpPr>
          <p:cNvPr id="18" name="TextBox 17">
            <a:extLst>
              <a:ext uri="{FF2B5EF4-FFF2-40B4-BE49-F238E27FC236}">
                <a16:creationId xmlns:a16="http://schemas.microsoft.com/office/drawing/2014/main" id="{05C48419-32E0-170B-CAC4-C92468DB63A2}"/>
              </a:ext>
            </a:extLst>
          </p:cNvPr>
          <p:cNvSpPr txBox="1"/>
          <p:nvPr/>
        </p:nvSpPr>
        <p:spPr>
          <a:xfrm>
            <a:off x="6027149" y="1151542"/>
            <a:ext cx="5985070"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German</a:t>
            </a:r>
          </a:p>
        </p:txBody>
      </p:sp>
      <p:sp>
        <p:nvSpPr>
          <p:cNvPr id="23" name="TextBox 22">
            <a:extLst>
              <a:ext uri="{FF2B5EF4-FFF2-40B4-BE49-F238E27FC236}">
                <a16:creationId xmlns:a16="http://schemas.microsoft.com/office/drawing/2014/main" id="{06D69E38-9B01-193B-065C-251FAF26C1A7}"/>
              </a:ext>
            </a:extLst>
          </p:cNvPr>
          <p:cNvSpPr txBox="1"/>
          <p:nvPr/>
        </p:nvSpPr>
        <p:spPr>
          <a:xfrm>
            <a:off x="6027149" y="2084829"/>
            <a:ext cx="6943033"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including a paper museum.</a:t>
            </a:r>
          </a:p>
        </p:txBody>
      </p:sp>
      <p:sp>
        <p:nvSpPr>
          <p:cNvPr id="24" name="TextBox 23">
            <a:extLst>
              <a:ext uri="{FF2B5EF4-FFF2-40B4-BE49-F238E27FC236}">
                <a16:creationId xmlns:a16="http://schemas.microsoft.com/office/drawing/2014/main" id="{B54B9EBA-4148-5F00-0501-959B6458B68E}"/>
              </a:ext>
            </a:extLst>
          </p:cNvPr>
          <p:cNvSpPr txBox="1"/>
          <p:nvPr/>
        </p:nvSpPr>
        <p:spPr>
          <a:xfrm>
            <a:off x="6027149" y="2758938"/>
            <a:ext cx="5640282"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They have the best carnival in Switzerland.</a:t>
            </a:r>
          </a:p>
        </p:txBody>
      </p:sp>
      <p:sp>
        <p:nvSpPr>
          <p:cNvPr id="25" name="TextBox 24">
            <a:extLst>
              <a:ext uri="{FF2B5EF4-FFF2-40B4-BE49-F238E27FC236}">
                <a16:creationId xmlns:a16="http://schemas.microsoft.com/office/drawing/2014/main" id="{0F9533F5-456E-5BCD-E6DF-6F1ADCAE5DFB}"/>
              </a:ext>
            </a:extLst>
          </p:cNvPr>
          <p:cNvSpPr txBox="1"/>
          <p:nvPr/>
        </p:nvSpPr>
        <p:spPr>
          <a:xfrm>
            <a:off x="6027150" y="3428687"/>
            <a:ext cx="6147428" cy="707886"/>
          </a:xfrm>
          <a:prstGeom prst="rect">
            <a:avLst/>
          </a:prstGeom>
          <a:noFill/>
        </p:spPr>
        <p:txBody>
          <a:bodyPr wrap="square" rtlCol="0">
            <a:spAutoFit/>
          </a:bodyPr>
          <a:lstStyle/>
          <a:p>
            <a:r>
              <a:rPr lang="en-US" sz="2000" dirty="0">
                <a:solidFill>
                  <a:srgbClr val="002060"/>
                </a:solidFill>
                <a:latin typeface="Century Gothic" panose="020B0502020202020204" pitchFamily="34" charset="0"/>
              </a:rPr>
              <a:t>Wear party clothes; walk through the streets; play music; dance; and sing.</a:t>
            </a:r>
            <a:endParaRPr lang="en-GB" sz="2000" dirty="0">
              <a:solidFill>
                <a:srgbClr val="002060"/>
              </a:solidFill>
              <a:latin typeface="Century Gothic" panose="020B0502020202020204" pitchFamily="34" charset="0"/>
            </a:endParaRPr>
          </a:p>
        </p:txBody>
      </p:sp>
      <p:sp>
        <p:nvSpPr>
          <p:cNvPr id="26" name="TextBox 25">
            <a:extLst>
              <a:ext uri="{FF2B5EF4-FFF2-40B4-BE49-F238E27FC236}">
                <a16:creationId xmlns:a16="http://schemas.microsoft.com/office/drawing/2014/main" id="{61285E2C-328D-8FC3-BC4F-5E291344F6A4}"/>
              </a:ext>
            </a:extLst>
          </p:cNvPr>
          <p:cNvSpPr txBox="1"/>
          <p:nvPr/>
        </p:nvSpPr>
        <p:spPr>
          <a:xfrm>
            <a:off x="6027149" y="4431049"/>
            <a:ext cx="6160340" cy="400110"/>
          </a:xfrm>
          <a:prstGeom prst="rect">
            <a:avLst/>
          </a:prstGeom>
          <a:noFill/>
        </p:spPr>
        <p:txBody>
          <a:bodyPr wrap="square" rtlCol="0">
            <a:spAutoFit/>
          </a:bodyPr>
          <a:lstStyle/>
          <a:p>
            <a:r>
              <a:rPr lang="en-US" sz="2000" dirty="0">
                <a:solidFill>
                  <a:srgbClr val="002060"/>
                </a:solidFill>
                <a:latin typeface="Century Gothic" panose="020B0502020202020204" pitchFamily="34" charset="0"/>
              </a:rPr>
              <a:t>Football and ice-hockey</a:t>
            </a:r>
            <a:endParaRPr lang="en-GB" sz="2000" dirty="0">
              <a:solidFill>
                <a:srgbClr val="002060"/>
              </a:solidFill>
              <a:latin typeface="Century Gothic" panose="020B0502020202020204" pitchFamily="34" charset="0"/>
            </a:endParaRPr>
          </a:p>
        </p:txBody>
      </p:sp>
      <p:sp>
        <p:nvSpPr>
          <p:cNvPr id="20" name="Google Shape;167;p2">
            <a:extLst>
              <a:ext uri="{FF2B5EF4-FFF2-40B4-BE49-F238E27FC236}">
                <a16:creationId xmlns:a16="http://schemas.microsoft.com/office/drawing/2014/main" id="{7DC79F14-FC4F-4B2E-B37F-0F15AB58C919}"/>
              </a:ext>
            </a:extLst>
          </p:cNvPr>
          <p:cNvSpPr/>
          <p:nvPr/>
        </p:nvSpPr>
        <p:spPr>
          <a:xfrm>
            <a:off x="180993" y="175961"/>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160706" y="598433"/>
            <a:ext cx="946990" cy="374973"/>
          </a:xfrm>
          <a:solidFill>
            <a:srgbClr val="2E94AF"/>
          </a:solidFill>
        </p:spPr>
        <p:txBody>
          <a:bodyPr>
            <a:normAutofit/>
          </a:bodyPr>
          <a:lstStyle/>
          <a:p>
            <a:pPr algn="ctr"/>
            <a:r>
              <a:rPr lang="en-GB" sz="2000" b="1" dirty="0" err="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sp>
        <p:nvSpPr>
          <p:cNvPr id="4" name="TextBox 3">
            <a:extLst>
              <a:ext uri="{FF2B5EF4-FFF2-40B4-BE49-F238E27FC236}">
                <a16:creationId xmlns:a16="http://schemas.microsoft.com/office/drawing/2014/main" id="{DA456719-0701-6C19-2A24-ED680A88AF87}"/>
              </a:ext>
            </a:extLst>
          </p:cNvPr>
          <p:cNvSpPr txBox="1"/>
          <p:nvPr/>
        </p:nvSpPr>
        <p:spPr>
          <a:xfrm>
            <a:off x="6034597" y="4755836"/>
            <a:ext cx="6126630" cy="707886"/>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6. What is a negative thing about one of his hobbies?</a:t>
            </a:r>
          </a:p>
        </p:txBody>
      </p:sp>
      <p:sp>
        <p:nvSpPr>
          <p:cNvPr id="9" name="TextBox 8">
            <a:extLst>
              <a:ext uri="{FF2B5EF4-FFF2-40B4-BE49-F238E27FC236}">
                <a16:creationId xmlns:a16="http://schemas.microsoft.com/office/drawing/2014/main" id="{531E4480-1222-0198-F21A-0740815AEE56}"/>
              </a:ext>
            </a:extLst>
          </p:cNvPr>
          <p:cNvSpPr txBox="1"/>
          <p:nvPr/>
        </p:nvSpPr>
        <p:spPr>
          <a:xfrm>
            <a:off x="7221965" y="5061011"/>
            <a:ext cx="5018747" cy="400110"/>
          </a:xfrm>
          <a:prstGeom prst="rect">
            <a:avLst/>
          </a:prstGeom>
          <a:noFill/>
        </p:spPr>
        <p:txBody>
          <a:bodyPr wrap="square" rtlCol="0">
            <a:spAutoFit/>
          </a:bodyPr>
          <a:lstStyle/>
          <a:p>
            <a:r>
              <a:rPr lang="en-US" sz="2000" dirty="0">
                <a:solidFill>
                  <a:srgbClr val="002060"/>
                </a:solidFill>
                <a:latin typeface="Century Gothic" panose="020B0502020202020204" pitchFamily="34" charset="0"/>
              </a:rPr>
              <a:t>He often has accidents playing ice</a:t>
            </a:r>
            <a:endParaRPr lang="en-GB" sz="2000" dirty="0">
              <a:solidFill>
                <a:srgbClr val="002060"/>
              </a:solidFill>
              <a:latin typeface="Century Gothic" panose="020B0502020202020204" pitchFamily="34" charset="0"/>
            </a:endParaRPr>
          </a:p>
        </p:txBody>
      </p:sp>
      <p:sp>
        <p:nvSpPr>
          <p:cNvPr id="27" name="TextBox 26">
            <a:extLst>
              <a:ext uri="{FF2B5EF4-FFF2-40B4-BE49-F238E27FC236}">
                <a16:creationId xmlns:a16="http://schemas.microsoft.com/office/drawing/2014/main" id="{CC1B923D-0672-45B5-B396-6E258F222438}"/>
              </a:ext>
            </a:extLst>
          </p:cNvPr>
          <p:cNvSpPr txBox="1"/>
          <p:nvPr/>
        </p:nvSpPr>
        <p:spPr>
          <a:xfrm>
            <a:off x="6034597" y="5690472"/>
            <a:ext cx="6126630" cy="707886"/>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7. What two questions does Martin ask at the end? </a:t>
            </a:r>
          </a:p>
        </p:txBody>
      </p:sp>
      <p:sp>
        <p:nvSpPr>
          <p:cNvPr id="28" name="TextBox 27">
            <a:extLst>
              <a:ext uri="{FF2B5EF4-FFF2-40B4-BE49-F238E27FC236}">
                <a16:creationId xmlns:a16="http://schemas.microsoft.com/office/drawing/2014/main" id="{85710094-C334-48E2-84B6-8E66F4C03BD3}"/>
              </a:ext>
            </a:extLst>
          </p:cNvPr>
          <p:cNvSpPr txBox="1"/>
          <p:nvPr/>
        </p:nvSpPr>
        <p:spPr>
          <a:xfrm>
            <a:off x="6788322" y="6007839"/>
            <a:ext cx="5372905" cy="400110"/>
          </a:xfrm>
          <a:prstGeom prst="rect">
            <a:avLst/>
          </a:prstGeom>
          <a:noFill/>
        </p:spPr>
        <p:txBody>
          <a:bodyPr wrap="square" rtlCol="0">
            <a:spAutoFit/>
          </a:bodyPr>
          <a:lstStyle/>
          <a:p>
            <a:r>
              <a:rPr lang="en-US" sz="2000" dirty="0">
                <a:solidFill>
                  <a:srgbClr val="002060"/>
                </a:solidFill>
                <a:latin typeface="Century Gothic" panose="020B0502020202020204" pitchFamily="34" charset="0"/>
              </a:rPr>
              <a:t>Where are you going in August this year? </a:t>
            </a:r>
            <a:endParaRPr lang="en-GB" sz="2000" dirty="0">
              <a:solidFill>
                <a:srgbClr val="002060"/>
              </a:solidFill>
              <a:latin typeface="Century Gothic" panose="020B0502020202020204" pitchFamily="34" charset="0"/>
            </a:endParaRPr>
          </a:p>
        </p:txBody>
      </p:sp>
      <p:sp>
        <p:nvSpPr>
          <p:cNvPr id="29" name="TextBox 28">
            <a:extLst>
              <a:ext uri="{FF2B5EF4-FFF2-40B4-BE49-F238E27FC236}">
                <a16:creationId xmlns:a16="http://schemas.microsoft.com/office/drawing/2014/main" id="{DC12BBEE-EB2B-441C-83DA-B8EE9A1B2CAB}"/>
              </a:ext>
            </a:extLst>
          </p:cNvPr>
          <p:cNvSpPr txBox="1"/>
          <p:nvPr/>
        </p:nvSpPr>
        <p:spPr>
          <a:xfrm>
            <a:off x="94701" y="773779"/>
            <a:ext cx="5886032"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Hallo!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Wie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geht’s</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Mein Name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ist</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Martin und ich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wohne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mit</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meiner</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Familie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in Basel. Das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ist</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in der Schweiz.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Hier</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spricht</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man Deutsch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aber</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ich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spreche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zu</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Hause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auch</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Spanisch</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gibt</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in Basel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viel</a:t>
            </a:r>
            <a:r>
              <a:rPr lang="en-GB" sz="2000" dirty="0">
                <a:solidFill>
                  <a:srgbClr val="002060"/>
                </a:solidFill>
                <a:latin typeface="Century Gothic" panose="020B0502020202020204" pitchFamily="34" charset="0"/>
              </a:rPr>
              <a:t>e </a:t>
            </a:r>
            <a:r>
              <a:rPr lang="en-GB" sz="2000" dirty="0" err="1">
                <a:solidFill>
                  <a:srgbClr val="002060"/>
                </a:solidFill>
                <a:latin typeface="Century Gothic" panose="020B0502020202020204" pitchFamily="34" charset="0"/>
              </a:rPr>
              <a:t>Museen</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auch</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ein</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Papiermuseum</a:t>
            </a:r>
            <a:r>
              <a:rPr lang="en-GB" sz="2000" dirty="0">
                <a:solidFill>
                  <a:srgbClr val="002060"/>
                </a:solidFill>
                <a:latin typeface="Century Gothic" panose="020B0502020202020204" pitchFamily="34" charset="0"/>
              </a:rPr>
              <a:t>!</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8AF4651A-57B8-477E-9CD2-C0BDAAC78C40}"/>
              </a:ext>
            </a:extLst>
          </p:cNvPr>
          <p:cNvSpPr txBox="1"/>
          <p:nvPr/>
        </p:nvSpPr>
        <p:spPr>
          <a:xfrm>
            <a:off x="94701" y="2736959"/>
            <a:ext cx="5875077"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Im</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Februar</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kommen</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viele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Leute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nach</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Basel,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denn</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wir</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haben</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die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beste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Fasnacht in der Schweiz!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Viele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Leute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tragen</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Partykleidung</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und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gehen</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durch</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die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Straßen</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Sie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spielen</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Musik</a:t>
            </a:r>
            <a:r>
              <a:rPr lang="en-GB" sz="2000" dirty="0">
                <a:solidFill>
                  <a:srgbClr val="002060"/>
                </a:solidFill>
                <a:latin typeface="Century Gothic" panose="020B0502020202020204" pitchFamily="34" charset="0"/>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tanzen</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und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singen</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1" name="TextBox 30">
            <a:extLst>
              <a:ext uri="{FF2B5EF4-FFF2-40B4-BE49-F238E27FC236}">
                <a16:creationId xmlns:a16="http://schemas.microsoft.com/office/drawing/2014/main" id="{546500C6-B55F-4509-AE99-015F59BCF797}"/>
              </a:ext>
            </a:extLst>
          </p:cNvPr>
          <p:cNvSpPr txBox="1"/>
          <p:nvPr/>
        </p:nvSpPr>
        <p:spPr>
          <a:xfrm>
            <a:off x="94701" y="4391148"/>
            <a:ext cx="585296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dirty="0">
                <a:ln>
                  <a:noFill/>
                </a:ln>
                <a:solidFill>
                  <a:srgbClr val="002060"/>
                </a:solidFill>
                <a:effectLst/>
                <a:uLnTx/>
                <a:uFillTx/>
                <a:latin typeface="Century Gothic" panose="020B0502020202020204" pitchFamily="34" charset="0"/>
                <a:ea typeface="+mn-ea"/>
                <a:cs typeface="+mn-cs"/>
              </a:rPr>
              <a:t>Was </a:t>
            </a:r>
            <a:r>
              <a:rPr kumimoji="0" lang="en-GB" sz="2000" b="0" i="0" u="none" strike="noStrike" kern="1200" cap="none" spc="0" normalizeH="0" baseline="0" dirty="0" err="1">
                <a:ln>
                  <a:noFill/>
                </a:ln>
                <a:solidFill>
                  <a:srgbClr val="002060"/>
                </a:solidFill>
                <a:effectLst/>
                <a:uLnTx/>
                <a:uFillTx/>
                <a:latin typeface="Century Gothic" panose="020B0502020202020204" pitchFamily="34" charset="0"/>
                <a:ea typeface="+mn-ea"/>
                <a:cs typeface="+mn-cs"/>
              </a:rPr>
              <a:t>sind</a:t>
            </a:r>
            <a:r>
              <a:rPr kumimoji="0" lang="en-GB" sz="2000" b="0" i="0" u="none" strike="noStrike" kern="1200" cap="none" spc="0" normalizeH="0" baseline="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dirty="0" err="1">
                <a:ln>
                  <a:noFill/>
                </a:ln>
                <a:solidFill>
                  <a:srgbClr val="002060"/>
                </a:solidFill>
                <a:effectLst/>
                <a:uLnTx/>
                <a:uFillTx/>
                <a:latin typeface="Century Gothic" panose="020B0502020202020204" pitchFamily="34" charset="0"/>
                <a:ea typeface="+mn-ea"/>
                <a:cs typeface="+mn-cs"/>
              </a:rPr>
              <a:t>deine</a:t>
            </a:r>
            <a:r>
              <a:rPr kumimoji="0" lang="en-GB" sz="2000" b="0" i="0" u="none" strike="noStrike" kern="1200" cap="none" spc="0" normalizeH="0" baseline="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dirty="0" err="1">
                <a:ln>
                  <a:noFill/>
                </a:ln>
                <a:solidFill>
                  <a:srgbClr val="002060"/>
                </a:solidFill>
                <a:effectLst/>
                <a:uLnTx/>
                <a:uFillTx/>
                <a:latin typeface="Century Gothic" panose="020B0502020202020204" pitchFamily="34" charset="0"/>
                <a:ea typeface="+mn-ea"/>
                <a:cs typeface="+mn-cs"/>
              </a:rPr>
              <a:t>Hobbys</a:t>
            </a:r>
            <a:r>
              <a:rPr kumimoji="0" lang="en-GB" sz="2000" b="0" i="0" u="none" strike="noStrike" kern="1200" cap="none" spc="0" normalizeH="0" baseline="0" dirty="0">
                <a:ln>
                  <a:noFill/>
                </a:ln>
                <a:solidFill>
                  <a:srgbClr val="002060"/>
                </a:solidFill>
                <a:effectLst/>
                <a:uLnTx/>
                <a:uFillTx/>
                <a:latin typeface="Century Gothic" panose="020B0502020202020204" pitchFamily="34" charset="0"/>
                <a:ea typeface="+mn-ea"/>
                <a:cs typeface="+mn-cs"/>
              </a:rPr>
              <a:t>? Ich </a:t>
            </a:r>
            <a:r>
              <a:rPr kumimoji="0" lang="en-GB" sz="2000" b="0" i="0" u="none" strike="noStrike" kern="1200" cap="none" spc="0" normalizeH="0" baseline="0" dirty="0" err="1">
                <a:ln>
                  <a:noFill/>
                </a:ln>
                <a:solidFill>
                  <a:srgbClr val="002060"/>
                </a:solidFill>
                <a:effectLst/>
                <a:uLnTx/>
                <a:uFillTx/>
                <a:latin typeface="Century Gothic" panose="020B0502020202020204" pitchFamily="34" charset="0"/>
                <a:ea typeface="+mn-ea"/>
                <a:cs typeface="+mn-cs"/>
              </a:rPr>
              <a:t>spiele</a:t>
            </a:r>
            <a:r>
              <a:rPr kumimoji="0" lang="en-GB" sz="2000" b="0" i="0" u="none" strike="noStrike" kern="1200" cap="none" spc="0" normalizeH="0" baseline="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dirty="0" err="1">
                <a:ln>
                  <a:noFill/>
                </a:ln>
                <a:solidFill>
                  <a:srgbClr val="002060"/>
                </a:solidFill>
                <a:effectLst/>
                <a:uLnTx/>
                <a:uFillTx/>
                <a:latin typeface="Century Gothic" panose="020B0502020202020204" pitchFamily="34" charset="0"/>
                <a:ea typeface="+mn-ea"/>
                <a:cs typeface="+mn-cs"/>
              </a:rPr>
              <a:t>Fußball</a:t>
            </a:r>
            <a:r>
              <a:rPr kumimoji="0" lang="en-GB" sz="2000" b="0" i="0" u="none" strike="noStrike" kern="1200" cap="none" spc="0" normalizeH="0" baseline="0" dirty="0">
                <a:ln>
                  <a:noFill/>
                </a:ln>
                <a:solidFill>
                  <a:srgbClr val="002060"/>
                </a:solidFill>
                <a:effectLst/>
                <a:uLnTx/>
                <a:uFillTx/>
                <a:latin typeface="Century Gothic" panose="020B0502020202020204" pitchFamily="34" charset="0"/>
                <a:ea typeface="+mn-ea"/>
                <a:cs typeface="+mn-cs"/>
              </a:rPr>
              <a:t> und </a:t>
            </a:r>
            <a:r>
              <a:rPr kumimoji="0" lang="en-GB" sz="2000" b="0" i="0" u="none" strike="noStrike" kern="1200" cap="none" spc="0" normalizeH="0" baseline="0" dirty="0" err="1">
                <a:ln>
                  <a:noFill/>
                </a:ln>
                <a:solidFill>
                  <a:srgbClr val="002060"/>
                </a:solidFill>
                <a:effectLst/>
                <a:uLnTx/>
                <a:uFillTx/>
                <a:latin typeface="Century Gothic" panose="020B0502020202020204" pitchFamily="34" charset="0"/>
                <a:ea typeface="+mn-ea"/>
                <a:cs typeface="+mn-cs"/>
              </a:rPr>
              <a:t>Eishockey</a:t>
            </a:r>
            <a:r>
              <a:rPr kumimoji="0" lang="en-GB" sz="2000" b="0" i="0" u="none" strike="noStrike" kern="1200" cap="none" spc="0" normalizeH="0" baseline="0" dirty="0">
                <a:ln>
                  <a:noFill/>
                </a:ln>
                <a:solidFill>
                  <a:srgbClr val="002060"/>
                </a:solidFill>
                <a:effectLst/>
                <a:uLnTx/>
                <a:uFillTx/>
                <a:latin typeface="Century Gothic" panose="020B0502020202020204" pitchFamily="34" charset="0"/>
                <a:ea typeface="+mn-ea"/>
                <a:cs typeface="+mn-cs"/>
              </a:rPr>
              <a:t>. Aber ich </a:t>
            </a:r>
            <a:r>
              <a:rPr kumimoji="0" lang="en-GB" sz="2000" b="0" i="0" u="none" strike="noStrike" kern="1200" cap="none" spc="0" normalizeH="0" baseline="0" dirty="0" err="1">
                <a:ln>
                  <a:noFill/>
                </a:ln>
                <a:solidFill>
                  <a:srgbClr val="002060"/>
                </a:solidFill>
                <a:effectLst/>
                <a:uLnTx/>
                <a:uFillTx/>
                <a:latin typeface="Century Gothic" panose="020B0502020202020204" pitchFamily="34" charset="0"/>
                <a:ea typeface="+mn-ea"/>
                <a:cs typeface="+mn-cs"/>
              </a:rPr>
              <a:t>habe</a:t>
            </a:r>
            <a:r>
              <a:rPr kumimoji="0" lang="en-GB" sz="2000" b="0" i="0" u="none" strike="noStrike" kern="1200" cap="none" spc="0" normalizeH="0" baseline="0" dirty="0">
                <a:ln>
                  <a:noFill/>
                </a:ln>
                <a:solidFill>
                  <a:srgbClr val="002060"/>
                </a:solidFill>
                <a:effectLst/>
                <a:uLnTx/>
                <a:uFillTx/>
                <a:latin typeface="Century Gothic" panose="020B0502020202020204" pitchFamily="34" charset="0"/>
                <a:ea typeface="+mn-ea"/>
                <a:cs typeface="+mn-cs"/>
              </a:rPr>
              <a:t> oft </a:t>
            </a:r>
            <a:r>
              <a:rPr kumimoji="0" lang="en-GB" sz="2000" b="0" i="0" u="none" strike="noStrike" kern="1200" cap="none" spc="0" normalizeH="0" baseline="0" dirty="0" err="1">
                <a:ln>
                  <a:noFill/>
                </a:ln>
                <a:solidFill>
                  <a:srgbClr val="002060"/>
                </a:solidFill>
                <a:effectLst/>
                <a:uLnTx/>
                <a:uFillTx/>
                <a:latin typeface="Century Gothic" panose="020B0502020202020204" pitchFamily="34" charset="0"/>
                <a:ea typeface="+mn-ea"/>
                <a:cs typeface="+mn-cs"/>
              </a:rPr>
              <a:t>Unfälle</a:t>
            </a:r>
            <a:r>
              <a:rPr kumimoji="0" lang="en-GB" sz="2000" b="0" i="0" u="none" strike="noStrike" kern="1200" cap="none" spc="0" normalizeH="0" baseline="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dirty="0" err="1">
                <a:ln>
                  <a:noFill/>
                </a:ln>
                <a:solidFill>
                  <a:srgbClr val="002060"/>
                </a:solidFill>
                <a:effectLst/>
                <a:uLnTx/>
                <a:uFillTx/>
                <a:latin typeface="Century Gothic" panose="020B0502020202020204" pitchFamily="34" charset="0"/>
                <a:ea typeface="+mn-ea"/>
                <a:cs typeface="+mn-cs"/>
              </a:rPr>
              <a:t>beim</a:t>
            </a:r>
            <a:r>
              <a:rPr kumimoji="0" lang="en-GB" sz="2000" b="0" i="0" u="none" strike="noStrike" kern="1200" cap="none" spc="0" normalizeH="0" baseline="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dirty="0" err="1">
                <a:ln>
                  <a:noFill/>
                </a:ln>
                <a:solidFill>
                  <a:srgbClr val="002060"/>
                </a:solidFill>
                <a:effectLst/>
                <a:uLnTx/>
                <a:uFillTx/>
                <a:latin typeface="Century Gothic" panose="020B0502020202020204" pitchFamily="34" charset="0"/>
                <a:ea typeface="+mn-ea"/>
                <a:cs typeface="+mn-cs"/>
              </a:rPr>
              <a:t>Eishockeyspielen</a:t>
            </a:r>
            <a:r>
              <a:rPr kumimoji="0" lang="en-GB" sz="2000" b="0" i="0" u="none" strike="noStrike" kern="1200" cap="none" spc="0" normalizeH="0" baseline="0" dirty="0">
                <a:ln>
                  <a:noFill/>
                </a:ln>
                <a:solidFill>
                  <a:srgbClr val="002060"/>
                </a:solidFill>
                <a:effectLst/>
                <a:uLnTx/>
                <a:uFillTx/>
                <a:latin typeface="Century Gothic" panose="020B0502020202020204" pitchFamily="34" charset="0"/>
                <a:ea typeface="+mn-ea"/>
                <a:cs typeface="+mn-cs"/>
              </a:rPr>
              <a:t> und </a:t>
            </a:r>
            <a:r>
              <a:rPr kumimoji="0" lang="en-GB" sz="2000" b="0" i="0" u="none" strike="noStrike" kern="1200" cap="none" spc="0" normalizeH="0" baseline="0" dirty="0" err="1">
                <a:ln>
                  <a:noFill/>
                </a:ln>
                <a:solidFill>
                  <a:srgbClr val="002060"/>
                </a:solidFill>
                <a:effectLst/>
                <a:uLnTx/>
                <a:uFillTx/>
                <a:latin typeface="Century Gothic" panose="020B0502020202020204" pitchFamily="34" charset="0"/>
                <a:ea typeface="+mn-ea"/>
                <a:cs typeface="+mn-cs"/>
              </a:rPr>
              <a:t>heute</a:t>
            </a:r>
            <a:r>
              <a:rPr kumimoji="0" lang="en-GB" sz="2000" b="0" i="0" u="none" strike="noStrike" kern="1200" cap="none" spc="0" normalizeH="0" baseline="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dirty="0" err="1">
                <a:ln>
                  <a:noFill/>
                </a:ln>
                <a:solidFill>
                  <a:srgbClr val="002060"/>
                </a:solidFill>
                <a:effectLst/>
                <a:uLnTx/>
                <a:uFillTx/>
                <a:latin typeface="Century Gothic" panose="020B0502020202020204" pitchFamily="34" charset="0"/>
                <a:ea typeface="+mn-ea"/>
                <a:cs typeface="+mn-cs"/>
              </a:rPr>
              <a:t>habe</a:t>
            </a:r>
            <a:r>
              <a:rPr kumimoji="0" lang="en-GB" sz="2000" b="0" i="0" u="none" strike="noStrike" kern="1200" cap="none" spc="0" normalizeH="0" baseline="0" dirty="0">
                <a:ln>
                  <a:noFill/>
                </a:ln>
                <a:solidFill>
                  <a:srgbClr val="002060"/>
                </a:solidFill>
                <a:effectLst/>
                <a:uLnTx/>
                <a:uFillTx/>
                <a:latin typeface="Century Gothic" panose="020B0502020202020204" pitchFamily="34" charset="0"/>
                <a:ea typeface="+mn-ea"/>
                <a:cs typeface="+mn-cs"/>
              </a:rPr>
              <a:t> ich </a:t>
            </a:r>
            <a:r>
              <a:rPr kumimoji="0" lang="en-GB" sz="2000" b="0" i="0" u="none" strike="noStrike" kern="1200" cap="none" spc="0" normalizeH="0" baseline="0" dirty="0" err="1">
                <a:ln>
                  <a:noFill/>
                </a:ln>
                <a:solidFill>
                  <a:srgbClr val="002060"/>
                </a:solidFill>
                <a:effectLst/>
                <a:uLnTx/>
                <a:uFillTx/>
                <a:latin typeface="Century Gothic" panose="020B0502020202020204" pitchFamily="34" charset="0"/>
                <a:ea typeface="+mn-ea"/>
                <a:cs typeface="+mn-cs"/>
              </a:rPr>
              <a:t>Schmerzen</a:t>
            </a:r>
            <a:r>
              <a:rPr kumimoji="0" lang="en-GB" sz="2000" b="0" i="0" u="none" strike="noStrike" kern="1200" cap="none" spc="0" normalizeH="0" baseline="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dirty="0" err="1">
                <a:ln>
                  <a:noFill/>
                </a:ln>
                <a:solidFill>
                  <a:srgbClr val="002060"/>
                </a:solidFill>
                <a:effectLst/>
                <a:uLnTx/>
                <a:uFillTx/>
                <a:latin typeface="Century Gothic" panose="020B0502020202020204" pitchFamily="34" charset="0"/>
                <a:ea typeface="+mn-ea"/>
                <a:cs typeface="+mn-cs"/>
              </a:rPr>
              <a:t>im</a:t>
            </a:r>
            <a:r>
              <a:rPr kumimoji="0" lang="en-GB" sz="2000" b="0" i="0" u="none" strike="noStrike" kern="1200" cap="none" spc="0" normalizeH="0" baseline="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dirty="0" err="1">
                <a:ln>
                  <a:noFill/>
                </a:ln>
                <a:solidFill>
                  <a:srgbClr val="002060"/>
                </a:solidFill>
                <a:effectLst/>
                <a:uLnTx/>
                <a:uFillTx/>
                <a:latin typeface="Century Gothic" panose="020B0502020202020204" pitchFamily="34" charset="0"/>
                <a:ea typeface="+mn-ea"/>
                <a:cs typeface="+mn-cs"/>
              </a:rPr>
              <a:t>Bein</a:t>
            </a:r>
            <a:r>
              <a:rPr lang="en-GB" sz="2000" dirty="0">
                <a:solidFill>
                  <a:srgbClr val="002060"/>
                </a:solidFill>
                <a:latin typeface="Century Gothic" panose="020B0502020202020204" pitchFamily="34" charset="0"/>
              </a:rPr>
              <a:t>!</a:t>
            </a:r>
            <a:endParaRPr kumimoji="0" lang="en-GB" sz="2000" b="0" i="0" u="none" strike="noStrike" kern="1200" cap="none" spc="0" normalizeH="0" baseline="0" dirty="0">
              <a:ln>
                <a:noFill/>
              </a:ln>
              <a:solidFill>
                <a:srgbClr val="002060"/>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FCDE2AF5-5944-E9FE-7C59-04AA891620CB}"/>
              </a:ext>
            </a:extLst>
          </p:cNvPr>
          <p:cNvSpPr txBox="1"/>
          <p:nvPr/>
        </p:nvSpPr>
        <p:spPr>
          <a:xfrm>
            <a:off x="8191229" y="1762663"/>
            <a:ext cx="6943033"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There are lots of museums</a:t>
            </a:r>
          </a:p>
        </p:txBody>
      </p:sp>
      <p:sp>
        <p:nvSpPr>
          <p:cNvPr id="15" name="TextBox 14">
            <a:extLst>
              <a:ext uri="{FF2B5EF4-FFF2-40B4-BE49-F238E27FC236}">
                <a16:creationId xmlns:a16="http://schemas.microsoft.com/office/drawing/2014/main" id="{0208EEF8-EA2D-1048-7478-D104CB24EFC5}"/>
              </a:ext>
            </a:extLst>
          </p:cNvPr>
          <p:cNvSpPr txBox="1"/>
          <p:nvPr/>
        </p:nvSpPr>
        <p:spPr>
          <a:xfrm>
            <a:off x="6034597" y="5388399"/>
            <a:ext cx="6943033"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hockey.</a:t>
            </a:r>
          </a:p>
        </p:txBody>
      </p:sp>
      <p:sp>
        <p:nvSpPr>
          <p:cNvPr id="16" name="TextBox 15">
            <a:extLst>
              <a:ext uri="{FF2B5EF4-FFF2-40B4-BE49-F238E27FC236}">
                <a16:creationId xmlns:a16="http://schemas.microsoft.com/office/drawing/2014/main" id="{10D6F3ED-74A3-2444-2512-3C046D790ACA}"/>
              </a:ext>
            </a:extLst>
          </p:cNvPr>
          <p:cNvSpPr txBox="1"/>
          <p:nvPr/>
        </p:nvSpPr>
        <p:spPr>
          <a:xfrm>
            <a:off x="6034597" y="6308335"/>
            <a:ext cx="5372905" cy="400110"/>
          </a:xfrm>
          <a:prstGeom prst="rect">
            <a:avLst/>
          </a:prstGeom>
          <a:noFill/>
        </p:spPr>
        <p:txBody>
          <a:bodyPr wrap="square" rtlCol="0">
            <a:spAutoFit/>
          </a:bodyPr>
          <a:lstStyle/>
          <a:p>
            <a:r>
              <a:rPr lang="en-US" sz="2000" dirty="0">
                <a:solidFill>
                  <a:srgbClr val="002060"/>
                </a:solidFill>
                <a:latin typeface="Century Gothic" panose="020B0502020202020204" pitchFamily="34" charset="0"/>
              </a:rPr>
              <a:t>Or are you staying home?</a:t>
            </a:r>
            <a:endParaRPr lang="en-GB" sz="2000" dirty="0">
              <a:solidFill>
                <a:srgbClr val="002060"/>
              </a:solidFill>
              <a:latin typeface="Century Gothic" panose="020B0502020202020204" pitchFamily="34" charset="0"/>
            </a:endParaRPr>
          </a:p>
        </p:txBody>
      </p:sp>
      <p:sp>
        <p:nvSpPr>
          <p:cNvPr id="21" name="TextBox 20">
            <a:extLst>
              <a:ext uri="{FF2B5EF4-FFF2-40B4-BE49-F238E27FC236}">
                <a16:creationId xmlns:a16="http://schemas.microsoft.com/office/drawing/2014/main" id="{36FB7E12-26FC-882D-1C47-1BA9796B9AC2}"/>
              </a:ext>
            </a:extLst>
          </p:cNvPr>
          <p:cNvSpPr txBox="1"/>
          <p:nvPr/>
        </p:nvSpPr>
        <p:spPr>
          <a:xfrm>
            <a:off x="94701" y="5775831"/>
            <a:ext cx="5761979" cy="707886"/>
          </a:xfrm>
          <a:prstGeom prst="rect">
            <a:avLst/>
          </a:prstGeom>
          <a:noFill/>
        </p:spPr>
        <p:txBody>
          <a:bodyPr wrap="square">
            <a:spAutoFit/>
          </a:bodyPr>
          <a:lstStyle/>
          <a:p>
            <a:pPr>
              <a:defRPr/>
            </a:pPr>
            <a:r>
              <a:rPr lang="en-GB" sz="2000" dirty="0" err="1">
                <a:solidFill>
                  <a:srgbClr val="002060"/>
                </a:solidFill>
                <a:latin typeface="Century Gothic" panose="020B0502020202020204" pitchFamily="34" charset="0"/>
              </a:rPr>
              <a:t>Wohin</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fährst</a:t>
            </a:r>
            <a:r>
              <a:rPr lang="en-GB" sz="2000" dirty="0">
                <a:solidFill>
                  <a:srgbClr val="002060"/>
                </a:solidFill>
                <a:latin typeface="Century Gothic" panose="020B0502020202020204" pitchFamily="34" charset="0"/>
              </a:rPr>
              <a:t> du </a:t>
            </a:r>
            <a:r>
              <a:rPr lang="en-GB" sz="2000" dirty="0" err="1">
                <a:solidFill>
                  <a:srgbClr val="002060"/>
                </a:solidFill>
                <a:latin typeface="Century Gothic" panose="020B0502020202020204" pitchFamily="34" charset="0"/>
              </a:rPr>
              <a:t>im</a:t>
            </a:r>
            <a:r>
              <a:rPr lang="en-GB" sz="2000" dirty="0">
                <a:solidFill>
                  <a:srgbClr val="002060"/>
                </a:solidFill>
                <a:latin typeface="Century Gothic" panose="020B0502020202020204" pitchFamily="34" charset="0"/>
              </a:rPr>
              <a:t> August dieses </a:t>
            </a:r>
            <a:r>
              <a:rPr lang="en-GB" sz="2000" dirty="0" err="1">
                <a:solidFill>
                  <a:srgbClr val="002060"/>
                </a:solidFill>
                <a:latin typeface="Century Gothic" panose="020B0502020202020204" pitchFamily="34" charset="0"/>
              </a:rPr>
              <a:t>Jahr</a:t>
            </a:r>
            <a:r>
              <a:rPr lang="en-GB" sz="2000" dirty="0">
                <a:solidFill>
                  <a:srgbClr val="002060"/>
                </a:solidFill>
                <a:latin typeface="Century Gothic" panose="020B0502020202020204" pitchFamily="34" charset="0"/>
              </a:rPr>
              <a:t>? Oder </a:t>
            </a:r>
            <a:r>
              <a:rPr lang="en-GB" sz="2000" dirty="0" err="1">
                <a:solidFill>
                  <a:srgbClr val="002060"/>
                </a:solidFill>
                <a:latin typeface="Century Gothic" panose="020B0502020202020204" pitchFamily="34" charset="0"/>
              </a:rPr>
              <a:t>bleibst</a:t>
            </a:r>
            <a:r>
              <a:rPr lang="en-GB" sz="2000" dirty="0">
                <a:solidFill>
                  <a:srgbClr val="002060"/>
                </a:solidFill>
                <a:latin typeface="Century Gothic" panose="020B0502020202020204" pitchFamily="34" charset="0"/>
              </a:rPr>
              <a:t> du </a:t>
            </a:r>
            <a:r>
              <a:rPr lang="en-GB" sz="2000" dirty="0" err="1">
                <a:solidFill>
                  <a:srgbClr val="002060"/>
                </a:solidFill>
                <a:latin typeface="Century Gothic" panose="020B0502020202020204" pitchFamily="34" charset="0"/>
              </a:rPr>
              <a:t>zu</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Hause</a:t>
            </a:r>
            <a:r>
              <a:rPr lang="en-GB" sz="2000" dirty="0">
                <a:solidFill>
                  <a:srgbClr val="002060"/>
                </a:solidFill>
                <a:latin typeface="Century Gothic" panose="020B0502020202020204" pitchFamily="34" charset="0"/>
              </a:rPr>
              <a:t>?</a:t>
            </a:r>
          </a:p>
        </p:txBody>
      </p:sp>
      <p:sp>
        <p:nvSpPr>
          <p:cNvPr id="32" name="TextBox 31">
            <a:extLst>
              <a:ext uri="{FF2B5EF4-FFF2-40B4-BE49-F238E27FC236}">
                <a16:creationId xmlns:a16="http://schemas.microsoft.com/office/drawing/2014/main" id="{B1457C05-4D71-B4BF-D3F6-3D09F4A4133E}"/>
              </a:ext>
            </a:extLst>
          </p:cNvPr>
          <p:cNvSpPr txBox="1"/>
          <p:nvPr/>
        </p:nvSpPr>
        <p:spPr>
          <a:xfrm>
            <a:off x="1379913" y="6455994"/>
            <a:ext cx="4552263" cy="400110"/>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err="1">
                <a:solidFill>
                  <a:srgbClr val="002060"/>
                </a:solidFill>
                <a:latin typeface="Century Gothic" panose="020B0502020202020204" pitchFamily="34" charset="0"/>
              </a:rPr>
              <a:t>denn</a:t>
            </a:r>
            <a:r>
              <a:rPr lang="en-GB" sz="2000" dirty="0">
                <a:solidFill>
                  <a:srgbClr val="002060"/>
                </a:solidFill>
                <a:latin typeface="Century Gothic" panose="020B0502020202020204" pitchFamily="34" charset="0"/>
              </a:rPr>
              <a:t> – because   </a:t>
            </a:r>
            <a:r>
              <a:rPr lang="en-GB" sz="2000" dirty="0" err="1">
                <a:solidFill>
                  <a:srgbClr val="002060"/>
                </a:solidFill>
                <a:latin typeface="Century Gothic" panose="020B0502020202020204" pitchFamily="34" charset="0"/>
              </a:rPr>
              <a:t>bei</a:t>
            </a:r>
            <a:r>
              <a:rPr lang="en-GB" sz="2000" dirty="0">
                <a:solidFill>
                  <a:srgbClr val="002060"/>
                </a:solidFill>
                <a:latin typeface="Century Gothic" panose="020B0502020202020204" pitchFamily="34" charset="0"/>
              </a:rPr>
              <a:t> – while doing</a:t>
            </a:r>
          </a:p>
        </p:txBody>
      </p:sp>
    </p:spTree>
    <p:extLst>
      <p:ext uri="{BB962C8B-B14F-4D97-AF65-F5344CB8AC3E}">
        <p14:creationId xmlns:p14="http://schemas.microsoft.com/office/powerpoint/2010/main" val="53001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4" grpId="0"/>
      <p:bldP spid="25" grpId="0"/>
      <p:bldP spid="26" grpId="0"/>
      <p:bldP spid="9" grpId="0"/>
      <p:bldP spid="28" grpId="0"/>
      <p:bldP spid="7"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Ornament Leaves vector and picture">
            <a:extLst>
              <a:ext uri="{FF2B5EF4-FFF2-40B4-BE49-F238E27FC236}">
                <a16:creationId xmlns:a16="http://schemas.microsoft.com/office/drawing/2014/main" id="{07DFA9D2-530E-F064-5311-66D5D330C105}"/>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664222" y="1510132"/>
            <a:ext cx="3825107" cy="542653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34549" y="1229428"/>
            <a:ext cx="1557451" cy="374973"/>
          </a:xfrm>
          <a:solidFill>
            <a:srgbClr val="FF0000"/>
          </a:solidFill>
        </p:spPr>
        <p:txBody>
          <a:bodyPr/>
          <a:lstStyle/>
          <a:p>
            <a:pPr algn="ctr"/>
            <a:r>
              <a:rPr lang="en-GB" sz="2000" b="1" dirty="0" err="1">
                <a:solidFill>
                  <a:schemeClr val="bg1"/>
                </a:solidFill>
                <a:latin typeface="Century Gothic" panose="020B0502020202020204" pitchFamily="34" charset="0"/>
              </a:rPr>
              <a:t>Vokabeln</a:t>
            </a:r>
            <a:endParaRPr lang="en-GB" sz="2000" b="1" dirty="0">
              <a:solidFill>
                <a:schemeClr val="bg1"/>
              </a:solidFill>
              <a:latin typeface="Century Gothic" panose="020B0502020202020204" pitchFamily="34" charset="0"/>
            </a:endParaRPr>
          </a:p>
        </p:txBody>
      </p:sp>
      <p:grpSp>
        <p:nvGrpSpPr>
          <p:cNvPr id="5" name="Group 4">
            <a:extLst>
              <a:ext uri="{FF2B5EF4-FFF2-40B4-BE49-F238E27FC236}">
                <a16:creationId xmlns:a16="http://schemas.microsoft.com/office/drawing/2014/main" id="{ADC25B4A-87A5-444F-8909-6798D57B9B6E}"/>
              </a:ext>
            </a:extLst>
          </p:cNvPr>
          <p:cNvGrpSpPr/>
          <p:nvPr/>
        </p:nvGrpSpPr>
        <p:grpSpPr>
          <a:xfrm>
            <a:off x="10850272" y="161306"/>
            <a:ext cx="1240568" cy="1008631"/>
            <a:chOff x="10818487" y="2376307"/>
            <a:chExt cx="1240568" cy="1008631"/>
          </a:xfrm>
        </p:grpSpPr>
        <p:sp>
          <p:nvSpPr>
            <p:cNvPr id="2" name="Oval 1">
              <a:extLst>
                <a:ext uri="{FF2B5EF4-FFF2-40B4-BE49-F238E27FC236}">
                  <a16:creationId xmlns:a16="http://schemas.microsoft.com/office/drawing/2014/main" id="{0407715F-6131-45A0-B32C-D2CFB1907A6E}"/>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xplosion: 8 Points 9">
              <a:extLst>
                <a:ext uri="{FF2B5EF4-FFF2-40B4-BE49-F238E27FC236}">
                  <a16:creationId xmlns:a16="http://schemas.microsoft.com/office/drawing/2014/main" id="{B8BE6A60-1CFA-43E3-94FE-71206E822483}"/>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sp>
        <p:nvSpPr>
          <p:cNvPr id="13" name="Speech Bubble: Rectangle with Corners Rounded 12">
            <a:extLst>
              <a:ext uri="{FF2B5EF4-FFF2-40B4-BE49-F238E27FC236}">
                <a16:creationId xmlns:a16="http://schemas.microsoft.com/office/drawing/2014/main" id="{C472ADB2-A29C-468A-AFDC-509DA251A035}"/>
              </a:ext>
            </a:extLst>
          </p:cNvPr>
          <p:cNvSpPr/>
          <p:nvPr/>
        </p:nvSpPr>
        <p:spPr>
          <a:xfrm>
            <a:off x="4270249" y="74924"/>
            <a:ext cx="3090671" cy="75771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pic>
        <p:nvPicPr>
          <p:cNvPr id="14" name="Graphic 13" descr="Teacher">
            <a:extLst>
              <a:ext uri="{FF2B5EF4-FFF2-40B4-BE49-F238E27FC236}">
                <a16:creationId xmlns:a16="http://schemas.microsoft.com/office/drawing/2014/main" id="{D2A653A1-811E-4C2A-A57B-293284D271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98918" y="-104768"/>
            <a:ext cx="914400" cy="914400"/>
          </a:xfrm>
          <a:prstGeom prst="rect">
            <a:avLst/>
          </a:prstGeom>
        </p:spPr>
      </p:pic>
      <p:sp>
        <p:nvSpPr>
          <p:cNvPr id="15" name="Google Shape;108;p3">
            <a:extLst>
              <a:ext uri="{FF2B5EF4-FFF2-40B4-BE49-F238E27FC236}">
                <a16:creationId xmlns:a16="http://schemas.microsoft.com/office/drawing/2014/main" id="{65FE47C1-828E-456E-B379-6234726CA4EB}"/>
              </a:ext>
            </a:extLst>
          </p:cNvPr>
          <p:cNvSpPr txBox="1"/>
          <p:nvPr/>
        </p:nvSpPr>
        <p:spPr>
          <a:xfrm>
            <a:off x="4365206" y="89949"/>
            <a:ext cx="4017264" cy="707846"/>
          </a:xfrm>
          <a:prstGeom prst="rect">
            <a:avLst/>
          </a:prstGeom>
          <a:noFill/>
          <a:ln>
            <a:noFill/>
          </a:ln>
        </p:spPr>
        <p:txBody>
          <a:bodyPr spcFirstLastPara="1" wrap="square" lIns="91425" tIns="45700" rIns="91425" bIns="45700" anchor="t" anchorCtr="0">
            <a:spAutoFit/>
          </a:bodyPr>
          <a:lstStyle/>
          <a:p>
            <a:pPr>
              <a:defRPr/>
            </a:pPr>
            <a:r>
              <a:rPr kumimoji="0" lang="en-GB" sz="2000" i="0" u="none" strike="noStrike" kern="1200" cap="none" spc="-1" normalizeH="0" baseline="0" noProof="0" dirty="0">
                <a:ln>
                  <a:noFill/>
                </a:ln>
                <a:solidFill>
                  <a:schemeClr val="bg1"/>
                </a:solidFill>
                <a:effectLst/>
                <a:uLnTx/>
                <a:uFillTx/>
                <a:latin typeface="Century Gothic" panose="020B0502020202020204" pitchFamily="34" charset="0"/>
                <a:ea typeface="Century Gothic"/>
              </a:rPr>
              <a:t>Lies den Text. </a:t>
            </a:r>
            <a:r>
              <a:rPr kumimoji="0" lang="en-GB" sz="2000" i="0" u="none" strike="noStrike" kern="1200" cap="none" spc="-1" normalizeH="0" baseline="0" noProof="0" dirty="0" err="1">
                <a:ln>
                  <a:noFill/>
                </a:ln>
                <a:solidFill>
                  <a:schemeClr val="bg1"/>
                </a:solidFill>
                <a:effectLst/>
                <a:uLnTx/>
                <a:uFillTx/>
                <a:latin typeface="Century Gothic" panose="020B0502020202020204" pitchFamily="34" charset="0"/>
                <a:ea typeface="Century Gothic"/>
              </a:rPr>
              <a:t>Schreib</a:t>
            </a:r>
            <a:r>
              <a:rPr kumimoji="0" lang="en-GB" sz="2000" i="0" u="none" strike="noStrike" kern="1200" cap="none" spc="-1" normalizeH="0" baseline="0" noProof="0" dirty="0">
                <a:ln>
                  <a:noFill/>
                </a:ln>
                <a:solidFill>
                  <a:schemeClr val="bg1"/>
                </a:solidFill>
                <a:effectLst/>
                <a:uLnTx/>
                <a:uFillTx/>
                <a:latin typeface="Century Gothic" panose="020B0502020202020204" pitchFamily="34" charset="0"/>
                <a:ea typeface="Century Gothic"/>
              </a:rPr>
              <a:t> </a:t>
            </a:r>
            <a:r>
              <a:rPr kumimoji="0" lang="en-GB" sz="2000" i="0" u="none" strike="noStrike" kern="1200" cap="none" spc="-1" normalizeH="0" baseline="0" noProof="0" dirty="0" err="1">
                <a:ln>
                  <a:noFill/>
                </a:ln>
                <a:solidFill>
                  <a:schemeClr val="bg1"/>
                </a:solidFill>
                <a:effectLst/>
                <a:uLnTx/>
                <a:uFillTx/>
                <a:latin typeface="Century Gothic" panose="020B0502020202020204" pitchFamily="34" charset="0"/>
                <a:ea typeface="Century Gothic"/>
              </a:rPr>
              <a:t>Vokabeln</a:t>
            </a:r>
            <a:r>
              <a:rPr kumimoji="0" lang="en-GB" sz="2000" i="0" u="none" strike="noStrike" kern="1200" cap="none" spc="-1" normalizeH="0" baseline="0" noProof="0" dirty="0">
                <a:ln>
                  <a:noFill/>
                </a:ln>
                <a:solidFill>
                  <a:schemeClr val="bg1"/>
                </a:solidFill>
                <a:effectLst/>
                <a:uLnTx/>
                <a:uFillTx/>
                <a:latin typeface="Century Gothic" panose="020B0502020202020204" pitchFamily="34" charset="0"/>
                <a:ea typeface="Century Gothic"/>
              </a:rPr>
              <a:t> auf Deutsch.</a:t>
            </a:r>
            <a:endParaRPr kumimoji="0" sz="2000" b="1" i="0"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endParaRPr>
          </a:p>
        </p:txBody>
      </p:sp>
      <p:grpSp>
        <p:nvGrpSpPr>
          <p:cNvPr id="6" name="Group 5">
            <a:extLst>
              <a:ext uri="{FF2B5EF4-FFF2-40B4-BE49-F238E27FC236}">
                <a16:creationId xmlns:a16="http://schemas.microsoft.com/office/drawing/2014/main" id="{DFCB8CA9-8B71-49EB-B81B-DE2CB4DD4649}"/>
              </a:ext>
            </a:extLst>
          </p:cNvPr>
          <p:cNvGrpSpPr/>
          <p:nvPr/>
        </p:nvGrpSpPr>
        <p:grpSpPr>
          <a:xfrm>
            <a:off x="7893797" y="-53482"/>
            <a:ext cx="2918817" cy="2324371"/>
            <a:chOff x="7887233" y="148076"/>
            <a:chExt cx="2656192" cy="2324371"/>
          </a:xfrm>
        </p:grpSpPr>
        <p:sp>
          <p:nvSpPr>
            <p:cNvPr id="4" name="Speech Bubble: Rectangle with Corners Rounded 3">
              <a:extLst>
                <a:ext uri="{FF2B5EF4-FFF2-40B4-BE49-F238E27FC236}">
                  <a16:creationId xmlns:a16="http://schemas.microsoft.com/office/drawing/2014/main" id="{33B43884-BE2C-4172-9257-A1C03F69D38C}"/>
                </a:ext>
              </a:extLst>
            </p:cNvPr>
            <p:cNvSpPr/>
            <p:nvPr/>
          </p:nvSpPr>
          <p:spPr>
            <a:xfrm>
              <a:off x="7887233" y="148076"/>
              <a:ext cx="2645186" cy="2016594"/>
            </a:xfrm>
            <a:prstGeom prst="wedgeRoundRectCallout">
              <a:avLst>
                <a:gd name="adj1" fmla="val -20378"/>
                <a:gd name="adj2" fmla="val 57727"/>
                <a:gd name="adj3" fmla="val 16667"/>
              </a:avLst>
            </a:prstGeom>
            <a:solidFill>
              <a:srgbClr val="002060"/>
            </a:solidFill>
            <a:ln>
              <a:solidFill>
                <a:srgbClr val="FFD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Google Shape;108;p3">
              <a:extLst>
                <a:ext uri="{FF2B5EF4-FFF2-40B4-BE49-F238E27FC236}">
                  <a16:creationId xmlns:a16="http://schemas.microsoft.com/office/drawing/2014/main" id="{5642B4AD-157F-4A52-8112-C76269C20083}"/>
                </a:ext>
              </a:extLst>
            </p:cNvPr>
            <p:cNvSpPr txBox="1"/>
            <p:nvPr/>
          </p:nvSpPr>
          <p:spPr>
            <a:xfrm>
              <a:off x="8046582" y="225718"/>
              <a:ext cx="2496843" cy="2246729"/>
            </a:xfrm>
            <a:prstGeom prst="rect">
              <a:avLst/>
            </a:prstGeom>
            <a:noFill/>
            <a:ln>
              <a:noFill/>
            </a:ln>
          </p:spPr>
          <p:txBody>
            <a:bodyPr spcFirstLastPara="1" wrap="square" lIns="91425" tIns="45700" rIns="91425" bIns="45700" anchor="t" anchorCtr="0">
              <a:spAutoFit/>
            </a:bodyPr>
            <a:lstStyle/>
            <a:p>
              <a:pPr>
                <a:defRPr/>
              </a:pPr>
              <a:r>
                <a:rPr kumimoji="0" lang="en-GB" sz="2000" i="0" u="none" strike="noStrike" kern="1200" cap="none" spc="-1" normalizeH="0" baseline="0" noProof="0" dirty="0">
                  <a:ln>
                    <a:noFill/>
                  </a:ln>
                  <a:solidFill>
                    <a:schemeClr val="bg1"/>
                  </a:solidFill>
                  <a:effectLst/>
                  <a:uLnTx/>
                  <a:uFillTx/>
                  <a:latin typeface="Century Gothic" panose="020B0502020202020204" pitchFamily="34" charset="0"/>
                  <a:ea typeface="Century Gothic"/>
                </a:rPr>
                <a:t>Just have a go! Write any of these English words or phrases in German. You can add different words, too.</a:t>
              </a:r>
              <a:endParaRPr kumimoji="0" sz="2000" b="1" i="0"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endParaRPr>
            </a:p>
          </p:txBody>
        </p:sp>
      </p:grpSp>
      <p:graphicFrame>
        <p:nvGraphicFramePr>
          <p:cNvPr id="7" name="Table 7">
            <a:extLst>
              <a:ext uri="{FF2B5EF4-FFF2-40B4-BE49-F238E27FC236}">
                <a16:creationId xmlns:a16="http://schemas.microsoft.com/office/drawing/2014/main" id="{134867C8-A6C4-4E13-B29D-D43DD6E94159}"/>
              </a:ext>
            </a:extLst>
          </p:cNvPr>
          <p:cNvGraphicFramePr>
            <a:graphicFrameLocks noGrp="1"/>
          </p:cNvGraphicFramePr>
          <p:nvPr/>
        </p:nvGraphicFramePr>
        <p:xfrm>
          <a:off x="376763" y="767617"/>
          <a:ext cx="3578066" cy="5943600"/>
        </p:xfrm>
        <a:graphic>
          <a:graphicData uri="http://schemas.openxmlformats.org/drawingml/2006/table">
            <a:tbl>
              <a:tblPr firstRow="1" bandRow="1">
                <a:tableStyleId>{5940675A-B579-460E-94D1-54222C63F5DA}</a:tableStyleId>
              </a:tblPr>
              <a:tblGrid>
                <a:gridCol w="3578066">
                  <a:extLst>
                    <a:ext uri="{9D8B030D-6E8A-4147-A177-3AD203B41FA5}">
                      <a16:colId xmlns:a16="http://schemas.microsoft.com/office/drawing/2014/main" val="3001603862"/>
                    </a:ext>
                  </a:extLst>
                </a:gridCol>
              </a:tblGrid>
              <a:tr h="370840">
                <a:tc>
                  <a:txBody>
                    <a:bodyPr/>
                    <a:lstStyle/>
                    <a:p>
                      <a:endParaRPr lang="en-GB" sz="200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855001048"/>
                  </a:ext>
                </a:extLst>
              </a:tr>
              <a:tr h="370840">
                <a:tc>
                  <a:txBody>
                    <a:bodyPr/>
                    <a:lstStyle/>
                    <a:p>
                      <a:endParaRPr lang="en-GB" sz="200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2911577387"/>
                  </a:ext>
                </a:extLst>
              </a:tr>
              <a:tr h="370840">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2872257531"/>
                  </a:ext>
                </a:extLst>
              </a:tr>
              <a:tr h="370840">
                <a:tc>
                  <a:txBody>
                    <a:bodyPr/>
                    <a:lstStyle/>
                    <a:p>
                      <a:endParaRPr lang="en-GB" sz="200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1654937489"/>
                  </a:ext>
                </a:extLst>
              </a:tr>
              <a:tr h="370840">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3745985951"/>
                  </a:ext>
                </a:extLst>
              </a:tr>
              <a:tr h="370840">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1791995396"/>
                  </a:ext>
                </a:extLst>
              </a:tr>
              <a:tr h="370840">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973514017"/>
                  </a:ext>
                </a:extLst>
              </a:tr>
              <a:tr h="370840">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2015352175"/>
                  </a:ext>
                </a:extLst>
              </a:tr>
              <a:tr h="370840">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1837606166"/>
                  </a:ext>
                </a:extLst>
              </a:tr>
              <a:tr h="370840">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1150037542"/>
                  </a:ext>
                </a:extLst>
              </a:tr>
              <a:tr h="370840">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1412929010"/>
                  </a:ext>
                </a:extLst>
              </a:tr>
              <a:tr h="370840">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2060816151"/>
                  </a:ext>
                </a:extLst>
              </a:tr>
              <a:tr h="370840">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2458931950"/>
                  </a:ext>
                </a:extLst>
              </a:tr>
              <a:tr h="370840">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903604742"/>
                  </a:ext>
                </a:extLst>
              </a:tr>
              <a:tr h="370840">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276166893"/>
                  </a:ext>
                </a:extLst>
              </a:tr>
            </a:tbl>
          </a:graphicData>
        </a:graphic>
      </p:graphicFrame>
      <p:pic>
        <p:nvPicPr>
          <p:cNvPr id="9" name="Graphic 8" descr="Pencil with solid fill">
            <a:extLst>
              <a:ext uri="{FF2B5EF4-FFF2-40B4-BE49-F238E27FC236}">
                <a16:creationId xmlns:a16="http://schemas.microsoft.com/office/drawing/2014/main" id="{03216230-0246-4D3F-AFFE-D52F7720A4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0895" y="688428"/>
            <a:ext cx="552151" cy="552151"/>
          </a:xfrm>
          <a:prstGeom prst="rect">
            <a:avLst/>
          </a:prstGeom>
        </p:spPr>
      </p:pic>
      <p:sp>
        <p:nvSpPr>
          <p:cNvPr id="8" name="Title 4">
            <a:extLst>
              <a:ext uri="{FF2B5EF4-FFF2-40B4-BE49-F238E27FC236}">
                <a16:creationId xmlns:a16="http://schemas.microsoft.com/office/drawing/2014/main" id="{22A34592-FAFA-6F6D-4559-5FFB9206DF7C}"/>
              </a:ext>
            </a:extLst>
          </p:cNvPr>
          <p:cNvSpPr txBox="1">
            <a:spLocks/>
          </p:cNvSpPr>
          <p:nvPr/>
        </p:nvSpPr>
        <p:spPr>
          <a:xfrm>
            <a:off x="703011" y="102582"/>
            <a:ext cx="2869907" cy="52322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r>
              <a:rPr lang="es-AR" sz="3200" b="1" dirty="0">
                <a:latin typeface="Century Gothic" panose="020B0502020202020204" pitchFamily="34" charset="0"/>
                <a:cs typeface="Arial"/>
                <a:sym typeface="Arial"/>
              </a:rPr>
              <a:t>Follow up 3a</a:t>
            </a:r>
            <a:endParaRPr lang="en-GB" sz="3200" dirty="0"/>
          </a:p>
        </p:txBody>
      </p:sp>
      <p:sp>
        <p:nvSpPr>
          <p:cNvPr id="20" name="Google Shape;167;p2">
            <a:extLst>
              <a:ext uri="{FF2B5EF4-FFF2-40B4-BE49-F238E27FC236}">
                <a16:creationId xmlns:a16="http://schemas.microsoft.com/office/drawing/2014/main" id="{BA624863-EBC8-C198-B1F9-4BF0AF7350E8}"/>
              </a:ext>
            </a:extLst>
          </p:cNvPr>
          <p:cNvSpPr/>
          <p:nvPr/>
        </p:nvSpPr>
        <p:spPr>
          <a:xfrm>
            <a:off x="180993" y="175961"/>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 name="TextBox 24">
            <a:extLst>
              <a:ext uri="{FF2B5EF4-FFF2-40B4-BE49-F238E27FC236}">
                <a16:creationId xmlns:a16="http://schemas.microsoft.com/office/drawing/2014/main" id="{54CA3502-A811-51AB-BFD1-3A7EC341EC0F}"/>
              </a:ext>
            </a:extLst>
          </p:cNvPr>
          <p:cNvSpPr txBox="1"/>
          <p:nvPr/>
        </p:nvSpPr>
        <p:spPr>
          <a:xfrm>
            <a:off x="4282788" y="941226"/>
            <a:ext cx="3929390" cy="5940088"/>
          </a:xfrm>
          <a:prstGeom prst="rect">
            <a:avLst/>
          </a:prstGeom>
          <a:noFill/>
        </p:spPr>
        <p:txBody>
          <a:bodyPr wrap="square" rtlCol="0">
            <a:spAutoFit/>
          </a:bodyPr>
          <a:lstStyle/>
          <a:p>
            <a:r>
              <a:rPr lang="en-US" sz="2000" dirty="0">
                <a:solidFill>
                  <a:srgbClr val="002060"/>
                </a:solidFill>
                <a:latin typeface="Century Gothic" panose="020B0502020202020204" pitchFamily="34" charset="0"/>
              </a:rPr>
              <a:t>Hello! I am Tina. I live in Switzerland! How are you? </a:t>
            </a:r>
            <a:br>
              <a:rPr lang="en-US" sz="2000" dirty="0">
                <a:solidFill>
                  <a:srgbClr val="002060"/>
                </a:solidFill>
                <a:latin typeface="Century Gothic" panose="020B0502020202020204" pitchFamily="34" charset="0"/>
              </a:rPr>
            </a:br>
            <a:endParaRPr lang="en-US" sz="2000" dirty="0">
              <a:solidFill>
                <a:srgbClr val="002060"/>
              </a:solidFill>
              <a:latin typeface="Century Gothic" panose="020B0502020202020204" pitchFamily="34" charset="0"/>
            </a:endParaRPr>
          </a:p>
          <a:p>
            <a:r>
              <a:rPr lang="en-US" sz="2000" dirty="0">
                <a:solidFill>
                  <a:srgbClr val="002060"/>
                </a:solidFill>
                <a:latin typeface="Century Gothic" panose="020B0502020202020204" pitchFamily="34" charset="0"/>
              </a:rPr>
              <a:t>What is your school called? My school is called ‘</a:t>
            </a:r>
            <a:r>
              <a:rPr lang="en-US" sz="2000" dirty="0" err="1">
                <a:solidFill>
                  <a:srgbClr val="002060"/>
                </a:solidFill>
                <a:latin typeface="Century Gothic" panose="020B0502020202020204" pitchFamily="34" charset="0"/>
              </a:rPr>
              <a:t>Primarschule</a:t>
            </a:r>
            <a:r>
              <a:rPr lang="en-US" sz="2000" dirty="0">
                <a:solidFill>
                  <a:srgbClr val="002060"/>
                </a:solidFill>
                <a:latin typeface="Century Gothic" panose="020B0502020202020204" pitchFamily="34" charset="0"/>
              </a:rPr>
              <a:t> </a:t>
            </a:r>
            <a:r>
              <a:rPr lang="en-US" sz="2000" dirty="0" err="1">
                <a:solidFill>
                  <a:srgbClr val="002060"/>
                </a:solidFill>
                <a:latin typeface="Century Gothic" panose="020B0502020202020204" pitchFamily="34" charset="0"/>
              </a:rPr>
              <a:t>Bruderholz</a:t>
            </a:r>
            <a:r>
              <a:rPr lang="en-US" sz="2000" dirty="0">
                <a:solidFill>
                  <a:srgbClr val="002060"/>
                </a:solidFill>
                <a:latin typeface="Century Gothic" panose="020B0502020202020204" pitchFamily="34" charset="0"/>
              </a:rPr>
              <a:t>’. My school is in (the) town but I live in a village. I take the train to school. I love my school. Do you like your school? </a:t>
            </a:r>
          </a:p>
          <a:p>
            <a:endParaRPr lang="en-US" sz="2000" dirty="0">
              <a:solidFill>
                <a:srgbClr val="002060"/>
              </a:solidFill>
              <a:latin typeface="Century Gothic" panose="020B0502020202020204" pitchFamily="34" charset="0"/>
            </a:endParaRPr>
          </a:p>
          <a:p>
            <a:r>
              <a:rPr lang="en-US" sz="2000" dirty="0">
                <a:solidFill>
                  <a:srgbClr val="002060"/>
                </a:solidFill>
                <a:latin typeface="Century Gothic" panose="020B0502020202020204" pitchFamily="34" charset="0"/>
              </a:rPr>
              <a:t>What is your </a:t>
            </a:r>
            <a:r>
              <a:rPr lang="en-US" sz="2000" dirty="0" err="1">
                <a:solidFill>
                  <a:srgbClr val="002060"/>
                </a:solidFill>
                <a:latin typeface="Century Gothic" panose="020B0502020202020204" pitchFamily="34" charset="0"/>
              </a:rPr>
              <a:t>favourite</a:t>
            </a:r>
            <a:r>
              <a:rPr lang="en-US" sz="2000" dirty="0">
                <a:solidFill>
                  <a:srgbClr val="002060"/>
                </a:solidFill>
                <a:latin typeface="Century Gothic" panose="020B0502020202020204" pitchFamily="34" charset="0"/>
              </a:rPr>
              <a:t> food? I like fondue with bread. </a:t>
            </a:r>
          </a:p>
          <a:p>
            <a:endParaRPr lang="en-US" sz="2000" dirty="0">
              <a:solidFill>
                <a:srgbClr val="002060"/>
              </a:solidFill>
              <a:latin typeface="Century Gothic" panose="020B0502020202020204" pitchFamily="34" charset="0"/>
            </a:endParaRPr>
          </a:p>
          <a:p>
            <a:r>
              <a:rPr lang="en-US" sz="2000" dirty="0">
                <a:solidFill>
                  <a:srgbClr val="002060"/>
                </a:solidFill>
                <a:latin typeface="Century Gothic" panose="020B0502020202020204" pitchFamily="34" charset="0"/>
              </a:rPr>
              <a:t>Do you have to help at home? I have to make my bed and I often help dad with the cooking.</a:t>
            </a:r>
          </a:p>
          <a:p>
            <a:r>
              <a:rPr lang="en-US" sz="2000" dirty="0">
                <a:solidFill>
                  <a:srgbClr val="002060"/>
                </a:solidFill>
                <a:latin typeface="Century Gothic" panose="020B0502020202020204" pitchFamily="34" charset="0"/>
              </a:rPr>
              <a:t>Bye, Tina</a:t>
            </a:r>
            <a:endParaRPr lang="en-GB" sz="2000" dirty="0">
              <a:solidFill>
                <a:srgbClr val="002060"/>
              </a:solidFill>
              <a:latin typeface="Century Gothic" panose="020B0502020202020204" pitchFamily="34" charset="0"/>
            </a:endParaRPr>
          </a:p>
        </p:txBody>
      </p:sp>
      <p:pic>
        <p:nvPicPr>
          <p:cNvPr id="1028" name="Picture 4" descr="Free Clipboard Empty vector and picture">
            <a:extLst>
              <a:ext uri="{FF2B5EF4-FFF2-40B4-BE49-F238E27FC236}">
                <a16:creationId xmlns:a16="http://schemas.microsoft.com/office/drawing/2014/main" id="{561F6D63-F834-6215-CFCD-4A61FF86F3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4833" y="1916624"/>
            <a:ext cx="3605673" cy="474439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0ACEBAD0-4F6F-E0AF-D3B3-78401C032236}"/>
              </a:ext>
            </a:extLst>
          </p:cNvPr>
          <p:cNvPicPr>
            <a:picLocks noChangeAspect="1"/>
          </p:cNvPicPr>
          <p:nvPr/>
        </p:nvPicPr>
        <p:blipFill>
          <a:blip r:embed="rId9"/>
          <a:stretch>
            <a:fillRect/>
          </a:stretch>
        </p:blipFill>
        <p:spPr>
          <a:xfrm rot="20355767">
            <a:off x="8857159" y="3312101"/>
            <a:ext cx="367305" cy="366795"/>
          </a:xfrm>
          <a:prstGeom prst="rect">
            <a:avLst/>
          </a:prstGeom>
        </p:spPr>
      </p:pic>
      <p:sp>
        <p:nvSpPr>
          <p:cNvPr id="34" name="TextBox 33">
            <a:extLst>
              <a:ext uri="{FF2B5EF4-FFF2-40B4-BE49-F238E27FC236}">
                <a16:creationId xmlns:a16="http://schemas.microsoft.com/office/drawing/2014/main" id="{3B8A1828-5673-D33C-A015-2EB69E202CB6}"/>
              </a:ext>
            </a:extLst>
          </p:cNvPr>
          <p:cNvSpPr txBox="1"/>
          <p:nvPr/>
        </p:nvSpPr>
        <p:spPr>
          <a:xfrm>
            <a:off x="9172924" y="3365451"/>
            <a:ext cx="1299268" cy="369332"/>
          </a:xfrm>
          <a:prstGeom prst="rect">
            <a:avLst/>
          </a:prstGeom>
          <a:noFill/>
        </p:spPr>
        <p:txBody>
          <a:bodyPr wrap="square" rtlCol="0">
            <a:spAutoFit/>
          </a:bodyPr>
          <a:lstStyle/>
          <a:p>
            <a:r>
              <a:rPr lang="en-US" dirty="0">
                <a:solidFill>
                  <a:srgbClr val="002060"/>
                </a:solidFill>
                <a:latin typeface="Berlin Sans FB" panose="020E0602020502020306" pitchFamily="34" charset="0"/>
              </a:rPr>
              <a:t>England</a:t>
            </a:r>
            <a:endParaRPr lang="en-GB" dirty="0">
              <a:solidFill>
                <a:srgbClr val="002060"/>
              </a:solidFill>
              <a:latin typeface="Berlin Sans FB" panose="020E0602020502020306" pitchFamily="34" charset="0"/>
            </a:endParaRPr>
          </a:p>
        </p:txBody>
      </p:sp>
      <p:pic>
        <p:nvPicPr>
          <p:cNvPr id="35" name="Picture 34">
            <a:extLst>
              <a:ext uri="{FF2B5EF4-FFF2-40B4-BE49-F238E27FC236}">
                <a16:creationId xmlns:a16="http://schemas.microsoft.com/office/drawing/2014/main" id="{07CD2E87-C8B4-569F-B898-B992F12DD660}"/>
              </a:ext>
            </a:extLst>
          </p:cNvPr>
          <p:cNvPicPr>
            <a:picLocks noChangeAspect="1"/>
          </p:cNvPicPr>
          <p:nvPr/>
        </p:nvPicPr>
        <p:blipFill>
          <a:blip r:embed="rId10"/>
          <a:stretch>
            <a:fillRect/>
          </a:stretch>
        </p:blipFill>
        <p:spPr>
          <a:xfrm rot="2493454">
            <a:off x="10382179" y="3357700"/>
            <a:ext cx="365792" cy="371888"/>
          </a:xfrm>
          <a:prstGeom prst="rect">
            <a:avLst/>
          </a:prstGeom>
        </p:spPr>
      </p:pic>
      <p:sp>
        <p:nvSpPr>
          <p:cNvPr id="36" name="TextBox 35">
            <a:extLst>
              <a:ext uri="{FF2B5EF4-FFF2-40B4-BE49-F238E27FC236}">
                <a16:creationId xmlns:a16="http://schemas.microsoft.com/office/drawing/2014/main" id="{7FEFB249-072D-3213-3ABC-D8BC042BCBCD}"/>
              </a:ext>
            </a:extLst>
          </p:cNvPr>
          <p:cNvSpPr txBox="1"/>
          <p:nvPr/>
        </p:nvSpPr>
        <p:spPr>
          <a:xfrm>
            <a:off x="10582411" y="3488189"/>
            <a:ext cx="1279699" cy="369332"/>
          </a:xfrm>
          <a:prstGeom prst="rect">
            <a:avLst/>
          </a:prstGeom>
          <a:noFill/>
        </p:spPr>
        <p:txBody>
          <a:bodyPr wrap="square" rtlCol="0">
            <a:spAutoFit/>
          </a:bodyPr>
          <a:lstStyle/>
          <a:p>
            <a:r>
              <a:rPr lang="en-US" dirty="0">
                <a:solidFill>
                  <a:srgbClr val="002060"/>
                </a:solidFill>
                <a:latin typeface="Berlin Sans FB" panose="020E0602020502020306" pitchFamily="34" charset="0"/>
              </a:rPr>
              <a:t>school</a:t>
            </a:r>
            <a:endParaRPr lang="en-GB" dirty="0">
              <a:solidFill>
                <a:srgbClr val="002060"/>
              </a:solidFill>
              <a:latin typeface="Berlin Sans FB" panose="020E0602020502020306" pitchFamily="34" charset="0"/>
            </a:endParaRPr>
          </a:p>
        </p:txBody>
      </p:sp>
      <p:pic>
        <p:nvPicPr>
          <p:cNvPr id="37" name="Picture 36">
            <a:extLst>
              <a:ext uri="{FF2B5EF4-FFF2-40B4-BE49-F238E27FC236}">
                <a16:creationId xmlns:a16="http://schemas.microsoft.com/office/drawing/2014/main" id="{3AA663EA-18BF-DE51-4DAB-9C8106D0C3F1}"/>
              </a:ext>
            </a:extLst>
          </p:cNvPr>
          <p:cNvPicPr>
            <a:picLocks noChangeAspect="1"/>
          </p:cNvPicPr>
          <p:nvPr/>
        </p:nvPicPr>
        <p:blipFill>
          <a:blip r:embed="rId9"/>
          <a:stretch>
            <a:fillRect/>
          </a:stretch>
        </p:blipFill>
        <p:spPr>
          <a:xfrm rot="13425150">
            <a:off x="9607796" y="5438093"/>
            <a:ext cx="367305" cy="366795"/>
          </a:xfrm>
          <a:prstGeom prst="rect">
            <a:avLst/>
          </a:prstGeom>
        </p:spPr>
      </p:pic>
      <p:pic>
        <p:nvPicPr>
          <p:cNvPr id="38" name="Picture 37">
            <a:extLst>
              <a:ext uri="{FF2B5EF4-FFF2-40B4-BE49-F238E27FC236}">
                <a16:creationId xmlns:a16="http://schemas.microsoft.com/office/drawing/2014/main" id="{2BAFE262-6BE4-CDC8-B4E9-879628B2D925}"/>
              </a:ext>
            </a:extLst>
          </p:cNvPr>
          <p:cNvPicPr>
            <a:picLocks noChangeAspect="1"/>
          </p:cNvPicPr>
          <p:nvPr/>
        </p:nvPicPr>
        <p:blipFill>
          <a:blip r:embed="rId9"/>
          <a:stretch>
            <a:fillRect/>
          </a:stretch>
        </p:blipFill>
        <p:spPr>
          <a:xfrm rot="20355767">
            <a:off x="8844113" y="4681867"/>
            <a:ext cx="367305" cy="366795"/>
          </a:xfrm>
          <a:prstGeom prst="rect">
            <a:avLst/>
          </a:prstGeom>
        </p:spPr>
      </p:pic>
      <p:pic>
        <p:nvPicPr>
          <p:cNvPr id="39" name="Picture 38">
            <a:extLst>
              <a:ext uri="{FF2B5EF4-FFF2-40B4-BE49-F238E27FC236}">
                <a16:creationId xmlns:a16="http://schemas.microsoft.com/office/drawing/2014/main" id="{DDBE5445-DCCE-EABF-7E03-C80FDE248559}"/>
              </a:ext>
            </a:extLst>
          </p:cNvPr>
          <p:cNvPicPr>
            <a:picLocks noChangeAspect="1"/>
          </p:cNvPicPr>
          <p:nvPr/>
        </p:nvPicPr>
        <p:blipFill>
          <a:blip r:embed="rId9"/>
          <a:stretch>
            <a:fillRect/>
          </a:stretch>
        </p:blipFill>
        <p:spPr>
          <a:xfrm rot="2298611">
            <a:off x="10576416" y="4733746"/>
            <a:ext cx="367305" cy="366795"/>
          </a:xfrm>
          <a:prstGeom prst="rect">
            <a:avLst/>
          </a:prstGeom>
        </p:spPr>
      </p:pic>
      <p:sp>
        <p:nvSpPr>
          <p:cNvPr id="40" name="TextBox 39">
            <a:extLst>
              <a:ext uri="{FF2B5EF4-FFF2-40B4-BE49-F238E27FC236}">
                <a16:creationId xmlns:a16="http://schemas.microsoft.com/office/drawing/2014/main" id="{C49558A7-C8D7-6A59-8150-896839053F2C}"/>
              </a:ext>
            </a:extLst>
          </p:cNvPr>
          <p:cNvSpPr txBox="1"/>
          <p:nvPr/>
        </p:nvSpPr>
        <p:spPr>
          <a:xfrm>
            <a:off x="9183065" y="4732477"/>
            <a:ext cx="1285267" cy="369332"/>
          </a:xfrm>
          <a:prstGeom prst="rect">
            <a:avLst/>
          </a:prstGeom>
          <a:noFill/>
        </p:spPr>
        <p:txBody>
          <a:bodyPr wrap="square" rtlCol="0">
            <a:spAutoFit/>
          </a:bodyPr>
          <a:lstStyle/>
          <a:p>
            <a:r>
              <a:rPr lang="en-US" dirty="0">
                <a:solidFill>
                  <a:srgbClr val="002060"/>
                </a:solidFill>
                <a:latin typeface="Berlin Sans FB" panose="020E0602020502020306" pitchFamily="34" charset="0"/>
              </a:rPr>
              <a:t>food</a:t>
            </a:r>
            <a:endParaRPr lang="en-GB" dirty="0">
              <a:solidFill>
                <a:srgbClr val="002060"/>
              </a:solidFill>
              <a:latin typeface="Berlin Sans FB" panose="020E0602020502020306" pitchFamily="34" charset="0"/>
            </a:endParaRPr>
          </a:p>
        </p:txBody>
      </p:sp>
      <p:sp>
        <p:nvSpPr>
          <p:cNvPr id="41" name="TextBox 40">
            <a:extLst>
              <a:ext uri="{FF2B5EF4-FFF2-40B4-BE49-F238E27FC236}">
                <a16:creationId xmlns:a16="http://schemas.microsoft.com/office/drawing/2014/main" id="{98D6E601-DC42-0AE4-5DB2-50DFC988528B}"/>
              </a:ext>
            </a:extLst>
          </p:cNvPr>
          <p:cNvSpPr txBox="1"/>
          <p:nvPr/>
        </p:nvSpPr>
        <p:spPr>
          <a:xfrm>
            <a:off x="10819958" y="4553610"/>
            <a:ext cx="1285267" cy="646331"/>
          </a:xfrm>
          <a:prstGeom prst="rect">
            <a:avLst/>
          </a:prstGeom>
          <a:noFill/>
        </p:spPr>
        <p:txBody>
          <a:bodyPr wrap="square" rtlCol="0">
            <a:spAutoFit/>
          </a:bodyPr>
          <a:lstStyle/>
          <a:p>
            <a:r>
              <a:rPr lang="en-US" dirty="0">
                <a:solidFill>
                  <a:srgbClr val="002060"/>
                </a:solidFill>
                <a:latin typeface="Berlin Sans FB" panose="020E0602020502020306" pitchFamily="34" charset="0"/>
              </a:rPr>
              <a:t>to be called</a:t>
            </a:r>
            <a:endParaRPr lang="en-GB" dirty="0">
              <a:solidFill>
                <a:srgbClr val="002060"/>
              </a:solidFill>
              <a:latin typeface="Berlin Sans FB" panose="020E0602020502020306" pitchFamily="34" charset="0"/>
            </a:endParaRPr>
          </a:p>
        </p:txBody>
      </p:sp>
      <p:sp>
        <p:nvSpPr>
          <p:cNvPr id="42" name="TextBox 41">
            <a:extLst>
              <a:ext uri="{FF2B5EF4-FFF2-40B4-BE49-F238E27FC236}">
                <a16:creationId xmlns:a16="http://schemas.microsoft.com/office/drawing/2014/main" id="{5475E62B-CC94-F9A7-50B9-433D95241E2D}"/>
              </a:ext>
            </a:extLst>
          </p:cNvPr>
          <p:cNvSpPr txBox="1"/>
          <p:nvPr/>
        </p:nvSpPr>
        <p:spPr>
          <a:xfrm>
            <a:off x="9997646" y="4980945"/>
            <a:ext cx="779024" cy="646331"/>
          </a:xfrm>
          <a:prstGeom prst="rect">
            <a:avLst/>
          </a:prstGeom>
          <a:noFill/>
        </p:spPr>
        <p:txBody>
          <a:bodyPr wrap="square" rtlCol="0">
            <a:spAutoFit/>
          </a:bodyPr>
          <a:lstStyle/>
          <a:p>
            <a:r>
              <a:rPr lang="en-US" dirty="0">
                <a:solidFill>
                  <a:srgbClr val="002060"/>
                </a:solidFill>
                <a:latin typeface="Berlin Sans FB" panose="020E0602020502020306" pitchFamily="34" charset="0"/>
              </a:rPr>
              <a:t>at home</a:t>
            </a:r>
            <a:endParaRPr lang="en-GB" dirty="0">
              <a:solidFill>
                <a:srgbClr val="002060"/>
              </a:solidFill>
              <a:latin typeface="Berlin Sans FB" panose="020E0602020502020306" pitchFamily="34" charset="0"/>
            </a:endParaRPr>
          </a:p>
        </p:txBody>
      </p:sp>
      <p:pic>
        <p:nvPicPr>
          <p:cNvPr id="16" name="Picture 15">
            <a:extLst>
              <a:ext uri="{FF2B5EF4-FFF2-40B4-BE49-F238E27FC236}">
                <a16:creationId xmlns:a16="http://schemas.microsoft.com/office/drawing/2014/main" id="{6E47B631-DB95-6005-301B-F27EBE87D4E0}"/>
              </a:ext>
            </a:extLst>
          </p:cNvPr>
          <p:cNvPicPr>
            <a:picLocks noChangeAspect="1"/>
          </p:cNvPicPr>
          <p:nvPr/>
        </p:nvPicPr>
        <p:blipFill>
          <a:blip r:embed="rId9"/>
          <a:stretch>
            <a:fillRect/>
          </a:stretch>
        </p:blipFill>
        <p:spPr>
          <a:xfrm rot="14450203">
            <a:off x="10458784" y="5272930"/>
            <a:ext cx="367305" cy="366795"/>
          </a:xfrm>
          <a:prstGeom prst="rect">
            <a:avLst/>
          </a:prstGeom>
        </p:spPr>
      </p:pic>
      <p:sp>
        <p:nvSpPr>
          <p:cNvPr id="17" name="TextBox 16">
            <a:extLst>
              <a:ext uri="{FF2B5EF4-FFF2-40B4-BE49-F238E27FC236}">
                <a16:creationId xmlns:a16="http://schemas.microsoft.com/office/drawing/2014/main" id="{9C7E3659-B7CF-8DA9-0852-6BCDE0351EE8}"/>
              </a:ext>
            </a:extLst>
          </p:cNvPr>
          <p:cNvSpPr txBox="1"/>
          <p:nvPr/>
        </p:nvSpPr>
        <p:spPr>
          <a:xfrm>
            <a:off x="10981687" y="5297479"/>
            <a:ext cx="1285267" cy="369332"/>
          </a:xfrm>
          <a:prstGeom prst="rect">
            <a:avLst/>
          </a:prstGeom>
          <a:noFill/>
        </p:spPr>
        <p:txBody>
          <a:bodyPr wrap="square" rtlCol="0">
            <a:spAutoFit/>
          </a:bodyPr>
          <a:lstStyle/>
          <a:p>
            <a:r>
              <a:rPr lang="en-US" dirty="0">
                <a:solidFill>
                  <a:srgbClr val="002060"/>
                </a:solidFill>
                <a:latin typeface="Berlin Sans FB" panose="020E0602020502020306" pitchFamily="34" charset="0"/>
              </a:rPr>
              <a:t>to help</a:t>
            </a:r>
            <a:endParaRPr lang="en-GB" dirty="0">
              <a:solidFill>
                <a:srgbClr val="002060"/>
              </a:solidFill>
              <a:latin typeface="Berlin Sans FB" panose="020E0602020502020306" pitchFamily="34" charset="0"/>
            </a:endParaRPr>
          </a:p>
        </p:txBody>
      </p:sp>
      <p:sp>
        <p:nvSpPr>
          <p:cNvPr id="19" name="TextBox 18">
            <a:extLst>
              <a:ext uri="{FF2B5EF4-FFF2-40B4-BE49-F238E27FC236}">
                <a16:creationId xmlns:a16="http://schemas.microsoft.com/office/drawing/2014/main" id="{4C2909A0-8053-74E9-95EF-9DF438E99181}"/>
              </a:ext>
            </a:extLst>
          </p:cNvPr>
          <p:cNvSpPr txBox="1"/>
          <p:nvPr/>
        </p:nvSpPr>
        <p:spPr>
          <a:xfrm>
            <a:off x="8712379" y="5273942"/>
            <a:ext cx="1285267" cy="369332"/>
          </a:xfrm>
          <a:prstGeom prst="rect">
            <a:avLst/>
          </a:prstGeom>
          <a:noFill/>
        </p:spPr>
        <p:txBody>
          <a:bodyPr wrap="square" rtlCol="0">
            <a:spAutoFit/>
          </a:bodyPr>
          <a:lstStyle/>
          <a:p>
            <a:r>
              <a:rPr lang="en-US" dirty="0" err="1">
                <a:solidFill>
                  <a:srgbClr val="002060"/>
                </a:solidFill>
                <a:latin typeface="Berlin Sans FB" panose="020E0602020502020306" pitchFamily="34" charset="0"/>
              </a:rPr>
              <a:t>favourite</a:t>
            </a:r>
            <a:endParaRPr lang="en-GB" dirty="0">
              <a:solidFill>
                <a:srgbClr val="002060"/>
              </a:solidFill>
              <a:latin typeface="Berlin Sans FB" panose="020E0602020502020306" pitchFamily="34" charset="0"/>
            </a:endParaRPr>
          </a:p>
        </p:txBody>
      </p:sp>
      <p:pic>
        <p:nvPicPr>
          <p:cNvPr id="22" name="Picture 21">
            <a:extLst>
              <a:ext uri="{FF2B5EF4-FFF2-40B4-BE49-F238E27FC236}">
                <a16:creationId xmlns:a16="http://schemas.microsoft.com/office/drawing/2014/main" id="{CA9113EF-B508-80C7-CF27-ECA1B2C579C7}"/>
              </a:ext>
            </a:extLst>
          </p:cNvPr>
          <p:cNvPicPr>
            <a:picLocks noChangeAspect="1"/>
          </p:cNvPicPr>
          <p:nvPr/>
        </p:nvPicPr>
        <p:blipFill rotWithShape="1">
          <a:blip r:embed="rId11">
            <a:extLst>
              <a:ext uri="{28A0092B-C50C-407E-A947-70E740481C1C}">
                <a14:useLocalDpi xmlns:a14="http://schemas.microsoft.com/office/drawing/2010/main" val="0"/>
              </a:ext>
            </a:extLst>
          </a:blip>
          <a:srcRect b="30914"/>
          <a:stretch/>
        </p:blipFill>
        <p:spPr>
          <a:xfrm>
            <a:off x="2450031" y="647500"/>
            <a:ext cx="1883208" cy="1954586"/>
          </a:xfrm>
          <a:prstGeom prst="ellipse">
            <a:avLst/>
          </a:prstGeom>
        </p:spPr>
      </p:pic>
      <p:pic>
        <p:nvPicPr>
          <p:cNvPr id="24" name="Picture 23">
            <a:extLst>
              <a:ext uri="{FF2B5EF4-FFF2-40B4-BE49-F238E27FC236}">
                <a16:creationId xmlns:a16="http://schemas.microsoft.com/office/drawing/2014/main" id="{CFB53C7C-525F-36CA-D662-2DE073BC9F4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91072" y="2747271"/>
            <a:ext cx="798333" cy="532638"/>
          </a:xfrm>
          <a:prstGeom prst="rect">
            <a:avLst/>
          </a:prstGeom>
        </p:spPr>
      </p:pic>
      <p:pic>
        <p:nvPicPr>
          <p:cNvPr id="45" name="Picture 44">
            <a:extLst>
              <a:ext uri="{FF2B5EF4-FFF2-40B4-BE49-F238E27FC236}">
                <a16:creationId xmlns:a16="http://schemas.microsoft.com/office/drawing/2014/main" id="{3EA7B4CD-35FE-0209-A125-1174443F26F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90392" y="2633054"/>
            <a:ext cx="1178689" cy="604078"/>
          </a:xfrm>
          <a:prstGeom prst="rect">
            <a:avLst/>
          </a:prstGeom>
        </p:spPr>
      </p:pic>
      <p:pic>
        <p:nvPicPr>
          <p:cNvPr id="47" name="Picture 46">
            <a:extLst>
              <a:ext uri="{FF2B5EF4-FFF2-40B4-BE49-F238E27FC236}">
                <a16:creationId xmlns:a16="http://schemas.microsoft.com/office/drawing/2014/main" id="{55F6AC97-13F4-28F9-7670-86E8ABE59DE5}"/>
              </a:ext>
            </a:extLst>
          </p:cNvPr>
          <p:cNvPicPr>
            <a:picLocks noChangeAspect="1"/>
          </p:cNvPicPr>
          <p:nvPr/>
        </p:nvPicPr>
        <p:blipFill rotWithShape="1">
          <a:blip r:embed="rId14">
            <a:extLst>
              <a:ext uri="{28A0092B-C50C-407E-A947-70E740481C1C}">
                <a14:useLocalDpi xmlns:a14="http://schemas.microsoft.com/office/drawing/2010/main" val="0"/>
              </a:ext>
            </a:extLst>
          </a:blip>
          <a:srcRect t="47841"/>
          <a:stretch/>
        </p:blipFill>
        <p:spPr>
          <a:xfrm>
            <a:off x="8686371" y="4054400"/>
            <a:ext cx="1402002" cy="638727"/>
          </a:xfrm>
          <a:prstGeom prst="rect">
            <a:avLst/>
          </a:prstGeom>
        </p:spPr>
      </p:pic>
      <p:pic>
        <p:nvPicPr>
          <p:cNvPr id="51" name="Picture 50">
            <a:extLst>
              <a:ext uri="{FF2B5EF4-FFF2-40B4-BE49-F238E27FC236}">
                <a16:creationId xmlns:a16="http://schemas.microsoft.com/office/drawing/2014/main" id="{A474D433-9F10-9571-4BD8-7E5AD3A54C2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944082" y="5777562"/>
            <a:ext cx="587880" cy="552975"/>
          </a:xfrm>
          <a:prstGeom prst="rect">
            <a:avLst/>
          </a:prstGeom>
        </p:spPr>
      </p:pic>
      <p:grpSp>
        <p:nvGrpSpPr>
          <p:cNvPr id="54" name="Group 53">
            <a:extLst>
              <a:ext uri="{FF2B5EF4-FFF2-40B4-BE49-F238E27FC236}">
                <a16:creationId xmlns:a16="http://schemas.microsoft.com/office/drawing/2014/main" id="{3558652C-693F-F863-F708-51EEFDDE5766}"/>
              </a:ext>
            </a:extLst>
          </p:cNvPr>
          <p:cNvGrpSpPr/>
          <p:nvPr/>
        </p:nvGrpSpPr>
        <p:grpSpPr>
          <a:xfrm>
            <a:off x="11056379" y="5778912"/>
            <a:ext cx="713789" cy="651722"/>
            <a:chOff x="10098424" y="4656665"/>
            <a:chExt cx="1239211" cy="1131456"/>
          </a:xfrm>
        </p:grpSpPr>
        <p:sp>
          <p:nvSpPr>
            <p:cNvPr id="55" name="Oval 54">
              <a:extLst>
                <a:ext uri="{FF2B5EF4-FFF2-40B4-BE49-F238E27FC236}">
                  <a16:creationId xmlns:a16="http://schemas.microsoft.com/office/drawing/2014/main" id="{F4B45EC8-C9FD-C4E4-A952-35111C8F8C26}"/>
                </a:ext>
              </a:extLst>
            </p:cNvPr>
            <p:cNvSpPr/>
            <p:nvPr/>
          </p:nvSpPr>
          <p:spPr>
            <a:xfrm>
              <a:off x="10098424" y="4656665"/>
              <a:ext cx="1239211" cy="1131456"/>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56" name="Picture 55" descr="A pair of hands holding something&#10;&#10;Description automatically generated">
              <a:extLst>
                <a:ext uri="{FF2B5EF4-FFF2-40B4-BE49-F238E27FC236}">
                  <a16:creationId xmlns:a16="http://schemas.microsoft.com/office/drawing/2014/main" id="{CB423117-897A-49D5-656E-A9B50BB6C125}"/>
                </a:ext>
              </a:extLst>
            </p:cNvPr>
            <p:cNvPicPr>
              <a:picLocks noChangeAspect="1"/>
            </p:cNvPicPr>
            <p:nvPr/>
          </p:nvPicPr>
          <p:blipFill>
            <a:blip r:embed="rId16"/>
            <a:stretch>
              <a:fillRect/>
            </a:stretch>
          </p:blipFill>
          <p:spPr>
            <a:xfrm>
              <a:off x="10208565" y="4890421"/>
              <a:ext cx="1015841" cy="807647"/>
            </a:xfrm>
            <a:prstGeom prst="rect">
              <a:avLst/>
            </a:prstGeom>
          </p:spPr>
        </p:pic>
      </p:grpSp>
      <p:pic>
        <p:nvPicPr>
          <p:cNvPr id="58" name="Picture 57">
            <a:extLst>
              <a:ext uri="{FF2B5EF4-FFF2-40B4-BE49-F238E27FC236}">
                <a16:creationId xmlns:a16="http://schemas.microsoft.com/office/drawing/2014/main" id="{BA770D55-035D-ECCC-6505-5D77BEDFC8A7}"/>
              </a:ext>
            </a:extLst>
          </p:cNvPr>
          <p:cNvPicPr>
            <a:picLocks noChangeAspect="1"/>
          </p:cNvPicPr>
          <p:nvPr/>
        </p:nvPicPr>
        <p:blipFill>
          <a:blip r:embed="rId9"/>
          <a:stretch>
            <a:fillRect/>
          </a:stretch>
        </p:blipFill>
        <p:spPr>
          <a:xfrm rot="7916276" flipH="1">
            <a:off x="10848597" y="5469507"/>
            <a:ext cx="367305" cy="366795"/>
          </a:xfrm>
          <a:prstGeom prst="rect">
            <a:avLst/>
          </a:prstGeom>
        </p:spPr>
      </p:pic>
      <p:pic>
        <p:nvPicPr>
          <p:cNvPr id="59" name="Picture 58" descr="Icon&#10;&#10;Description automatically generated">
            <a:extLst>
              <a:ext uri="{FF2B5EF4-FFF2-40B4-BE49-F238E27FC236}">
                <a16:creationId xmlns:a16="http://schemas.microsoft.com/office/drawing/2014/main" id="{C79BAEE6-0DE7-D824-2BBE-263C68DA8E5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565075" y="3900355"/>
            <a:ext cx="754964" cy="732245"/>
          </a:xfrm>
          <a:prstGeom prst="rect">
            <a:avLst/>
          </a:prstGeom>
        </p:spPr>
      </p:pic>
      <p:pic>
        <p:nvPicPr>
          <p:cNvPr id="61" name="Picture 60" descr="A house with a bench&#10;&#10;Description automatically generated">
            <a:extLst>
              <a:ext uri="{FF2B5EF4-FFF2-40B4-BE49-F238E27FC236}">
                <a16:creationId xmlns:a16="http://schemas.microsoft.com/office/drawing/2014/main" id="{3CA672D3-D7F6-D70B-2544-1F2EB541939B}"/>
              </a:ext>
            </a:extLst>
          </p:cNvPr>
          <p:cNvPicPr>
            <a:picLocks noChangeAspect="1"/>
          </p:cNvPicPr>
          <p:nvPr/>
        </p:nvPicPr>
        <p:blipFill rotWithShape="1">
          <a:blip r:embed="rId18">
            <a:extLst>
              <a:ext uri="{28A0092B-C50C-407E-A947-70E740481C1C}">
                <a14:useLocalDpi xmlns:a14="http://schemas.microsoft.com/office/drawing/2010/main" val="0"/>
              </a:ext>
            </a:extLst>
          </a:blip>
          <a:srcRect l="21232" t="20874" r="21393" b="22754"/>
          <a:stretch/>
        </p:blipFill>
        <p:spPr>
          <a:xfrm>
            <a:off x="9997646" y="5704147"/>
            <a:ext cx="713789" cy="701315"/>
          </a:xfrm>
          <a:prstGeom prst="rect">
            <a:avLst/>
          </a:prstGeom>
        </p:spPr>
      </p:pic>
    </p:spTree>
    <p:extLst>
      <p:ext uri="{BB962C8B-B14F-4D97-AF65-F5344CB8AC3E}">
        <p14:creationId xmlns:p14="http://schemas.microsoft.com/office/powerpoint/2010/main" val="2610456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Free Ornament Leaves vector and picture">
            <a:extLst>
              <a:ext uri="{FF2B5EF4-FFF2-40B4-BE49-F238E27FC236}">
                <a16:creationId xmlns:a16="http://schemas.microsoft.com/office/drawing/2014/main" id="{0F73ED5F-7695-C731-8525-18A488D47CA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0571" y="1426712"/>
            <a:ext cx="5950992" cy="557406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842092" y="701812"/>
            <a:ext cx="1331276" cy="374973"/>
          </a:xfrm>
          <a:solidFill>
            <a:srgbClr val="FF0000"/>
          </a:solidFill>
        </p:spPr>
        <p:txBody>
          <a:bodyPr>
            <a:normAutofit fontScale="90000"/>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4" name="Graphic 3" descr="Blackboard">
            <a:extLst>
              <a:ext uri="{FF2B5EF4-FFF2-40B4-BE49-F238E27FC236}">
                <a16:creationId xmlns:a16="http://schemas.microsoft.com/office/drawing/2014/main" id="{8B6C0471-5D54-4087-B364-27D1F8B9B0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01897" y="-61498"/>
            <a:ext cx="899310" cy="899310"/>
          </a:xfrm>
          <a:prstGeom prst="rect">
            <a:avLst/>
          </a:prstGeom>
        </p:spPr>
      </p:pic>
      <p:sp>
        <p:nvSpPr>
          <p:cNvPr id="6" name="Speech Bubble: Rectangle with Corners Rounded 5">
            <a:extLst>
              <a:ext uri="{FF2B5EF4-FFF2-40B4-BE49-F238E27FC236}">
                <a16:creationId xmlns:a16="http://schemas.microsoft.com/office/drawing/2014/main" id="{17EC37F5-90BC-4675-B53D-CE4A386642F0}"/>
              </a:ext>
            </a:extLst>
          </p:cNvPr>
          <p:cNvSpPr/>
          <p:nvPr/>
        </p:nvSpPr>
        <p:spPr>
          <a:xfrm>
            <a:off x="995758" y="652775"/>
            <a:ext cx="2757734" cy="411739"/>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pic>
        <p:nvPicPr>
          <p:cNvPr id="7" name="Graphic 6" descr="Teacher">
            <a:extLst>
              <a:ext uri="{FF2B5EF4-FFF2-40B4-BE49-F238E27FC236}">
                <a16:creationId xmlns:a16="http://schemas.microsoft.com/office/drawing/2014/main" id="{A0BBFB0B-4443-4A9C-BBEB-CE1A497848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368" y="428690"/>
            <a:ext cx="914400" cy="914400"/>
          </a:xfrm>
          <a:prstGeom prst="rect">
            <a:avLst/>
          </a:prstGeom>
        </p:spPr>
      </p:pic>
      <p:sp>
        <p:nvSpPr>
          <p:cNvPr id="8" name="Google Shape;108;p3">
            <a:extLst>
              <a:ext uri="{FF2B5EF4-FFF2-40B4-BE49-F238E27FC236}">
                <a16:creationId xmlns:a16="http://schemas.microsoft.com/office/drawing/2014/main" id="{48365745-4EBF-4FE5-844F-73376A92C97B}"/>
              </a:ext>
            </a:extLst>
          </p:cNvPr>
          <p:cNvSpPr txBox="1"/>
          <p:nvPr/>
        </p:nvSpPr>
        <p:spPr>
          <a:xfrm>
            <a:off x="1011142" y="644637"/>
            <a:ext cx="3258167" cy="400069"/>
          </a:xfrm>
          <a:prstGeom prst="rect">
            <a:avLst/>
          </a:prstGeom>
          <a:noFill/>
          <a:ln>
            <a:noFill/>
          </a:ln>
        </p:spPr>
        <p:txBody>
          <a:bodyPr spcFirstLastPara="1" wrap="square" lIns="91425" tIns="45700" rIns="91425" bIns="45700" anchor="t" anchorCtr="0">
            <a:spAutoFit/>
          </a:bodyPr>
          <a:lstStyle/>
          <a:p>
            <a:pPr>
              <a:defRPr/>
            </a:pPr>
            <a:r>
              <a:rPr kumimoji="0" lang="en-GB" sz="2000" i="0" u="none" strike="noStrike" kern="1200" cap="none" spc="-1" normalizeH="0" baseline="0" noProof="0" dirty="0" err="1">
                <a:ln>
                  <a:noFill/>
                </a:ln>
                <a:solidFill>
                  <a:schemeClr val="bg1"/>
                </a:solidFill>
                <a:effectLst/>
                <a:uLnTx/>
                <a:uFillTx/>
                <a:latin typeface="Century Gothic" panose="020B0502020202020204" pitchFamily="34" charset="0"/>
                <a:ea typeface="Century Gothic"/>
              </a:rPr>
              <a:t>Schreib</a:t>
            </a:r>
            <a:r>
              <a:rPr kumimoji="0" lang="en-GB" sz="2000" i="0" u="none" strike="noStrike" kern="1200" cap="none" spc="-1" normalizeH="0" baseline="0" noProof="0" dirty="0">
                <a:ln>
                  <a:noFill/>
                </a:ln>
                <a:solidFill>
                  <a:schemeClr val="bg1"/>
                </a:solidFill>
                <a:effectLst/>
                <a:uLnTx/>
                <a:uFillTx/>
                <a:latin typeface="Century Gothic" panose="020B0502020202020204" pitchFamily="34" charset="0"/>
                <a:ea typeface="Century Gothic"/>
              </a:rPr>
              <a:t> auf Deutsch.</a:t>
            </a:r>
            <a:endParaRPr kumimoji="0" sz="2000" b="1" i="0"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endParaRPr>
          </a:p>
        </p:txBody>
      </p:sp>
      <p:pic>
        <p:nvPicPr>
          <p:cNvPr id="10" name="Picture 9" descr="A picture containing electronics, screenshot, text&#10;&#10;Description automatically generated">
            <a:extLst>
              <a:ext uri="{FF2B5EF4-FFF2-40B4-BE49-F238E27FC236}">
                <a16:creationId xmlns:a16="http://schemas.microsoft.com/office/drawing/2014/main" id="{C17D2B42-F504-4D35-B654-E32ED17643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406904"/>
            <a:ext cx="4326366" cy="4636983"/>
          </a:xfrm>
          <a:prstGeom prst="rect">
            <a:avLst/>
          </a:prstGeom>
        </p:spPr>
      </p:pic>
      <p:sp>
        <p:nvSpPr>
          <p:cNvPr id="9" name="TextBox 8">
            <a:extLst>
              <a:ext uri="{FF2B5EF4-FFF2-40B4-BE49-F238E27FC236}">
                <a16:creationId xmlns:a16="http://schemas.microsoft.com/office/drawing/2014/main" id="{D8498010-5CCA-4D09-9065-62EDE8D660A4}"/>
              </a:ext>
            </a:extLst>
          </p:cNvPr>
          <p:cNvSpPr txBox="1"/>
          <p:nvPr/>
        </p:nvSpPr>
        <p:spPr>
          <a:xfrm>
            <a:off x="3860800" y="78085"/>
            <a:ext cx="7250304" cy="707886"/>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Write a message to Tina in German. Write anything you like. You can write short sentences or words or a mixture.</a:t>
            </a:r>
          </a:p>
        </p:txBody>
      </p:sp>
      <p:sp>
        <p:nvSpPr>
          <p:cNvPr id="13" name="Title 4">
            <a:extLst>
              <a:ext uri="{FF2B5EF4-FFF2-40B4-BE49-F238E27FC236}">
                <a16:creationId xmlns:a16="http://schemas.microsoft.com/office/drawing/2014/main" id="{57A417FE-70DF-3468-A494-57DEC6A2A28F}"/>
              </a:ext>
            </a:extLst>
          </p:cNvPr>
          <p:cNvSpPr txBox="1">
            <a:spLocks/>
          </p:cNvSpPr>
          <p:nvPr/>
        </p:nvSpPr>
        <p:spPr>
          <a:xfrm>
            <a:off x="736739" y="93735"/>
            <a:ext cx="2869907" cy="52322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r>
              <a:rPr lang="es-AR" sz="3200" b="1" dirty="0">
                <a:latin typeface="Century Gothic" panose="020B0502020202020204" pitchFamily="34" charset="0"/>
                <a:cs typeface="Arial"/>
                <a:sym typeface="Arial"/>
              </a:rPr>
              <a:t>Follow up 3b</a:t>
            </a:r>
            <a:endParaRPr lang="en-GB" sz="3200" dirty="0"/>
          </a:p>
        </p:txBody>
      </p:sp>
      <p:sp>
        <p:nvSpPr>
          <p:cNvPr id="2" name="Google Shape;167;p2">
            <a:extLst>
              <a:ext uri="{FF2B5EF4-FFF2-40B4-BE49-F238E27FC236}">
                <a16:creationId xmlns:a16="http://schemas.microsoft.com/office/drawing/2014/main" id="{C8C03B07-7D97-8453-80CE-1C2784C8CCB9}"/>
              </a:ext>
            </a:extLst>
          </p:cNvPr>
          <p:cNvSpPr/>
          <p:nvPr/>
        </p:nvSpPr>
        <p:spPr>
          <a:xfrm>
            <a:off x="153869" y="78085"/>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6" name="TextBox 35">
            <a:extLst>
              <a:ext uri="{FF2B5EF4-FFF2-40B4-BE49-F238E27FC236}">
                <a16:creationId xmlns:a16="http://schemas.microsoft.com/office/drawing/2014/main" id="{DB15E524-FC0E-4369-82EC-C26FE00E66B8}"/>
              </a:ext>
            </a:extLst>
          </p:cNvPr>
          <p:cNvSpPr txBox="1"/>
          <p:nvPr/>
        </p:nvSpPr>
        <p:spPr>
          <a:xfrm>
            <a:off x="4446826" y="1076785"/>
            <a:ext cx="3769510" cy="5078313"/>
          </a:xfrm>
          <a:prstGeom prst="rect">
            <a:avLst/>
          </a:prstGeom>
          <a:solidFill>
            <a:schemeClr val="accent5">
              <a:lumMod val="20000"/>
              <a:lumOff val="80000"/>
            </a:schemeClr>
          </a:solidFill>
        </p:spPr>
        <p:txBody>
          <a:bodyPr wrap="square">
            <a:spAutoFit/>
          </a:bodyPr>
          <a:lstStyle/>
          <a:p>
            <a:r>
              <a:rPr lang="en-US" sz="1800" dirty="0">
                <a:solidFill>
                  <a:srgbClr val="002060"/>
                </a:solidFill>
                <a:latin typeface="Century Gothic" panose="020B0502020202020204" pitchFamily="34" charset="0"/>
              </a:rPr>
              <a:t>Hello! I am Tina. I live in Switzerland! How are you? </a:t>
            </a:r>
            <a:br>
              <a:rPr lang="en-US" sz="1800" dirty="0">
                <a:solidFill>
                  <a:srgbClr val="002060"/>
                </a:solidFill>
                <a:latin typeface="Century Gothic" panose="020B0502020202020204" pitchFamily="34" charset="0"/>
              </a:rPr>
            </a:br>
            <a:endParaRPr lang="en-US" sz="1800" dirty="0">
              <a:solidFill>
                <a:srgbClr val="002060"/>
              </a:solidFill>
              <a:latin typeface="Century Gothic" panose="020B0502020202020204" pitchFamily="34" charset="0"/>
            </a:endParaRPr>
          </a:p>
          <a:p>
            <a:r>
              <a:rPr lang="en-US" sz="1800" dirty="0">
                <a:solidFill>
                  <a:srgbClr val="002060"/>
                </a:solidFill>
                <a:latin typeface="Century Gothic" panose="020B0502020202020204" pitchFamily="34" charset="0"/>
              </a:rPr>
              <a:t>What is your school called? My school is called ‘</a:t>
            </a:r>
            <a:r>
              <a:rPr lang="en-US" sz="1800" dirty="0" err="1">
                <a:solidFill>
                  <a:srgbClr val="002060"/>
                </a:solidFill>
                <a:latin typeface="Century Gothic" panose="020B0502020202020204" pitchFamily="34" charset="0"/>
              </a:rPr>
              <a:t>Primarschule</a:t>
            </a:r>
            <a:r>
              <a:rPr lang="en-US" sz="1800" dirty="0">
                <a:solidFill>
                  <a:srgbClr val="002060"/>
                </a:solidFill>
                <a:latin typeface="Century Gothic" panose="020B0502020202020204" pitchFamily="34" charset="0"/>
              </a:rPr>
              <a:t> </a:t>
            </a:r>
            <a:r>
              <a:rPr lang="en-US" sz="1800" dirty="0" err="1">
                <a:solidFill>
                  <a:srgbClr val="002060"/>
                </a:solidFill>
                <a:latin typeface="Century Gothic" panose="020B0502020202020204" pitchFamily="34" charset="0"/>
              </a:rPr>
              <a:t>Bruderholz</a:t>
            </a:r>
            <a:r>
              <a:rPr lang="en-US" sz="1800" dirty="0">
                <a:solidFill>
                  <a:srgbClr val="002060"/>
                </a:solidFill>
                <a:latin typeface="Century Gothic" panose="020B0502020202020204" pitchFamily="34" charset="0"/>
              </a:rPr>
              <a:t>’. My school is in (the) town but I live in a village. I take the train to school. I love my school. Do you like your school? </a:t>
            </a:r>
          </a:p>
          <a:p>
            <a:endParaRPr lang="en-US" sz="1800" dirty="0">
              <a:solidFill>
                <a:srgbClr val="002060"/>
              </a:solidFill>
              <a:latin typeface="Century Gothic" panose="020B0502020202020204" pitchFamily="34" charset="0"/>
            </a:endParaRPr>
          </a:p>
          <a:p>
            <a:r>
              <a:rPr lang="en-US" sz="1800" dirty="0">
                <a:solidFill>
                  <a:srgbClr val="002060"/>
                </a:solidFill>
                <a:latin typeface="Century Gothic" panose="020B0502020202020204" pitchFamily="34" charset="0"/>
              </a:rPr>
              <a:t>What is your </a:t>
            </a:r>
            <a:r>
              <a:rPr lang="en-US" sz="1800" dirty="0" err="1">
                <a:solidFill>
                  <a:srgbClr val="002060"/>
                </a:solidFill>
                <a:latin typeface="Century Gothic" panose="020B0502020202020204" pitchFamily="34" charset="0"/>
              </a:rPr>
              <a:t>favourite</a:t>
            </a:r>
            <a:r>
              <a:rPr lang="en-US" sz="1800" dirty="0">
                <a:solidFill>
                  <a:srgbClr val="002060"/>
                </a:solidFill>
                <a:latin typeface="Century Gothic" panose="020B0502020202020204" pitchFamily="34" charset="0"/>
              </a:rPr>
              <a:t> food? I like fondue with bread. </a:t>
            </a:r>
          </a:p>
          <a:p>
            <a:endParaRPr lang="en-US" sz="1800" dirty="0">
              <a:solidFill>
                <a:srgbClr val="002060"/>
              </a:solidFill>
              <a:latin typeface="Century Gothic" panose="020B0502020202020204" pitchFamily="34" charset="0"/>
            </a:endParaRPr>
          </a:p>
          <a:p>
            <a:r>
              <a:rPr lang="en-US" sz="1800" dirty="0">
                <a:solidFill>
                  <a:srgbClr val="002060"/>
                </a:solidFill>
                <a:latin typeface="Century Gothic" panose="020B0502020202020204" pitchFamily="34" charset="0"/>
              </a:rPr>
              <a:t>Do you have to help at home? I have to make my bed and I often help dad with the cooking.</a:t>
            </a:r>
          </a:p>
          <a:p>
            <a:r>
              <a:rPr lang="en-US" sz="1800" dirty="0">
                <a:solidFill>
                  <a:srgbClr val="002060"/>
                </a:solidFill>
                <a:latin typeface="Century Gothic" panose="020B0502020202020204" pitchFamily="34" charset="0"/>
              </a:rPr>
              <a:t>Bye, Tina</a:t>
            </a:r>
            <a:endParaRPr lang="en-GB" dirty="0"/>
          </a:p>
        </p:txBody>
      </p:sp>
      <p:pic>
        <p:nvPicPr>
          <p:cNvPr id="11" name="Picture 4" descr="Free Clipboard Empty vector and picture">
            <a:extLst>
              <a:ext uri="{FF2B5EF4-FFF2-40B4-BE49-F238E27FC236}">
                <a16:creationId xmlns:a16="http://schemas.microsoft.com/office/drawing/2014/main" id="{C3D46517-C018-DFDD-00BB-1167D25123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44833" y="1195655"/>
            <a:ext cx="3605673" cy="47443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858FED6E-4548-D9D9-B170-18BEC88C1B44}"/>
              </a:ext>
            </a:extLst>
          </p:cNvPr>
          <p:cNvPicPr>
            <a:picLocks noChangeAspect="1"/>
          </p:cNvPicPr>
          <p:nvPr/>
        </p:nvPicPr>
        <p:blipFill>
          <a:blip r:embed="rId10"/>
          <a:stretch>
            <a:fillRect/>
          </a:stretch>
        </p:blipFill>
        <p:spPr>
          <a:xfrm rot="20355767">
            <a:off x="8857159" y="2591132"/>
            <a:ext cx="367305" cy="366795"/>
          </a:xfrm>
          <a:prstGeom prst="rect">
            <a:avLst/>
          </a:prstGeom>
        </p:spPr>
      </p:pic>
      <p:sp>
        <p:nvSpPr>
          <p:cNvPr id="15" name="TextBox 14">
            <a:extLst>
              <a:ext uri="{FF2B5EF4-FFF2-40B4-BE49-F238E27FC236}">
                <a16:creationId xmlns:a16="http://schemas.microsoft.com/office/drawing/2014/main" id="{84D08153-2DFC-138D-A89D-474E9E6AB590}"/>
              </a:ext>
            </a:extLst>
          </p:cNvPr>
          <p:cNvSpPr txBox="1"/>
          <p:nvPr/>
        </p:nvSpPr>
        <p:spPr>
          <a:xfrm>
            <a:off x="9172924" y="2644482"/>
            <a:ext cx="1299268" cy="369332"/>
          </a:xfrm>
          <a:prstGeom prst="rect">
            <a:avLst/>
          </a:prstGeom>
          <a:noFill/>
        </p:spPr>
        <p:txBody>
          <a:bodyPr wrap="square" rtlCol="0">
            <a:spAutoFit/>
          </a:bodyPr>
          <a:lstStyle/>
          <a:p>
            <a:r>
              <a:rPr lang="en-US" dirty="0">
                <a:solidFill>
                  <a:srgbClr val="002060"/>
                </a:solidFill>
                <a:latin typeface="Berlin Sans FB" panose="020E0602020502020306" pitchFamily="34" charset="0"/>
              </a:rPr>
              <a:t>England</a:t>
            </a:r>
            <a:endParaRPr lang="en-GB" dirty="0">
              <a:solidFill>
                <a:srgbClr val="002060"/>
              </a:solidFill>
              <a:latin typeface="Berlin Sans FB" panose="020E0602020502020306" pitchFamily="34" charset="0"/>
            </a:endParaRPr>
          </a:p>
        </p:txBody>
      </p:sp>
      <p:pic>
        <p:nvPicPr>
          <p:cNvPr id="18" name="Picture 17">
            <a:extLst>
              <a:ext uri="{FF2B5EF4-FFF2-40B4-BE49-F238E27FC236}">
                <a16:creationId xmlns:a16="http://schemas.microsoft.com/office/drawing/2014/main" id="{32D40C65-302E-8B12-BB98-1B81B51D6EA2}"/>
              </a:ext>
            </a:extLst>
          </p:cNvPr>
          <p:cNvPicPr>
            <a:picLocks noChangeAspect="1"/>
          </p:cNvPicPr>
          <p:nvPr/>
        </p:nvPicPr>
        <p:blipFill>
          <a:blip r:embed="rId11"/>
          <a:stretch>
            <a:fillRect/>
          </a:stretch>
        </p:blipFill>
        <p:spPr>
          <a:xfrm rot="2493454">
            <a:off x="10382179" y="2636731"/>
            <a:ext cx="365792" cy="371888"/>
          </a:xfrm>
          <a:prstGeom prst="rect">
            <a:avLst/>
          </a:prstGeom>
        </p:spPr>
      </p:pic>
      <p:sp>
        <p:nvSpPr>
          <p:cNvPr id="19" name="TextBox 18">
            <a:extLst>
              <a:ext uri="{FF2B5EF4-FFF2-40B4-BE49-F238E27FC236}">
                <a16:creationId xmlns:a16="http://schemas.microsoft.com/office/drawing/2014/main" id="{FA321B18-51AB-0152-743D-2250A422CB9C}"/>
              </a:ext>
            </a:extLst>
          </p:cNvPr>
          <p:cNvSpPr txBox="1"/>
          <p:nvPr/>
        </p:nvSpPr>
        <p:spPr>
          <a:xfrm>
            <a:off x="10582411" y="2767220"/>
            <a:ext cx="1279699" cy="369332"/>
          </a:xfrm>
          <a:prstGeom prst="rect">
            <a:avLst/>
          </a:prstGeom>
          <a:noFill/>
        </p:spPr>
        <p:txBody>
          <a:bodyPr wrap="square" rtlCol="0">
            <a:spAutoFit/>
          </a:bodyPr>
          <a:lstStyle/>
          <a:p>
            <a:r>
              <a:rPr lang="en-US" dirty="0">
                <a:solidFill>
                  <a:srgbClr val="002060"/>
                </a:solidFill>
                <a:latin typeface="Berlin Sans FB" panose="020E0602020502020306" pitchFamily="34" charset="0"/>
              </a:rPr>
              <a:t>school</a:t>
            </a:r>
            <a:endParaRPr lang="en-GB" dirty="0">
              <a:solidFill>
                <a:srgbClr val="002060"/>
              </a:solidFill>
              <a:latin typeface="Berlin Sans FB" panose="020E0602020502020306" pitchFamily="34" charset="0"/>
            </a:endParaRPr>
          </a:p>
        </p:txBody>
      </p:sp>
      <p:pic>
        <p:nvPicPr>
          <p:cNvPr id="20" name="Picture 19">
            <a:extLst>
              <a:ext uri="{FF2B5EF4-FFF2-40B4-BE49-F238E27FC236}">
                <a16:creationId xmlns:a16="http://schemas.microsoft.com/office/drawing/2014/main" id="{108B3862-F4A5-DE62-8524-A75E09F1D873}"/>
              </a:ext>
            </a:extLst>
          </p:cNvPr>
          <p:cNvPicPr>
            <a:picLocks noChangeAspect="1"/>
          </p:cNvPicPr>
          <p:nvPr/>
        </p:nvPicPr>
        <p:blipFill>
          <a:blip r:embed="rId10"/>
          <a:stretch>
            <a:fillRect/>
          </a:stretch>
        </p:blipFill>
        <p:spPr>
          <a:xfrm rot="13425150">
            <a:off x="9607796" y="4717124"/>
            <a:ext cx="367305" cy="366795"/>
          </a:xfrm>
          <a:prstGeom prst="rect">
            <a:avLst/>
          </a:prstGeom>
        </p:spPr>
      </p:pic>
      <p:pic>
        <p:nvPicPr>
          <p:cNvPr id="21" name="Picture 20">
            <a:extLst>
              <a:ext uri="{FF2B5EF4-FFF2-40B4-BE49-F238E27FC236}">
                <a16:creationId xmlns:a16="http://schemas.microsoft.com/office/drawing/2014/main" id="{848A3DDC-148E-483B-A766-3B25A53354AC}"/>
              </a:ext>
            </a:extLst>
          </p:cNvPr>
          <p:cNvPicPr>
            <a:picLocks noChangeAspect="1"/>
          </p:cNvPicPr>
          <p:nvPr/>
        </p:nvPicPr>
        <p:blipFill>
          <a:blip r:embed="rId10"/>
          <a:stretch>
            <a:fillRect/>
          </a:stretch>
        </p:blipFill>
        <p:spPr>
          <a:xfrm rot="20355767">
            <a:off x="8844113" y="3960898"/>
            <a:ext cx="367305" cy="366795"/>
          </a:xfrm>
          <a:prstGeom prst="rect">
            <a:avLst/>
          </a:prstGeom>
        </p:spPr>
      </p:pic>
      <p:pic>
        <p:nvPicPr>
          <p:cNvPr id="22" name="Picture 21">
            <a:extLst>
              <a:ext uri="{FF2B5EF4-FFF2-40B4-BE49-F238E27FC236}">
                <a16:creationId xmlns:a16="http://schemas.microsoft.com/office/drawing/2014/main" id="{6705E85B-FF58-A76A-7AA7-C8238C482BEB}"/>
              </a:ext>
            </a:extLst>
          </p:cNvPr>
          <p:cNvPicPr>
            <a:picLocks noChangeAspect="1"/>
          </p:cNvPicPr>
          <p:nvPr/>
        </p:nvPicPr>
        <p:blipFill>
          <a:blip r:embed="rId10"/>
          <a:stretch>
            <a:fillRect/>
          </a:stretch>
        </p:blipFill>
        <p:spPr>
          <a:xfrm rot="2298611">
            <a:off x="10576416" y="4012777"/>
            <a:ext cx="367305" cy="366795"/>
          </a:xfrm>
          <a:prstGeom prst="rect">
            <a:avLst/>
          </a:prstGeom>
        </p:spPr>
      </p:pic>
      <p:sp>
        <p:nvSpPr>
          <p:cNvPr id="23" name="TextBox 22">
            <a:extLst>
              <a:ext uri="{FF2B5EF4-FFF2-40B4-BE49-F238E27FC236}">
                <a16:creationId xmlns:a16="http://schemas.microsoft.com/office/drawing/2014/main" id="{4002892E-D5D3-270B-821D-14AF397AF18A}"/>
              </a:ext>
            </a:extLst>
          </p:cNvPr>
          <p:cNvSpPr txBox="1"/>
          <p:nvPr/>
        </p:nvSpPr>
        <p:spPr>
          <a:xfrm>
            <a:off x="9183065" y="4011508"/>
            <a:ext cx="1285267" cy="369332"/>
          </a:xfrm>
          <a:prstGeom prst="rect">
            <a:avLst/>
          </a:prstGeom>
          <a:noFill/>
        </p:spPr>
        <p:txBody>
          <a:bodyPr wrap="square" rtlCol="0">
            <a:spAutoFit/>
          </a:bodyPr>
          <a:lstStyle/>
          <a:p>
            <a:r>
              <a:rPr lang="en-US" dirty="0">
                <a:solidFill>
                  <a:srgbClr val="002060"/>
                </a:solidFill>
                <a:latin typeface="Berlin Sans FB" panose="020E0602020502020306" pitchFamily="34" charset="0"/>
              </a:rPr>
              <a:t>food</a:t>
            </a:r>
            <a:endParaRPr lang="en-GB" dirty="0">
              <a:solidFill>
                <a:srgbClr val="002060"/>
              </a:solidFill>
              <a:latin typeface="Berlin Sans FB" panose="020E0602020502020306" pitchFamily="34" charset="0"/>
            </a:endParaRPr>
          </a:p>
        </p:txBody>
      </p:sp>
      <p:sp>
        <p:nvSpPr>
          <p:cNvPr id="24" name="TextBox 23">
            <a:extLst>
              <a:ext uri="{FF2B5EF4-FFF2-40B4-BE49-F238E27FC236}">
                <a16:creationId xmlns:a16="http://schemas.microsoft.com/office/drawing/2014/main" id="{8748F974-E305-ADDD-3C22-E2BC3332D9A3}"/>
              </a:ext>
            </a:extLst>
          </p:cNvPr>
          <p:cNvSpPr txBox="1"/>
          <p:nvPr/>
        </p:nvSpPr>
        <p:spPr>
          <a:xfrm>
            <a:off x="10819958" y="3832641"/>
            <a:ext cx="1285267" cy="646331"/>
          </a:xfrm>
          <a:prstGeom prst="rect">
            <a:avLst/>
          </a:prstGeom>
          <a:noFill/>
        </p:spPr>
        <p:txBody>
          <a:bodyPr wrap="square" rtlCol="0">
            <a:spAutoFit/>
          </a:bodyPr>
          <a:lstStyle/>
          <a:p>
            <a:r>
              <a:rPr lang="en-US" dirty="0">
                <a:solidFill>
                  <a:srgbClr val="002060"/>
                </a:solidFill>
                <a:latin typeface="Berlin Sans FB" panose="020E0602020502020306" pitchFamily="34" charset="0"/>
              </a:rPr>
              <a:t>to be called</a:t>
            </a:r>
            <a:endParaRPr lang="en-GB" dirty="0">
              <a:solidFill>
                <a:srgbClr val="002060"/>
              </a:solidFill>
              <a:latin typeface="Berlin Sans FB" panose="020E0602020502020306" pitchFamily="34" charset="0"/>
            </a:endParaRPr>
          </a:p>
        </p:txBody>
      </p:sp>
      <p:sp>
        <p:nvSpPr>
          <p:cNvPr id="25" name="TextBox 24">
            <a:extLst>
              <a:ext uri="{FF2B5EF4-FFF2-40B4-BE49-F238E27FC236}">
                <a16:creationId xmlns:a16="http://schemas.microsoft.com/office/drawing/2014/main" id="{79C59AFB-6176-40E2-6FC9-4D30C8882A77}"/>
              </a:ext>
            </a:extLst>
          </p:cNvPr>
          <p:cNvSpPr txBox="1"/>
          <p:nvPr/>
        </p:nvSpPr>
        <p:spPr>
          <a:xfrm>
            <a:off x="9997646" y="4259976"/>
            <a:ext cx="779024" cy="646331"/>
          </a:xfrm>
          <a:prstGeom prst="rect">
            <a:avLst/>
          </a:prstGeom>
          <a:noFill/>
        </p:spPr>
        <p:txBody>
          <a:bodyPr wrap="square" rtlCol="0">
            <a:spAutoFit/>
          </a:bodyPr>
          <a:lstStyle/>
          <a:p>
            <a:r>
              <a:rPr lang="en-US" dirty="0">
                <a:solidFill>
                  <a:srgbClr val="002060"/>
                </a:solidFill>
                <a:latin typeface="Berlin Sans FB" panose="020E0602020502020306" pitchFamily="34" charset="0"/>
              </a:rPr>
              <a:t>at home</a:t>
            </a:r>
            <a:endParaRPr lang="en-GB" dirty="0">
              <a:solidFill>
                <a:srgbClr val="002060"/>
              </a:solidFill>
              <a:latin typeface="Berlin Sans FB" panose="020E0602020502020306" pitchFamily="34" charset="0"/>
            </a:endParaRPr>
          </a:p>
        </p:txBody>
      </p:sp>
      <p:pic>
        <p:nvPicPr>
          <p:cNvPr id="26" name="Picture 25">
            <a:extLst>
              <a:ext uri="{FF2B5EF4-FFF2-40B4-BE49-F238E27FC236}">
                <a16:creationId xmlns:a16="http://schemas.microsoft.com/office/drawing/2014/main" id="{CC1C636B-2E4B-B02B-B308-9DCDF08081E4}"/>
              </a:ext>
            </a:extLst>
          </p:cNvPr>
          <p:cNvPicPr>
            <a:picLocks noChangeAspect="1"/>
          </p:cNvPicPr>
          <p:nvPr/>
        </p:nvPicPr>
        <p:blipFill>
          <a:blip r:embed="rId10"/>
          <a:stretch>
            <a:fillRect/>
          </a:stretch>
        </p:blipFill>
        <p:spPr>
          <a:xfrm rot="14450203">
            <a:off x="10458784" y="4551961"/>
            <a:ext cx="367305" cy="366795"/>
          </a:xfrm>
          <a:prstGeom prst="rect">
            <a:avLst/>
          </a:prstGeom>
        </p:spPr>
      </p:pic>
      <p:sp>
        <p:nvSpPr>
          <p:cNvPr id="27" name="TextBox 26">
            <a:extLst>
              <a:ext uri="{FF2B5EF4-FFF2-40B4-BE49-F238E27FC236}">
                <a16:creationId xmlns:a16="http://schemas.microsoft.com/office/drawing/2014/main" id="{807528DF-9E7D-973D-85D1-C7DFFF63B773}"/>
              </a:ext>
            </a:extLst>
          </p:cNvPr>
          <p:cNvSpPr txBox="1"/>
          <p:nvPr/>
        </p:nvSpPr>
        <p:spPr>
          <a:xfrm>
            <a:off x="10981687" y="4576510"/>
            <a:ext cx="1285267" cy="369332"/>
          </a:xfrm>
          <a:prstGeom prst="rect">
            <a:avLst/>
          </a:prstGeom>
          <a:noFill/>
        </p:spPr>
        <p:txBody>
          <a:bodyPr wrap="square" rtlCol="0">
            <a:spAutoFit/>
          </a:bodyPr>
          <a:lstStyle/>
          <a:p>
            <a:r>
              <a:rPr lang="en-US" dirty="0">
                <a:solidFill>
                  <a:srgbClr val="002060"/>
                </a:solidFill>
                <a:latin typeface="Berlin Sans FB" panose="020E0602020502020306" pitchFamily="34" charset="0"/>
              </a:rPr>
              <a:t>to help</a:t>
            </a:r>
            <a:endParaRPr lang="en-GB" dirty="0">
              <a:solidFill>
                <a:srgbClr val="002060"/>
              </a:solidFill>
              <a:latin typeface="Berlin Sans FB" panose="020E0602020502020306" pitchFamily="34" charset="0"/>
            </a:endParaRPr>
          </a:p>
        </p:txBody>
      </p:sp>
      <p:sp>
        <p:nvSpPr>
          <p:cNvPr id="28" name="TextBox 27">
            <a:extLst>
              <a:ext uri="{FF2B5EF4-FFF2-40B4-BE49-F238E27FC236}">
                <a16:creationId xmlns:a16="http://schemas.microsoft.com/office/drawing/2014/main" id="{BB8B980B-A93F-517B-DABB-1F0FB3D51175}"/>
              </a:ext>
            </a:extLst>
          </p:cNvPr>
          <p:cNvSpPr txBox="1"/>
          <p:nvPr/>
        </p:nvSpPr>
        <p:spPr>
          <a:xfrm>
            <a:off x="8712379" y="4552973"/>
            <a:ext cx="1285267" cy="369332"/>
          </a:xfrm>
          <a:prstGeom prst="rect">
            <a:avLst/>
          </a:prstGeom>
          <a:noFill/>
        </p:spPr>
        <p:txBody>
          <a:bodyPr wrap="square" rtlCol="0">
            <a:spAutoFit/>
          </a:bodyPr>
          <a:lstStyle/>
          <a:p>
            <a:r>
              <a:rPr lang="en-US" dirty="0" err="1">
                <a:solidFill>
                  <a:srgbClr val="002060"/>
                </a:solidFill>
                <a:latin typeface="Berlin Sans FB" panose="020E0602020502020306" pitchFamily="34" charset="0"/>
              </a:rPr>
              <a:t>favourite</a:t>
            </a:r>
            <a:endParaRPr lang="en-GB" dirty="0">
              <a:solidFill>
                <a:srgbClr val="002060"/>
              </a:solidFill>
              <a:latin typeface="Berlin Sans FB" panose="020E0602020502020306" pitchFamily="34" charset="0"/>
            </a:endParaRPr>
          </a:p>
        </p:txBody>
      </p:sp>
      <p:pic>
        <p:nvPicPr>
          <p:cNvPr id="29" name="Picture 28">
            <a:extLst>
              <a:ext uri="{FF2B5EF4-FFF2-40B4-BE49-F238E27FC236}">
                <a16:creationId xmlns:a16="http://schemas.microsoft.com/office/drawing/2014/main" id="{6AC3BB2D-8230-6E28-D066-AE848F364A5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91072" y="2026302"/>
            <a:ext cx="798333" cy="532638"/>
          </a:xfrm>
          <a:prstGeom prst="rect">
            <a:avLst/>
          </a:prstGeom>
        </p:spPr>
      </p:pic>
      <p:pic>
        <p:nvPicPr>
          <p:cNvPr id="30" name="Picture 29">
            <a:extLst>
              <a:ext uri="{FF2B5EF4-FFF2-40B4-BE49-F238E27FC236}">
                <a16:creationId xmlns:a16="http://schemas.microsoft.com/office/drawing/2014/main" id="{E37DD43A-F5B4-AAFF-2064-37719D71D2C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90392" y="1912085"/>
            <a:ext cx="1178689" cy="604078"/>
          </a:xfrm>
          <a:prstGeom prst="rect">
            <a:avLst/>
          </a:prstGeom>
        </p:spPr>
      </p:pic>
      <p:pic>
        <p:nvPicPr>
          <p:cNvPr id="31" name="Picture 30">
            <a:extLst>
              <a:ext uri="{FF2B5EF4-FFF2-40B4-BE49-F238E27FC236}">
                <a16:creationId xmlns:a16="http://schemas.microsoft.com/office/drawing/2014/main" id="{43577287-50CB-CBBD-4E7A-9C1193910E0E}"/>
              </a:ext>
            </a:extLst>
          </p:cNvPr>
          <p:cNvPicPr>
            <a:picLocks noChangeAspect="1"/>
          </p:cNvPicPr>
          <p:nvPr/>
        </p:nvPicPr>
        <p:blipFill rotWithShape="1">
          <a:blip r:embed="rId14">
            <a:extLst>
              <a:ext uri="{28A0092B-C50C-407E-A947-70E740481C1C}">
                <a14:useLocalDpi xmlns:a14="http://schemas.microsoft.com/office/drawing/2010/main" val="0"/>
              </a:ext>
            </a:extLst>
          </a:blip>
          <a:srcRect t="47841"/>
          <a:stretch/>
        </p:blipFill>
        <p:spPr>
          <a:xfrm>
            <a:off x="8686371" y="3333431"/>
            <a:ext cx="1402002" cy="638727"/>
          </a:xfrm>
          <a:prstGeom prst="rect">
            <a:avLst/>
          </a:prstGeom>
        </p:spPr>
      </p:pic>
      <p:pic>
        <p:nvPicPr>
          <p:cNvPr id="32" name="Picture 31">
            <a:extLst>
              <a:ext uri="{FF2B5EF4-FFF2-40B4-BE49-F238E27FC236}">
                <a16:creationId xmlns:a16="http://schemas.microsoft.com/office/drawing/2014/main" id="{B08606D6-5966-4F5D-E396-8D0744676C5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944082" y="5056593"/>
            <a:ext cx="587880" cy="552975"/>
          </a:xfrm>
          <a:prstGeom prst="rect">
            <a:avLst/>
          </a:prstGeom>
        </p:spPr>
      </p:pic>
      <p:grpSp>
        <p:nvGrpSpPr>
          <p:cNvPr id="33" name="Group 32">
            <a:extLst>
              <a:ext uri="{FF2B5EF4-FFF2-40B4-BE49-F238E27FC236}">
                <a16:creationId xmlns:a16="http://schemas.microsoft.com/office/drawing/2014/main" id="{0759AB28-D4B8-7D27-7BDE-2F6BAF1C6332}"/>
              </a:ext>
            </a:extLst>
          </p:cNvPr>
          <p:cNvGrpSpPr/>
          <p:nvPr/>
        </p:nvGrpSpPr>
        <p:grpSpPr>
          <a:xfrm>
            <a:off x="11056379" y="5057943"/>
            <a:ext cx="713789" cy="651722"/>
            <a:chOff x="10098424" y="4656665"/>
            <a:chExt cx="1239211" cy="1131456"/>
          </a:xfrm>
        </p:grpSpPr>
        <p:sp>
          <p:nvSpPr>
            <p:cNvPr id="34" name="Oval 33">
              <a:extLst>
                <a:ext uri="{FF2B5EF4-FFF2-40B4-BE49-F238E27FC236}">
                  <a16:creationId xmlns:a16="http://schemas.microsoft.com/office/drawing/2014/main" id="{DCC0F99F-436E-4615-EA90-ABCB2120CC41}"/>
                </a:ext>
              </a:extLst>
            </p:cNvPr>
            <p:cNvSpPr/>
            <p:nvPr/>
          </p:nvSpPr>
          <p:spPr>
            <a:xfrm>
              <a:off x="10098424" y="4656665"/>
              <a:ext cx="1239211" cy="1131456"/>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35" name="Picture 34" descr="A pair of hands holding something&#10;&#10;Description automatically generated">
              <a:extLst>
                <a:ext uri="{FF2B5EF4-FFF2-40B4-BE49-F238E27FC236}">
                  <a16:creationId xmlns:a16="http://schemas.microsoft.com/office/drawing/2014/main" id="{93DFDB37-BFE3-4E6F-99EE-CC1C2AC0DDAC}"/>
                </a:ext>
              </a:extLst>
            </p:cNvPr>
            <p:cNvPicPr>
              <a:picLocks noChangeAspect="1"/>
            </p:cNvPicPr>
            <p:nvPr/>
          </p:nvPicPr>
          <p:blipFill>
            <a:blip r:embed="rId16"/>
            <a:stretch>
              <a:fillRect/>
            </a:stretch>
          </p:blipFill>
          <p:spPr>
            <a:xfrm>
              <a:off x="10208565" y="4890421"/>
              <a:ext cx="1015841" cy="807647"/>
            </a:xfrm>
            <a:prstGeom prst="rect">
              <a:avLst/>
            </a:prstGeom>
          </p:spPr>
        </p:pic>
      </p:grpSp>
      <p:pic>
        <p:nvPicPr>
          <p:cNvPr id="37" name="Picture 36">
            <a:extLst>
              <a:ext uri="{FF2B5EF4-FFF2-40B4-BE49-F238E27FC236}">
                <a16:creationId xmlns:a16="http://schemas.microsoft.com/office/drawing/2014/main" id="{B6FD8070-35F4-1C4E-50A1-DE11A99A290A}"/>
              </a:ext>
            </a:extLst>
          </p:cNvPr>
          <p:cNvPicPr>
            <a:picLocks noChangeAspect="1"/>
          </p:cNvPicPr>
          <p:nvPr/>
        </p:nvPicPr>
        <p:blipFill>
          <a:blip r:embed="rId10"/>
          <a:stretch>
            <a:fillRect/>
          </a:stretch>
        </p:blipFill>
        <p:spPr>
          <a:xfrm rot="7916276" flipH="1">
            <a:off x="10848597" y="4748538"/>
            <a:ext cx="367305" cy="366795"/>
          </a:xfrm>
          <a:prstGeom prst="rect">
            <a:avLst/>
          </a:prstGeom>
        </p:spPr>
      </p:pic>
      <p:pic>
        <p:nvPicPr>
          <p:cNvPr id="38" name="Picture 37" descr="Icon&#10;&#10;Description automatically generated">
            <a:extLst>
              <a:ext uri="{FF2B5EF4-FFF2-40B4-BE49-F238E27FC236}">
                <a16:creationId xmlns:a16="http://schemas.microsoft.com/office/drawing/2014/main" id="{9FA049D8-930A-1815-EC3F-4B90FACC054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565075" y="3179386"/>
            <a:ext cx="754964" cy="732245"/>
          </a:xfrm>
          <a:prstGeom prst="rect">
            <a:avLst/>
          </a:prstGeom>
        </p:spPr>
      </p:pic>
      <p:pic>
        <p:nvPicPr>
          <p:cNvPr id="39" name="Picture 38" descr="A house with a bench&#10;&#10;Description automatically generated">
            <a:extLst>
              <a:ext uri="{FF2B5EF4-FFF2-40B4-BE49-F238E27FC236}">
                <a16:creationId xmlns:a16="http://schemas.microsoft.com/office/drawing/2014/main" id="{99C8B4D9-C712-44C7-E085-45159B8EADEF}"/>
              </a:ext>
            </a:extLst>
          </p:cNvPr>
          <p:cNvPicPr>
            <a:picLocks noChangeAspect="1"/>
          </p:cNvPicPr>
          <p:nvPr/>
        </p:nvPicPr>
        <p:blipFill rotWithShape="1">
          <a:blip r:embed="rId18">
            <a:extLst>
              <a:ext uri="{28A0092B-C50C-407E-A947-70E740481C1C}">
                <a14:useLocalDpi xmlns:a14="http://schemas.microsoft.com/office/drawing/2010/main" val="0"/>
              </a:ext>
            </a:extLst>
          </a:blip>
          <a:srcRect l="21232" t="20874" r="21393" b="22754"/>
          <a:stretch/>
        </p:blipFill>
        <p:spPr>
          <a:xfrm>
            <a:off x="9997646" y="4983178"/>
            <a:ext cx="713789" cy="701315"/>
          </a:xfrm>
          <a:prstGeom prst="rect">
            <a:avLst/>
          </a:prstGeom>
        </p:spPr>
      </p:pic>
      <p:pic>
        <p:nvPicPr>
          <p:cNvPr id="40" name="Picture 39">
            <a:extLst>
              <a:ext uri="{FF2B5EF4-FFF2-40B4-BE49-F238E27FC236}">
                <a16:creationId xmlns:a16="http://schemas.microsoft.com/office/drawing/2014/main" id="{607E7C6C-D782-A4A4-4555-441FD8BF22B2}"/>
              </a:ext>
            </a:extLst>
          </p:cNvPr>
          <p:cNvPicPr>
            <a:picLocks noChangeAspect="1"/>
          </p:cNvPicPr>
          <p:nvPr/>
        </p:nvPicPr>
        <p:blipFill rotWithShape="1">
          <a:blip r:embed="rId19">
            <a:extLst>
              <a:ext uri="{28A0092B-C50C-407E-A947-70E740481C1C}">
                <a14:useLocalDpi xmlns:a14="http://schemas.microsoft.com/office/drawing/2010/main" val="0"/>
              </a:ext>
            </a:extLst>
          </a:blip>
          <a:srcRect b="30914"/>
          <a:stretch/>
        </p:blipFill>
        <p:spPr>
          <a:xfrm>
            <a:off x="7286781" y="4993197"/>
            <a:ext cx="1883208" cy="1954586"/>
          </a:xfrm>
          <a:prstGeom prst="ellipse">
            <a:avLst/>
          </a:prstGeom>
        </p:spPr>
      </p:pic>
    </p:spTree>
    <p:extLst>
      <p:ext uri="{BB962C8B-B14F-4D97-AF65-F5344CB8AC3E}">
        <p14:creationId xmlns:p14="http://schemas.microsoft.com/office/powerpoint/2010/main" val="215103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5128138" y="143691"/>
            <a:ext cx="5439382" cy="459765"/>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Fragen</a:t>
            </a:r>
            <a:r>
              <a:rPr lang="es-AR" sz="3200" b="1" dirty="0">
                <a:solidFill>
                  <a:srgbClr val="002060"/>
                </a:solidFill>
                <a:latin typeface="Century Gothic" panose="020B0502020202020204" pitchFamily="34" charset="0"/>
                <a:cs typeface="Arial"/>
                <a:sym typeface="Arial"/>
              </a:rPr>
              <a:t> </a:t>
            </a:r>
            <a:r>
              <a:rPr lang="es-AR" sz="3200" b="1" dirty="0" err="1">
                <a:solidFill>
                  <a:srgbClr val="002060"/>
                </a:solidFill>
                <a:latin typeface="Century Gothic" panose="020B0502020202020204" pitchFamily="34" charset="0"/>
                <a:cs typeface="Arial"/>
                <a:sym typeface="Arial"/>
              </a:rPr>
              <a:t>und</a:t>
            </a:r>
            <a:r>
              <a:rPr lang="es-AR" sz="3200" b="1" dirty="0">
                <a:solidFill>
                  <a:srgbClr val="002060"/>
                </a:solidFill>
                <a:latin typeface="Century Gothic" panose="020B0502020202020204" pitchFamily="34" charset="0"/>
                <a:cs typeface="Arial"/>
                <a:sym typeface="Arial"/>
              </a:rPr>
              <a:t> </a:t>
            </a:r>
            <a:r>
              <a:rPr lang="es-AR" sz="3200" b="1" dirty="0" err="1">
                <a:solidFill>
                  <a:srgbClr val="002060"/>
                </a:solidFill>
                <a:latin typeface="Century Gothic" panose="020B0502020202020204" pitchFamily="34" charset="0"/>
                <a:cs typeface="Arial"/>
                <a:sym typeface="Arial"/>
              </a:rPr>
              <a:t>Antworten</a:t>
            </a:r>
            <a:endParaRPr lang="en-GB" sz="3200" dirty="0"/>
          </a:p>
        </p:txBody>
      </p:sp>
      <p:sp>
        <p:nvSpPr>
          <p:cNvPr id="12" name="Title 2">
            <a:extLst>
              <a:ext uri="{FF2B5EF4-FFF2-40B4-BE49-F238E27FC236}">
                <a16:creationId xmlns:a16="http://schemas.microsoft.com/office/drawing/2014/main" id="{EADAB38A-6BFC-437B-A4D2-C13463AD3429}"/>
              </a:ext>
            </a:extLst>
          </p:cNvPr>
          <p:cNvSpPr txBox="1">
            <a:spLocks/>
          </p:cNvSpPr>
          <p:nvPr/>
        </p:nvSpPr>
        <p:spPr>
          <a:xfrm>
            <a:off x="10717846" y="102462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cs typeface="Calibri"/>
              <a:sym typeface="Calibri"/>
            </a:endParaRPr>
          </a:p>
        </p:txBody>
      </p:sp>
      <p:pic>
        <p:nvPicPr>
          <p:cNvPr id="13" name="Picture 12" descr="Icon&#10;&#10;Description automatically generated">
            <a:extLst>
              <a:ext uri="{FF2B5EF4-FFF2-40B4-BE49-F238E27FC236}">
                <a16:creationId xmlns:a16="http://schemas.microsoft.com/office/drawing/2014/main" id="{A22B7C4E-AD73-42BA-9719-8F782430C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846" y="65350"/>
            <a:ext cx="1585097" cy="1066892"/>
          </a:xfrm>
          <a:prstGeom prst="rect">
            <a:avLst/>
          </a:prstGeom>
        </p:spPr>
      </p:pic>
      <p:sp>
        <p:nvSpPr>
          <p:cNvPr id="37" name="TextBox 36">
            <a:extLst>
              <a:ext uri="{FF2B5EF4-FFF2-40B4-BE49-F238E27FC236}">
                <a16:creationId xmlns:a16="http://schemas.microsoft.com/office/drawing/2014/main" id="{A3B94EDA-152C-4957-97B1-109F7560BBB9}"/>
              </a:ext>
            </a:extLst>
          </p:cNvPr>
          <p:cNvSpPr txBox="1"/>
          <p:nvPr/>
        </p:nvSpPr>
        <p:spPr>
          <a:xfrm>
            <a:off x="5161934" y="525358"/>
            <a:ext cx="59069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Partnerarbeit</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Auf Deutsch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sprechen</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2" name="Speech Bubble: Rectangle with Corners Rounded 31">
            <a:extLst>
              <a:ext uri="{FF2B5EF4-FFF2-40B4-BE49-F238E27FC236}">
                <a16:creationId xmlns:a16="http://schemas.microsoft.com/office/drawing/2014/main" id="{C5F7A37C-88B4-8109-FF1C-25C4F7FD912B}"/>
              </a:ext>
            </a:extLst>
          </p:cNvPr>
          <p:cNvSpPr/>
          <p:nvPr/>
        </p:nvSpPr>
        <p:spPr>
          <a:xfrm>
            <a:off x="542258" y="988833"/>
            <a:ext cx="1636311" cy="1022295"/>
          </a:xfrm>
          <a:prstGeom prst="wedgeRoundRectCallout">
            <a:avLst>
              <a:gd name="adj1" fmla="val 74151"/>
              <a:gd name="adj2" fmla="val -4432"/>
              <a:gd name="adj3" fmla="val 16667"/>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Wie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heißt</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du?</a:t>
            </a:r>
          </a:p>
        </p:txBody>
      </p:sp>
      <p:sp>
        <p:nvSpPr>
          <p:cNvPr id="36" name="Speech Bubble: Rectangle with Corners Rounded 35">
            <a:extLst>
              <a:ext uri="{FF2B5EF4-FFF2-40B4-BE49-F238E27FC236}">
                <a16:creationId xmlns:a16="http://schemas.microsoft.com/office/drawing/2014/main" id="{250A44E4-E2F0-ED31-601A-FA9CF90867B6}"/>
              </a:ext>
            </a:extLst>
          </p:cNvPr>
          <p:cNvSpPr/>
          <p:nvPr/>
        </p:nvSpPr>
        <p:spPr>
          <a:xfrm>
            <a:off x="4497725" y="988833"/>
            <a:ext cx="1648029" cy="1125824"/>
          </a:xfrm>
          <a:prstGeom prst="wedgeRoundRectCallout">
            <a:avLst>
              <a:gd name="adj1" fmla="val -71232"/>
              <a:gd name="adj2" fmla="val -5860"/>
              <a:gd name="adj3" fmla="val 16667"/>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Ich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heiße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Lias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026" name="Picture 2" descr="Free Sheet Paper vector and picture">
            <a:extLst>
              <a:ext uri="{FF2B5EF4-FFF2-40B4-BE49-F238E27FC236}">
                <a16:creationId xmlns:a16="http://schemas.microsoft.com/office/drawing/2014/main" id="{74C78D20-239E-275E-6B4B-92215CDB19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999" t="17737" r="30704" b="68715"/>
          <a:stretch/>
        </p:blipFill>
        <p:spPr bwMode="auto">
          <a:xfrm>
            <a:off x="7717165" y="1132242"/>
            <a:ext cx="2620919" cy="879802"/>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CFF1E4A3-CA90-DD91-39D4-3AE01B61FFB9}"/>
              </a:ext>
            </a:extLst>
          </p:cNvPr>
          <p:cNvSpPr txBox="1"/>
          <p:nvPr/>
        </p:nvSpPr>
        <p:spPr>
          <a:xfrm>
            <a:off x="8068763" y="1130342"/>
            <a:ext cx="164802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Er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heißt</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Lias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pic>
        <p:nvPicPr>
          <p:cNvPr id="1028" name="Picture 4" descr="Free Pencil Sharp vector and picture">
            <a:extLst>
              <a:ext uri="{FF2B5EF4-FFF2-40B4-BE49-F238E27FC236}">
                <a16:creationId xmlns:a16="http://schemas.microsoft.com/office/drawing/2014/main" id="{E79538D1-4844-5223-E4AD-200E1B1D90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36080" flipV="1">
            <a:off x="9417046" y="1595217"/>
            <a:ext cx="838200" cy="419100"/>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Rounded Corners 40">
            <a:extLst>
              <a:ext uri="{FF2B5EF4-FFF2-40B4-BE49-F238E27FC236}">
                <a16:creationId xmlns:a16="http://schemas.microsoft.com/office/drawing/2014/main" id="{D0B3DB76-D5D2-DFED-8BC1-DD640716C365}"/>
              </a:ext>
            </a:extLst>
          </p:cNvPr>
          <p:cNvSpPr/>
          <p:nvPr/>
        </p:nvSpPr>
        <p:spPr>
          <a:xfrm>
            <a:off x="5993238" y="2531145"/>
            <a:ext cx="1504950" cy="514003"/>
          </a:xfrm>
          <a:prstGeom prst="roundRect">
            <a:avLst/>
          </a:prstGeom>
          <a:solidFill>
            <a:srgbClr val="002060"/>
          </a:solidFill>
          <a:ln>
            <a:solidFill>
              <a:srgbClr val="FFD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Wie</a:t>
            </a:r>
          </a:p>
        </p:txBody>
      </p:sp>
      <p:sp>
        <p:nvSpPr>
          <p:cNvPr id="42" name="Rectangle: Rounded Corners 41">
            <a:extLst>
              <a:ext uri="{FF2B5EF4-FFF2-40B4-BE49-F238E27FC236}">
                <a16:creationId xmlns:a16="http://schemas.microsoft.com/office/drawing/2014/main" id="{14754530-4B78-5207-16B1-63615324E724}"/>
              </a:ext>
            </a:extLst>
          </p:cNvPr>
          <p:cNvSpPr/>
          <p:nvPr/>
        </p:nvSpPr>
        <p:spPr>
          <a:xfrm>
            <a:off x="4157876" y="2531145"/>
            <a:ext cx="1504950" cy="514003"/>
          </a:xfrm>
          <a:prstGeom prst="roundRect">
            <a:avLst/>
          </a:prstGeom>
          <a:solidFill>
            <a:srgbClr val="002060"/>
          </a:solidFill>
          <a:ln>
            <a:solidFill>
              <a:srgbClr val="FFD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Wann</a:t>
            </a:r>
            <a:endPar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3" name="Rectangle: Rounded Corners 42">
            <a:extLst>
              <a:ext uri="{FF2B5EF4-FFF2-40B4-BE49-F238E27FC236}">
                <a16:creationId xmlns:a16="http://schemas.microsoft.com/office/drawing/2014/main" id="{D80BDA1C-9AED-AF0E-A6B5-C9ACFC72A21C}"/>
              </a:ext>
            </a:extLst>
          </p:cNvPr>
          <p:cNvSpPr/>
          <p:nvPr/>
        </p:nvSpPr>
        <p:spPr>
          <a:xfrm>
            <a:off x="2400421" y="2531145"/>
            <a:ext cx="1504950" cy="514003"/>
          </a:xfrm>
          <a:prstGeom prst="roundRect">
            <a:avLst/>
          </a:prstGeom>
          <a:solidFill>
            <a:srgbClr val="002060"/>
          </a:solidFill>
          <a:ln>
            <a:solidFill>
              <a:srgbClr val="FFD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Wo</a:t>
            </a:r>
          </a:p>
        </p:txBody>
      </p:sp>
      <p:sp>
        <p:nvSpPr>
          <p:cNvPr id="44" name="Rectangle: Rounded Corners 43">
            <a:extLst>
              <a:ext uri="{FF2B5EF4-FFF2-40B4-BE49-F238E27FC236}">
                <a16:creationId xmlns:a16="http://schemas.microsoft.com/office/drawing/2014/main" id="{BC8ACB18-BB2C-2F45-3584-4B36C7AFD352}"/>
              </a:ext>
            </a:extLst>
          </p:cNvPr>
          <p:cNvSpPr/>
          <p:nvPr/>
        </p:nvSpPr>
        <p:spPr>
          <a:xfrm>
            <a:off x="697435" y="2531145"/>
            <a:ext cx="1504950" cy="514003"/>
          </a:xfrm>
          <a:prstGeom prst="roundRect">
            <a:avLst/>
          </a:prstGeom>
          <a:solidFill>
            <a:srgbClr val="002060"/>
          </a:solidFill>
          <a:ln>
            <a:solidFill>
              <a:srgbClr val="FFD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Was</a:t>
            </a:r>
          </a:p>
        </p:txBody>
      </p:sp>
      <p:sp>
        <p:nvSpPr>
          <p:cNvPr id="45" name="Rectangle: Rounded Corners 44">
            <a:extLst>
              <a:ext uri="{FF2B5EF4-FFF2-40B4-BE49-F238E27FC236}">
                <a16:creationId xmlns:a16="http://schemas.microsoft.com/office/drawing/2014/main" id="{149C8884-43E6-9F03-EC6A-0053129A9884}"/>
              </a:ext>
            </a:extLst>
          </p:cNvPr>
          <p:cNvSpPr/>
          <p:nvPr/>
        </p:nvSpPr>
        <p:spPr>
          <a:xfrm>
            <a:off x="7977887" y="2531145"/>
            <a:ext cx="1504950" cy="514003"/>
          </a:xfrm>
          <a:prstGeom prst="roundRect">
            <a:avLst/>
          </a:prstGeom>
          <a:solidFill>
            <a:srgbClr val="002060"/>
          </a:solidFill>
          <a:ln>
            <a:solidFill>
              <a:srgbClr val="FFD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Warum</a:t>
            </a:r>
            <a:endPar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6" name="Rectangle: Rounded Corners 45">
            <a:extLst>
              <a:ext uri="{FF2B5EF4-FFF2-40B4-BE49-F238E27FC236}">
                <a16:creationId xmlns:a16="http://schemas.microsoft.com/office/drawing/2014/main" id="{67B9A75F-EB63-EF46-A222-1220F10D6F2C}"/>
              </a:ext>
            </a:extLst>
          </p:cNvPr>
          <p:cNvSpPr/>
          <p:nvPr/>
        </p:nvSpPr>
        <p:spPr>
          <a:xfrm>
            <a:off x="10425277" y="5182389"/>
            <a:ext cx="1504950" cy="514003"/>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geht’s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47" name="Rectangle: Rounded Corners 46">
            <a:extLst>
              <a:ext uri="{FF2B5EF4-FFF2-40B4-BE49-F238E27FC236}">
                <a16:creationId xmlns:a16="http://schemas.microsoft.com/office/drawing/2014/main" id="{FF05793D-EEBF-D1D2-2D67-1BF01773129A}"/>
              </a:ext>
            </a:extLst>
          </p:cNvPr>
          <p:cNvSpPr/>
          <p:nvPr/>
        </p:nvSpPr>
        <p:spPr>
          <a:xfrm>
            <a:off x="8719841" y="4990636"/>
            <a:ext cx="1504950" cy="897510"/>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heißt</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du?</a:t>
            </a:r>
          </a:p>
        </p:txBody>
      </p:sp>
      <p:sp>
        <p:nvSpPr>
          <p:cNvPr id="48" name="Rectangle: Rounded Corners 47">
            <a:extLst>
              <a:ext uri="{FF2B5EF4-FFF2-40B4-BE49-F238E27FC236}">
                <a16:creationId xmlns:a16="http://schemas.microsoft.com/office/drawing/2014/main" id="{F2AF63A6-152E-0286-A90F-967D1752FE5B}"/>
              </a:ext>
            </a:extLst>
          </p:cNvPr>
          <p:cNvSpPr/>
          <p:nvPr/>
        </p:nvSpPr>
        <p:spPr>
          <a:xfrm>
            <a:off x="7522402" y="3667720"/>
            <a:ext cx="1504950" cy="897510"/>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backst</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du?</a:t>
            </a:r>
          </a:p>
        </p:txBody>
      </p:sp>
      <p:sp>
        <p:nvSpPr>
          <p:cNvPr id="49" name="Rectangle: Rounded Corners 48">
            <a:extLst>
              <a:ext uri="{FF2B5EF4-FFF2-40B4-BE49-F238E27FC236}">
                <a16:creationId xmlns:a16="http://schemas.microsoft.com/office/drawing/2014/main" id="{1501B012-D422-C212-F4AB-DB01ABBBC996}"/>
              </a:ext>
            </a:extLst>
          </p:cNvPr>
          <p:cNvSpPr/>
          <p:nvPr/>
        </p:nvSpPr>
        <p:spPr>
          <a:xfrm>
            <a:off x="206698" y="4933817"/>
            <a:ext cx="2193723" cy="897510"/>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schläfst</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du?</a:t>
            </a:r>
          </a:p>
        </p:txBody>
      </p:sp>
      <p:sp>
        <p:nvSpPr>
          <p:cNvPr id="50" name="Rectangle: Rounded Corners 49">
            <a:extLst>
              <a:ext uri="{FF2B5EF4-FFF2-40B4-BE49-F238E27FC236}">
                <a16:creationId xmlns:a16="http://schemas.microsoft.com/office/drawing/2014/main" id="{28C5C00E-60F1-711F-FAB2-7B90A70D004D}"/>
              </a:ext>
            </a:extLst>
          </p:cNvPr>
          <p:cNvSpPr/>
          <p:nvPr/>
        </p:nvSpPr>
        <p:spPr>
          <a:xfrm>
            <a:off x="2809992" y="3669620"/>
            <a:ext cx="2193723" cy="897510"/>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hast du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eine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Prüfung</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51" name="Rectangle: Rounded Corners 50">
            <a:extLst>
              <a:ext uri="{FF2B5EF4-FFF2-40B4-BE49-F238E27FC236}">
                <a16:creationId xmlns:a16="http://schemas.microsoft.com/office/drawing/2014/main" id="{8E556788-BFB1-E63D-557E-BEDC8526A0EB}"/>
              </a:ext>
            </a:extLst>
          </p:cNvPr>
          <p:cNvSpPr/>
          <p:nvPr/>
        </p:nvSpPr>
        <p:spPr>
          <a:xfrm>
            <a:off x="5166197" y="3669620"/>
            <a:ext cx="2193723" cy="897510"/>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bist</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du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froh</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52" name="Rectangle: Rounded Corners 51">
            <a:extLst>
              <a:ext uri="{FF2B5EF4-FFF2-40B4-BE49-F238E27FC236}">
                <a16:creationId xmlns:a16="http://schemas.microsoft.com/office/drawing/2014/main" id="{0EE5752D-8BB9-0841-0F5D-54DE4F6F3459}"/>
              </a:ext>
            </a:extLst>
          </p:cNvPr>
          <p:cNvSpPr/>
          <p:nvPr/>
        </p:nvSpPr>
        <p:spPr>
          <a:xfrm>
            <a:off x="9189836" y="3669620"/>
            <a:ext cx="2740391" cy="897510"/>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sagt</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man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Gute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Besserung</a:t>
            </a:r>
            <a:r>
              <a:rPr lang="en-GB" sz="2400" dirty="0">
                <a:solidFill>
                  <a:srgbClr val="002060"/>
                </a:solidFill>
                <a:latin typeface="Century Gothic" panose="020B0502020202020204" pitchFamily="34" charset="0"/>
              </a:rPr>
              <a: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3" name="Rectangle: Rounded Corners 52">
            <a:extLst>
              <a:ext uri="{FF2B5EF4-FFF2-40B4-BE49-F238E27FC236}">
                <a16:creationId xmlns:a16="http://schemas.microsoft.com/office/drawing/2014/main" id="{2B12AC03-8307-35E5-618B-78AD19D8803F}"/>
              </a:ext>
            </a:extLst>
          </p:cNvPr>
          <p:cNvSpPr/>
          <p:nvPr/>
        </p:nvSpPr>
        <p:spPr>
          <a:xfrm>
            <a:off x="5660373" y="4935934"/>
            <a:ext cx="2858984" cy="1022295"/>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kannst</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du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machen</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54" name="Rectangle: Rounded Corners 53">
            <a:extLst>
              <a:ext uri="{FF2B5EF4-FFF2-40B4-BE49-F238E27FC236}">
                <a16:creationId xmlns:a16="http://schemas.microsoft.com/office/drawing/2014/main" id="{3861BA7D-8E17-9271-E56E-0FE557AEAAF5}"/>
              </a:ext>
            </a:extLst>
          </p:cNvPr>
          <p:cNvSpPr/>
          <p:nvPr/>
        </p:nvSpPr>
        <p:spPr>
          <a:xfrm>
            <a:off x="2600905" y="4935934"/>
            <a:ext cx="2858984" cy="1022295"/>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musst</a:t>
            </a:r>
            <a:r>
              <a:rPr lang="en-GB" sz="2400" dirty="0">
                <a:solidFill>
                  <a:srgbClr val="002060"/>
                </a:solidFill>
                <a:latin typeface="Century Gothic" panose="020B0502020202020204" pitchFamily="34" charset="0"/>
              </a:rPr>
              <a:t> du </a:t>
            </a:r>
            <a:r>
              <a:rPr lang="en-GB" sz="2400" dirty="0" err="1">
                <a:solidFill>
                  <a:srgbClr val="002060"/>
                </a:solidFill>
                <a:latin typeface="Century Gothic" panose="020B0502020202020204" pitchFamily="34" charset="0"/>
              </a:rPr>
              <a:t>machen</a:t>
            </a:r>
            <a:r>
              <a:rPr lang="en-GB" sz="2400" dirty="0">
                <a:solidFill>
                  <a:srgbClr val="002060"/>
                </a:solidFill>
                <a:latin typeface="Century Gothic" panose="020B0502020202020204" pitchFamily="34" charset="0"/>
              </a:rPr>
              <a: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Rectangle: Rounded Corners 54">
            <a:extLst>
              <a:ext uri="{FF2B5EF4-FFF2-40B4-BE49-F238E27FC236}">
                <a16:creationId xmlns:a16="http://schemas.microsoft.com/office/drawing/2014/main" id="{218602B8-3865-11D2-C84F-959FD1731D7E}"/>
              </a:ext>
            </a:extLst>
          </p:cNvPr>
          <p:cNvSpPr/>
          <p:nvPr/>
        </p:nvSpPr>
        <p:spPr>
          <a:xfrm>
            <a:off x="261773" y="3667720"/>
            <a:ext cx="2385737" cy="897510"/>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Geschenk</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möchtest</a:t>
            </a:r>
            <a:r>
              <a:rPr lang="en-GB" sz="2400" dirty="0">
                <a:solidFill>
                  <a:srgbClr val="002060"/>
                </a:solidFill>
                <a:latin typeface="Century Gothic" panose="020B0502020202020204" pitchFamily="34" charset="0"/>
              </a:rPr>
              <a:t> du?</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Rectangle: Rounded Corners 55">
            <a:extLst>
              <a:ext uri="{FF2B5EF4-FFF2-40B4-BE49-F238E27FC236}">
                <a16:creationId xmlns:a16="http://schemas.microsoft.com/office/drawing/2014/main" id="{586CD1BE-832D-4FC6-7DE2-B51691AC624A}"/>
              </a:ext>
            </a:extLst>
          </p:cNvPr>
          <p:cNvSpPr/>
          <p:nvPr/>
        </p:nvSpPr>
        <p:spPr>
          <a:xfrm>
            <a:off x="5845167" y="2441772"/>
            <a:ext cx="1801091" cy="683491"/>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Rounded Corners 56">
            <a:extLst>
              <a:ext uri="{FF2B5EF4-FFF2-40B4-BE49-F238E27FC236}">
                <a16:creationId xmlns:a16="http://schemas.microsoft.com/office/drawing/2014/main" id="{E50A42D7-997A-520A-6B86-29E3D94A7B17}"/>
              </a:ext>
            </a:extLst>
          </p:cNvPr>
          <p:cNvSpPr/>
          <p:nvPr/>
        </p:nvSpPr>
        <p:spPr>
          <a:xfrm>
            <a:off x="8656327" y="4890404"/>
            <a:ext cx="1653020" cy="1097974"/>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itle 4">
            <a:extLst>
              <a:ext uri="{FF2B5EF4-FFF2-40B4-BE49-F238E27FC236}">
                <a16:creationId xmlns:a16="http://schemas.microsoft.com/office/drawing/2014/main" id="{3B406164-06A6-4CAE-9E9C-16CBE8B77852}"/>
              </a:ext>
            </a:extLst>
          </p:cNvPr>
          <p:cNvSpPr txBox="1">
            <a:spLocks/>
          </p:cNvSpPr>
          <p:nvPr/>
        </p:nvSpPr>
        <p:spPr>
          <a:xfrm>
            <a:off x="640720" y="48664"/>
            <a:ext cx="2869907" cy="52322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Arial"/>
                <a:sym typeface="Arial"/>
              </a:rPr>
              <a:t>Follow up 4</a:t>
            </a:r>
            <a:endParaRPr kumimoji="0" lang="en-GB" sz="3200" b="0" i="0" u="none" strike="noStrike" kern="1200" cap="none" spc="0" normalizeH="0" baseline="0" noProof="0" dirty="0">
              <a:ln>
                <a:noFill/>
              </a:ln>
              <a:solidFill>
                <a:srgbClr val="002060"/>
              </a:solidFill>
              <a:effectLst/>
              <a:uLnTx/>
              <a:uFillTx/>
              <a:latin typeface="Century Gothic"/>
              <a:ea typeface="+mj-ea"/>
              <a:cs typeface="+mj-cs"/>
            </a:endParaRPr>
          </a:p>
        </p:txBody>
      </p:sp>
      <p:sp>
        <p:nvSpPr>
          <p:cNvPr id="3" name="Google Shape;167;p2">
            <a:extLst>
              <a:ext uri="{FF2B5EF4-FFF2-40B4-BE49-F238E27FC236}">
                <a16:creationId xmlns:a16="http://schemas.microsoft.com/office/drawing/2014/main" id="{C93B3C67-7789-788F-ACE9-170B1D820AB6}"/>
              </a:ext>
            </a:extLst>
          </p:cNvPr>
          <p:cNvSpPr/>
          <p:nvPr/>
        </p:nvSpPr>
        <p:spPr>
          <a:xfrm>
            <a:off x="20888" y="48664"/>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Rectangle: Rounded Corners 3">
            <a:extLst>
              <a:ext uri="{FF2B5EF4-FFF2-40B4-BE49-F238E27FC236}">
                <a16:creationId xmlns:a16="http://schemas.microsoft.com/office/drawing/2014/main" id="{569DF3F5-E2CD-13B5-2737-88E3F8319EF2}"/>
              </a:ext>
            </a:extLst>
          </p:cNvPr>
          <p:cNvSpPr/>
          <p:nvPr/>
        </p:nvSpPr>
        <p:spPr>
          <a:xfrm>
            <a:off x="9688463" y="2531145"/>
            <a:ext cx="2366005" cy="514003"/>
          </a:xfrm>
          <a:prstGeom prst="roundRect">
            <a:avLst/>
          </a:prstGeom>
          <a:solidFill>
            <a:srgbClr val="002060"/>
          </a:solidFill>
          <a:ln>
            <a:solidFill>
              <a:srgbClr val="FFD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Welches</a:t>
            </a:r>
          </a:p>
        </p:txBody>
      </p:sp>
      <p:pic>
        <p:nvPicPr>
          <p:cNvPr id="7" name="Picture 6">
            <a:extLst>
              <a:ext uri="{FF2B5EF4-FFF2-40B4-BE49-F238E27FC236}">
                <a16:creationId xmlns:a16="http://schemas.microsoft.com/office/drawing/2014/main" id="{0E53FE76-75EE-3C31-6774-0ECCD9FC4D2D}"/>
              </a:ext>
            </a:extLst>
          </p:cNvPr>
          <p:cNvPicPr>
            <a:picLocks noChangeAspect="1"/>
          </p:cNvPicPr>
          <p:nvPr/>
        </p:nvPicPr>
        <p:blipFill rotWithShape="1">
          <a:blip r:embed="rId6">
            <a:extLst>
              <a:ext uri="{28A0092B-C50C-407E-A947-70E740481C1C}">
                <a14:useLocalDpi xmlns:a14="http://schemas.microsoft.com/office/drawing/2010/main" val="0"/>
              </a:ext>
            </a:extLst>
          </a:blip>
          <a:srcRect l="32393" b="69517"/>
          <a:stretch/>
        </p:blipFill>
        <p:spPr>
          <a:xfrm>
            <a:off x="2388033" y="756190"/>
            <a:ext cx="1041285" cy="1301368"/>
          </a:xfrm>
          <a:prstGeom prst="ellipse">
            <a:avLst/>
          </a:prstGeom>
        </p:spPr>
      </p:pic>
      <p:pic>
        <p:nvPicPr>
          <p:cNvPr id="9" name="Picture 8">
            <a:extLst>
              <a:ext uri="{FF2B5EF4-FFF2-40B4-BE49-F238E27FC236}">
                <a16:creationId xmlns:a16="http://schemas.microsoft.com/office/drawing/2014/main" id="{F1836387-2D4D-8519-EADA-8D3B3B12A8D1}"/>
              </a:ext>
            </a:extLst>
          </p:cNvPr>
          <p:cNvPicPr>
            <a:picLocks noChangeAspect="1"/>
          </p:cNvPicPr>
          <p:nvPr/>
        </p:nvPicPr>
        <p:blipFill rotWithShape="1">
          <a:blip r:embed="rId7">
            <a:extLst>
              <a:ext uri="{28A0092B-C50C-407E-A947-70E740481C1C}">
                <a14:useLocalDpi xmlns:a14="http://schemas.microsoft.com/office/drawing/2010/main" val="0"/>
              </a:ext>
            </a:extLst>
          </a:blip>
          <a:srcRect b="43118"/>
          <a:stretch/>
        </p:blipFill>
        <p:spPr>
          <a:xfrm>
            <a:off x="3290663" y="819368"/>
            <a:ext cx="1207061" cy="1246200"/>
          </a:xfrm>
          <a:prstGeom prst="ellipse">
            <a:avLst/>
          </a:prstGeom>
        </p:spPr>
      </p:pic>
      <p:pic>
        <p:nvPicPr>
          <p:cNvPr id="10" name="Picture 9">
            <a:extLst>
              <a:ext uri="{FF2B5EF4-FFF2-40B4-BE49-F238E27FC236}">
                <a16:creationId xmlns:a16="http://schemas.microsoft.com/office/drawing/2014/main" id="{EC91F7AC-3322-F461-55F9-C195E3672F9F}"/>
              </a:ext>
            </a:extLst>
          </p:cNvPr>
          <p:cNvPicPr>
            <a:picLocks noChangeAspect="1"/>
          </p:cNvPicPr>
          <p:nvPr/>
        </p:nvPicPr>
        <p:blipFill rotWithShape="1">
          <a:blip r:embed="rId6">
            <a:extLst>
              <a:ext uri="{28A0092B-C50C-407E-A947-70E740481C1C}">
                <a14:useLocalDpi xmlns:a14="http://schemas.microsoft.com/office/drawing/2010/main" val="0"/>
              </a:ext>
            </a:extLst>
          </a:blip>
          <a:srcRect l="32393" b="69517"/>
          <a:stretch/>
        </p:blipFill>
        <p:spPr>
          <a:xfrm>
            <a:off x="6600717" y="944529"/>
            <a:ext cx="1041285" cy="1301368"/>
          </a:xfrm>
          <a:prstGeom prst="ellipse">
            <a:avLst/>
          </a:prstGeom>
        </p:spPr>
      </p:pic>
    </p:spTree>
    <p:extLst>
      <p:ext uri="{BB962C8B-B14F-4D97-AF65-F5344CB8AC3E}">
        <p14:creationId xmlns:p14="http://schemas.microsoft.com/office/powerpoint/2010/main" val="405799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5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57"/>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39" grpId="0"/>
      <p:bldP spid="56" grpId="0" animBg="1"/>
      <p:bldP spid="56" grpId="1" animBg="1"/>
      <p:bldP spid="57" grpId="0" animBg="1"/>
      <p:bldP spid="5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5</a:t>
            </a:r>
            <a:endParaRPr lang="en-GB" sz="3200" dirty="0"/>
          </a:p>
        </p:txBody>
      </p:sp>
      <p:sp>
        <p:nvSpPr>
          <p:cNvPr id="12" name="Title 2">
            <a:extLst>
              <a:ext uri="{FF2B5EF4-FFF2-40B4-BE49-F238E27FC236}">
                <a16:creationId xmlns:a16="http://schemas.microsoft.com/office/drawing/2014/main" id="{EADAB38A-6BFC-437B-A4D2-C13463AD3429}"/>
              </a:ext>
            </a:extLst>
          </p:cNvPr>
          <p:cNvSpPr txBox="1">
            <a:spLocks/>
          </p:cNvSpPr>
          <p:nvPr/>
        </p:nvSpPr>
        <p:spPr>
          <a:xfrm>
            <a:off x="10717846" y="102462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cs typeface="Calibri"/>
              <a:sym typeface="Calibri"/>
            </a:endParaRPr>
          </a:p>
        </p:txBody>
      </p:sp>
      <p:pic>
        <p:nvPicPr>
          <p:cNvPr id="13" name="Picture 12" descr="Icon&#10;&#10;Description automatically generated">
            <a:extLst>
              <a:ext uri="{FF2B5EF4-FFF2-40B4-BE49-F238E27FC236}">
                <a16:creationId xmlns:a16="http://schemas.microsoft.com/office/drawing/2014/main" id="{A22B7C4E-AD73-42BA-9719-8F782430C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846" y="65350"/>
            <a:ext cx="1585097" cy="1066892"/>
          </a:xfrm>
          <a:prstGeom prst="rect">
            <a:avLst/>
          </a:prstGeom>
        </p:spPr>
      </p:pic>
      <p:sp>
        <p:nvSpPr>
          <p:cNvPr id="8" name="Google Shape;167;p2">
            <a:extLst>
              <a:ext uri="{FF2B5EF4-FFF2-40B4-BE49-F238E27FC236}">
                <a16:creationId xmlns:a16="http://schemas.microsoft.com/office/drawing/2014/main" id="{5CAD7E7C-DB78-477E-8989-DDA1A58BAAA9}"/>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 name="Speech Bubble: Rectangle with Corners Rounded 8">
            <a:extLst>
              <a:ext uri="{FF2B5EF4-FFF2-40B4-BE49-F238E27FC236}">
                <a16:creationId xmlns:a16="http://schemas.microsoft.com/office/drawing/2014/main" id="{5246F74E-62AD-4CE6-A368-1B32C13DCEDC}"/>
              </a:ext>
            </a:extLst>
          </p:cNvPr>
          <p:cNvSpPr/>
          <p:nvPr/>
        </p:nvSpPr>
        <p:spPr>
          <a:xfrm>
            <a:off x="3829424" y="178114"/>
            <a:ext cx="6686176" cy="459764"/>
          </a:xfrm>
          <a:prstGeom prst="wedgeRoundRectCallout">
            <a:avLst>
              <a:gd name="adj1" fmla="val -53936"/>
              <a:gd name="adj2" fmla="val 10200"/>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CustomShape 7">
            <a:extLst>
              <a:ext uri="{FF2B5EF4-FFF2-40B4-BE49-F238E27FC236}">
                <a16:creationId xmlns:a16="http://schemas.microsoft.com/office/drawing/2014/main" id="{1C7819D0-4986-418E-AC87-8EB5B100A251}"/>
              </a:ext>
            </a:extLst>
          </p:cNvPr>
          <p:cNvSpPr/>
          <p:nvPr/>
        </p:nvSpPr>
        <p:spPr>
          <a:xfrm>
            <a:off x="3793629" y="164830"/>
            <a:ext cx="6924217" cy="7226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002060"/>
                </a:solidFill>
                <a:effectLst/>
                <a:uLnTx/>
                <a:uFillTx/>
                <a:latin typeface="Century Gothic"/>
                <a:ea typeface="+mn-ea"/>
                <a:cs typeface="+mn-cs"/>
              </a:rPr>
              <a:t>Rede </a:t>
            </a:r>
            <a:r>
              <a:rPr kumimoji="0" lang="en-GB" sz="2400" b="1" i="0" u="none" strike="noStrike" kern="1200" cap="none" spc="-1" normalizeH="0" baseline="0" noProof="0" dirty="0" err="1">
                <a:ln>
                  <a:noFill/>
                </a:ln>
                <a:solidFill>
                  <a:srgbClr val="002060"/>
                </a:solidFill>
                <a:effectLst/>
                <a:uLnTx/>
                <a:uFillTx/>
                <a:latin typeface="Century Gothic"/>
                <a:ea typeface="+mn-ea"/>
                <a:cs typeface="+mn-cs"/>
              </a:rPr>
              <a:t>mit</a:t>
            </a:r>
            <a:r>
              <a:rPr kumimoji="0" lang="en-GB" sz="2400" b="1" i="0" u="none" strike="noStrike" kern="1200" cap="none" spc="-1" normalizeH="0" baseline="0" noProof="0" dirty="0">
                <a:ln>
                  <a:noFill/>
                </a:ln>
                <a:solidFill>
                  <a:srgbClr val="002060"/>
                </a:solidFill>
                <a:effectLst/>
                <a:uLnTx/>
                <a:uFillTx/>
                <a:latin typeface="Century Gothic"/>
                <a:ea typeface="+mn-ea"/>
                <a:cs typeface="+mn-cs"/>
              </a:rPr>
              <a:t> </a:t>
            </a:r>
            <a:r>
              <a:rPr kumimoji="0" lang="en-GB" sz="2400" b="1" i="0" u="none" strike="noStrike" kern="1200" cap="none" spc="-1" normalizeH="0" baseline="0" noProof="0" dirty="0" err="1">
                <a:ln>
                  <a:noFill/>
                </a:ln>
                <a:solidFill>
                  <a:srgbClr val="002060"/>
                </a:solidFill>
                <a:effectLst/>
                <a:uLnTx/>
                <a:uFillTx/>
                <a:latin typeface="Century Gothic"/>
                <a:ea typeface="+mn-ea"/>
                <a:cs typeface="+mn-cs"/>
              </a:rPr>
              <a:t>deinem</a:t>
            </a:r>
            <a:r>
              <a:rPr kumimoji="0" lang="en-GB" sz="2400" b="1" i="0" u="none" strike="noStrike" kern="1200" cap="none" spc="-1" normalizeH="0" baseline="0" noProof="0" dirty="0">
                <a:ln>
                  <a:noFill/>
                </a:ln>
                <a:solidFill>
                  <a:srgbClr val="002060"/>
                </a:solidFill>
                <a:effectLst/>
                <a:uLnTx/>
                <a:uFillTx/>
                <a:latin typeface="Century Gothic"/>
                <a:ea typeface="+mn-ea"/>
                <a:cs typeface="+mn-cs"/>
              </a:rPr>
              <a:t> Partner/</a:t>
            </a:r>
            <a:r>
              <a:rPr kumimoji="0" lang="en-GB" sz="2400" b="1" i="0" u="none" strike="noStrike" kern="1200" cap="none" spc="-1" normalizeH="0" baseline="0" noProof="0" dirty="0" err="1">
                <a:ln>
                  <a:noFill/>
                </a:ln>
                <a:solidFill>
                  <a:srgbClr val="002060"/>
                </a:solidFill>
                <a:effectLst/>
                <a:uLnTx/>
                <a:uFillTx/>
                <a:latin typeface="Century Gothic"/>
                <a:ea typeface="+mn-ea"/>
                <a:cs typeface="+mn-cs"/>
              </a:rPr>
              <a:t>deiner</a:t>
            </a:r>
            <a:r>
              <a:rPr kumimoji="0" lang="en-GB" sz="2400" b="1" i="0" u="none" strike="noStrike" kern="1200" cap="none" spc="-1" normalizeH="0" baseline="0" noProof="0" dirty="0">
                <a:ln>
                  <a:noFill/>
                </a:ln>
                <a:solidFill>
                  <a:srgbClr val="002060"/>
                </a:solidFill>
                <a:effectLst/>
                <a:uLnTx/>
                <a:uFillTx/>
                <a:latin typeface="Century Gothic"/>
                <a:ea typeface="+mn-ea"/>
                <a:cs typeface="+mn-cs"/>
              </a:rPr>
              <a:t> </a:t>
            </a:r>
            <a:r>
              <a:rPr kumimoji="0" lang="en-GB" sz="2400" b="1" i="0" u="none" strike="noStrike" kern="1200" cap="none" spc="-1" normalizeH="0" baseline="0" noProof="0" dirty="0" err="1">
                <a:ln>
                  <a:noFill/>
                </a:ln>
                <a:solidFill>
                  <a:srgbClr val="002060"/>
                </a:solidFill>
                <a:effectLst/>
                <a:uLnTx/>
                <a:uFillTx/>
                <a:latin typeface="Century Gothic"/>
                <a:ea typeface="+mn-ea"/>
                <a:cs typeface="+mn-cs"/>
              </a:rPr>
              <a:t>Partnerin</a:t>
            </a:r>
            <a:r>
              <a:rPr kumimoji="0" lang="en-GB" sz="2400" b="1" i="0" u="none" strike="noStrike" kern="1200" cap="none" spc="-1" normalizeH="0" baseline="0" noProof="0" dirty="0">
                <a:ln>
                  <a:noFill/>
                </a:ln>
                <a:solidFill>
                  <a:srgbClr val="002060"/>
                </a:solidFill>
                <a:effectLst/>
                <a:uLnTx/>
                <a:uFillTx/>
                <a:latin typeface="Century Gothic"/>
                <a:ea typeface="+mn-ea"/>
                <a:cs typeface="+mn-cs"/>
              </a:rPr>
              <a:t>.</a:t>
            </a:r>
            <a:endParaRPr kumimoji="0" lang="en-GB" sz="2400" b="1" i="0" u="none" strike="noStrike" kern="1200" cap="none" spc="-1" normalizeH="0" baseline="0" noProof="0" dirty="0">
              <a:ln>
                <a:noFill/>
              </a:ln>
              <a:solidFill>
                <a:prstClr val="black"/>
              </a:solidFill>
              <a:effectLst/>
              <a:uLnTx/>
              <a:uFillTx/>
              <a:latin typeface="Arial"/>
              <a:ea typeface="+mn-ea"/>
              <a:cs typeface="+mn-cs"/>
            </a:endParaRPr>
          </a:p>
        </p:txBody>
      </p:sp>
      <p:pic>
        <p:nvPicPr>
          <p:cNvPr id="11" name="Graphic 10" descr="Teacher">
            <a:extLst>
              <a:ext uri="{FF2B5EF4-FFF2-40B4-BE49-F238E27FC236}">
                <a16:creationId xmlns:a16="http://schemas.microsoft.com/office/drawing/2014/main" id="{5F63FC24-0DD3-4DDC-9D2C-E7B8C548C9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91497" y="998"/>
            <a:ext cx="914400" cy="914400"/>
          </a:xfrm>
          <a:prstGeom prst="rect">
            <a:avLst/>
          </a:prstGeom>
        </p:spPr>
      </p:pic>
      <p:graphicFrame>
        <p:nvGraphicFramePr>
          <p:cNvPr id="3" name="Table 2">
            <a:extLst>
              <a:ext uri="{FF2B5EF4-FFF2-40B4-BE49-F238E27FC236}">
                <a16:creationId xmlns:a16="http://schemas.microsoft.com/office/drawing/2014/main" id="{018D6D8E-37F2-3088-323B-BCE1ADAEA6C0}"/>
              </a:ext>
            </a:extLst>
          </p:cNvPr>
          <p:cNvGraphicFramePr>
            <a:graphicFrameLocks noGrp="1"/>
          </p:cNvGraphicFramePr>
          <p:nvPr>
            <p:extLst>
              <p:ext uri="{D42A27DB-BD31-4B8C-83A1-F6EECF244321}">
                <p14:modId xmlns:p14="http://schemas.microsoft.com/office/powerpoint/2010/main" val="4212777708"/>
              </p:ext>
            </p:extLst>
          </p:nvPr>
        </p:nvGraphicFramePr>
        <p:xfrm>
          <a:off x="464431" y="1254508"/>
          <a:ext cx="7361060" cy="4976522"/>
        </p:xfrm>
        <a:graphic>
          <a:graphicData uri="http://schemas.openxmlformats.org/drawingml/2006/table">
            <a:tbl>
              <a:tblPr firstRow="1" bandRow="1">
                <a:noFill/>
              </a:tblPr>
              <a:tblGrid>
                <a:gridCol w="7361060">
                  <a:extLst>
                    <a:ext uri="{9D8B030D-6E8A-4147-A177-3AD203B41FA5}">
                      <a16:colId xmlns:a16="http://schemas.microsoft.com/office/drawing/2014/main" val="2145662844"/>
                    </a:ext>
                  </a:extLst>
                </a:gridCol>
              </a:tblGrid>
              <a:tr h="440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habe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Angst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vor</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Prüfungen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6182386"/>
                  </a:ext>
                </a:extLst>
              </a:tr>
              <a:tr h="440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bin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krank</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1729277"/>
                  </a:ext>
                </a:extLst>
              </a:tr>
              <a:tr h="440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spreche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Englisch</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und Deutsch.</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243315"/>
                  </a:ext>
                </a:extLst>
              </a:tr>
              <a:tr h="440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muss den Boden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sauber</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machen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2025125"/>
                  </a:ext>
                </a:extLst>
              </a:tr>
              <a:tr h="5241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finde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wichtig</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zu</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Hause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zu</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helfen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7999101"/>
                  </a:ext>
                </a:extLst>
              </a:tr>
              <a:tr h="499835">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habe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heute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Geburtstag</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8593531"/>
                  </a:ext>
                </a:extLst>
              </a:tr>
              <a:tr h="402275">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finde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 gut, in der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Sonne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zu</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spielen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9749935"/>
                  </a:ext>
                </a:extLst>
              </a:tr>
              <a:tr h="440728">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habe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eine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Prüfung</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2597065"/>
                  </a:ext>
                </a:extLst>
              </a:tr>
              <a:tr h="440728">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wohne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in Europa.</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9850727"/>
                  </a:ext>
                </a:extLst>
              </a:tr>
              <a:tr h="440728">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bekomme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heute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Weihnachtsgeschenke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8797329"/>
                  </a:ext>
                </a:extLst>
              </a:tr>
              <a:tr h="440728">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kann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ein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Instrument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spielen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685906"/>
                  </a:ext>
                </a:extLst>
              </a:tr>
            </a:tbl>
          </a:graphicData>
        </a:graphic>
      </p:graphicFrame>
      <p:graphicFrame>
        <p:nvGraphicFramePr>
          <p:cNvPr id="4" name="Table 3">
            <a:extLst>
              <a:ext uri="{FF2B5EF4-FFF2-40B4-BE49-F238E27FC236}">
                <a16:creationId xmlns:a16="http://schemas.microsoft.com/office/drawing/2014/main" id="{211A0911-A26C-59FC-1439-B04B2C7D045A}"/>
              </a:ext>
            </a:extLst>
          </p:cNvPr>
          <p:cNvGraphicFramePr>
            <a:graphicFrameLocks noGrp="1"/>
          </p:cNvGraphicFramePr>
          <p:nvPr>
            <p:extLst>
              <p:ext uri="{D42A27DB-BD31-4B8C-83A1-F6EECF244321}">
                <p14:modId xmlns:p14="http://schemas.microsoft.com/office/powerpoint/2010/main" val="3390725963"/>
              </p:ext>
            </p:extLst>
          </p:nvPr>
        </p:nvGraphicFramePr>
        <p:xfrm>
          <a:off x="7951200" y="4028872"/>
          <a:ext cx="4156626" cy="1920240"/>
        </p:xfrm>
        <a:graphic>
          <a:graphicData uri="http://schemas.openxmlformats.org/drawingml/2006/table">
            <a:tbl>
              <a:tblPr firstRow="1" bandRow="1"/>
              <a:tblGrid>
                <a:gridCol w="4156626">
                  <a:extLst>
                    <a:ext uri="{9D8B030D-6E8A-4147-A177-3AD203B41FA5}">
                      <a16:colId xmlns:a16="http://schemas.microsoft.com/office/drawing/2014/main" val="3087057724"/>
                    </a:ext>
                  </a:extLst>
                </a:gridCol>
              </a:tblGrid>
              <a:tr h="1478314">
                <a:tc>
                  <a:txBody>
                    <a:bodyPr/>
                    <a:lstStyle/>
                    <a:p>
                      <a:pPr algn="ctr"/>
                      <a:r>
                        <a:rPr lang="en-GB" sz="2400" b="0" dirty="0" err="1">
                          <a:solidFill>
                            <a:srgbClr val="002060"/>
                          </a:solidFill>
                          <a:latin typeface="Century Gothic" panose="020B0502020202020204" pitchFamily="34" charset="0"/>
                        </a:rPr>
                        <a:t>Frohe</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Weihnachten</a:t>
                      </a:r>
                      <a:r>
                        <a:rPr lang="en-GB" sz="2400" b="0" dirty="0">
                          <a:solidFill>
                            <a:srgbClr val="002060"/>
                          </a:solidFill>
                          <a:latin typeface="Century Gothic" panose="020B0502020202020204" pitchFamily="34" charset="0"/>
                        </a:rPr>
                        <a:t>!|  ich </a:t>
                      </a:r>
                      <a:r>
                        <a:rPr lang="en-GB" sz="2400" b="0" dirty="0" err="1">
                          <a:solidFill>
                            <a:srgbClr val="002060"/>
                          </a:solidFill>
                          <a:latin typeface="Century Gothic" panose="020B0502020202020204" pitchFamily="34" charset="0"/>
                        </a:rPr>
                        <a:t>auch</a:t>
                      </a:r>
                      <a:r>
                        <a:rPr lang="en-GB" sz="2400" b="0" dirty="0">
                          <a:solidFill>
                            <a:srgbClr val="002060"/>
                          </a:solidFill>
                          <a:latin typeface="Century Gothic" panose="020B0502020202020204" pitchFamily="34" charset="0"/>
                        </a:rPr>
                        <a:t>  |  </a:t>
                      </a:r>
                      <a:r>
                        <a:rPr lang="en-GB" sz="2400" b="0" dirty="0" err="1">
                          <a:solidFill>
                            <a:srgbClr val="002060"/>
                          </a:solidFill>
                          <a:latin typeface="Century Gothic" panose="020B0502020202020204" pitchFamily="34" charset="0"/>
                        </a:rPr>
                        <a:t>Herzlichen</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Glückwunsch</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zum</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Geburtstag</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viel</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Glück</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Gute</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Besserung</a:t>
                      </a:r>
                      <a:r>
                        <a:rPr lang="en-GB" sz="2400" b="0" dirty="0">
                          <a:solidFill>
                            <a:srgbClr val="002060"/>
                          </a:solidFill>
                          <a:latin typeface="Century Gothic" panose="020B0502020202020204" pitchFamily="34" charset="0"/>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48865404"/>
                  </a:ext>
                </a:extLst>
              </a:tr>
            </a:tbl>
          </a:graphicData>
        </a:graphic>
      </p:graphicFrame>
      <p:sp>
        <p:nvSpPr>
          <p:cNvPr id="5" name="Speech Bubble: Rectangle with Corners Rounded 4">
            <a:extLst>
              <a:ext uri="{FF2B5EF4-FFF2-40B4-BE49-F238E27FC236}">
                <a16:creationId xmlns:a16="http://schemas.microsoft.com/office/drawing/2014/main" id="{D88D1A00-64D0-AEA8-7A4A-E0A615EA1F9E}"/>
              </a:ext>
            </a:extLst>
          </p:cNvPr>
          <p:cNvSpPr/>
          <p:nvPr/>
        </p:nvSpPr>
        <p:spPr>
          <a:xfrm>
            <a:off x="7649029" y="778203"/>
            <a:ext cx="3028274" cy="593504"/>
          </a:xfrm>
          <a:prstGeom prst="wedgeRoundRectCallout">
            <a:avLst>
              <a:gd name="adj1" fmla="val 14185"/>
              <a:gd name="adj2" fmla="val 101490"/>
              <a:gd name="adj3" fmla="val 16667"/>
            </a:avLst>
          </a:prstGeom>
          <a:solidFill>
            <a:srgbClr val="FFFF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Reaktionen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US"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pSp>
        <p:nvGrpSpPr>
          <p:cNvPr id="6" name="Group 5">
            <a:extLst>
              <a:ext uri="{FF2B5EF4-FFF2-40B4-BE49-F238E27FC236}">
                <a16:creationId xmlns:a16="http://schemas.microsoft.com/office/drawing/2014/main" id="{1BE8B26E-98F1-1DDE-9E67-0ECF51223E62}"/>
              </a:ext>
            </a:extLst>
          </p:cNvPr>
          <p:cNvGrpSpPr/>
          <p:nvPr/>
        </p:nvGrpSpPr>
        <p:grpSpPr>
          <a:xfrm>
            <a:off x="9295095" y="1613787"/>
            <a:ext cx="2968481" cy="1215341"/>
            <a:chOff x="9185258" y="1805046"/>
            <a:chExt cx="2634190" cy="1424670"/>
          </a:xfrm>
        </p:grpSpPr>
        <p:sp>
          <p:nvSpPr>
            <p:cNvPr id="7" name="Speech Bubble: Oval 6">
              <a:extLst>
                <a:ext uri="{FF2B5EF4-FFF2-40B4-BE49-F238E27FC236}">
                  <a16:creationId xmlns:a16="http://schemas.microsoft.com/office/drawing/2014/main" id="{FE66527A-E6D7-C1E7-FD7D-56BB5090067D}"/>
                </a:ext>
              </a:extLst>
            </p:cNvPr>
            <p:cNvSpPr/>
            <p:nvPr/>
          </p:nvSpPr>
          <p:spPr>
            <a:xfrm>
              <a:off x="9185258" y="1805046"/>
              <a:ext cx="2555716" cy="1424670"/>
            </a:xfrm>
            <a:prstGeom prst="wedgeEllipseCallout">
              <a:avLst>
                <a:gd name="adj1" fmla="val -35029"/>
                <a:gd name="adj2" fmla="val 60841"/>
              </a:avLst>
            </a:prstGeom>
            <a:solidFill>
              <a:srgbClr val="7DDDFF"/>
            </a:solidFill>
            <a:ln>
              <a:solidFill>
                <a:srgbClr val="7DDD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endParaRPr>
            </a:p>
          </p:txBody>
        </p:sp>
        <p:sp>
          <p:nvSpPr>
            <p:cNvPr id="15" name="Rectangle 14">
              <a:extLst>
                <a:ext uri="{FF2B5EF4-FFF2-40B4-BE49-F238E27FC236}">
                  <a16:creationId xmlns:a16="http://schemas.microsoft.com/office/drawing/2014/main" id="{14DF418B-F575-5AF2-C703-C5F8A186DE4F}"/>
                </a:ext>
              </a:extLst>
            </p:cNvPr>
            <p:cNvSpPr/>
            <p:nvPr/>
          </p:nvSpPr>
          <p:spPr>
            <a:xfrm>
              <a:off x="9264377" y="1959415"/>
              <a:ext cx="57259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1D9A78"/>
                    </a:solidFill>
                    <a:prstDash val="solid"/>
                  </a:ln>
                  <a:solidFill>
                    <a:srgbClr val="2994B2"/>
                  </a:solidFill>
                  <a:effectLst/>
                  <a:uLnTx/>
                  <a:uFillTx/>
                  <a:latin typeface="Calibri" panose="020F0502020204030204"/>
                  <a:ea typeface="+mn-ea"/>
                  <a:cs typeface="+mn-cs"/>
                </a:rPr>
                <a:t>B</a:t>
              </a:r>
            </a:p>
          </p:txBody>
        </p:sp>
        <p:sp>
          <p:nvSpPr>
            <p:cNvPr id="16" name="TextBox 15">
              <a:extLst>
                <a:ext uri="{FF2B5EF4-FFF2-40B4-BE49-F238E27FC236}">
                  <a16:creationId xmlns:a16="http://schemas.microsoft.com/office/drawing/2014/main" id="{B527DE0C-1482-4A34-AC02-6756A6FFC356}"/>
                </a:ext>
              </a:extLst>
            </p:cNvPr>
            <p:cNvSpPr txBox="1"/>
            <p:nvPr/>
          </p:nvSpPr>
          <p:spPr>
            <a:xfrm>
              <a:off x="9545885" y="2252492"/>
              <a:ext cx="2273563" cy="4665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Segoe Print" panose="02000600000000000000" pitchFamily="2" charset="0"/>
                </a:rPr>
                <a:t>Ich </a:t>
              </a:r>
              <a:r>
                <a:rPr lang="en-GB" sz="2800" dirty="0" err="1">
                  <a:solidFill>
                    <a:srgbClr val="002060"/>
                  </a:solidFill>
                  <a:latin typeface="Segoe Print" panose="02000600000000000000" pitchFamily="2" charset="0"/>
                </a:rPr>
                <a:t>auch</a:t>
              </a:r>
              <a:r>
                <a:rPr lang="en-GB" sz="2800" dirty="0">
                  <a:solidFill>
                    <a:srgbClr val="002060"/>
                  </a:solidFill>
                  <a:latin typeface="Segoe Print" panose="02000600000000000000" pitchFamily="2" charset="0"/>
                </a:rPr>
                <a:t>!</a:t>
              </a:r>
              <a:endPar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endParaRPr>
            </a:p>
          </p:txBody>
        </p:sp>
      </p:grpSp>
      <p:grpSp>
        <p:nvGrpSpPr>
          <p:cNvPr id="17" name="Group 16">
            <a:extLst>
              <a:ext uri="{FF2B5EF4-FFF2-40B4-BE49-F238E27FC236}">
                <a16:creationId xmlns:a16="http://schemas.microsoft.com/office/drawing/2014/main" id="{277E15EC-B84D-6445-16A6-583E03ECF63C}"/>
              </a:ext>
            </a:extLst>
          </p:cNvPr>
          <p:cNvGrpSpPr/>
          <p:nvPr/>
        </p:nvGrpSpPr>
        <p:grpSpPr>
          <a:xfrm>
            <a:off x="6345692" y="1808359"/>
            <a:ext cx="2880048" cy="1920240"/>
            <a:chOff x="5551056" y="1787028"/>
            <a:chExt cx="2461057" cy="1453390"/>
          </a:xfrm>
        </p:grpSpPr>
        <p:sp>
          <p:nvSpPr>
            <p:cNvPr id="18" name="Speech Bubble: Oval 17">
              <a:extLst>
                <a:ext uri="{FF2B5EF4-FFF2-40B4-BE49-F238E27FC236}">
                  <a16:creationId xmlns:a16="http://schemas.microsoft.com/office/drawing/2014/main" id="{84A17942-90C0-BD5A-0752-0E767C821427}"/>
                </a:ext>
              </a:extLst>
            </p:cNvPr>
            <p:cNvSpPr/>
            <p:nvPr/>
          </p:nvSpPr>
          <p:spPr>
            <a:xfrm>
              <a:off x="5551056" y="1803630"/>
              <a:ext cx="2403392" cy="1324814"/>
            </a:xfrm>
            <a:prstGeom prst="wedgeEllipseCallout">
              <a:avLst>
                <a:gd name="adj1" fmla="val 37533"/>
                <a:gd name="adj2" fmla="val 65984"/>
              </a:avLst>
            </a:prstGeom>
            <a:solidFill>
              <a:srgbClr val="FF75BA"/>
            </a:solidFill>
            <a:ln>
              <a:solidFill>
                <a:srgbClr val="FF75B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Segoe Print" panose="02000600000000000000" pitchFamily="2" charset="0"/>
                <a:ea typeface="+mn-ea"/>
                <a:cs typeface="+mn-cs"/>
              </a:endParaRPr>
            </a:p>
          </p:txBody>
        </p:sp>
        <p:sp>
          <p:nvSpPr>
            <p:cNvPr id="19" name="Rectangle 18">
              <a:extLst>
                <a:ext uri="{FF2B5EF4-FFF2-40B4-BE49-F238E27FC236}">
                  <a16:creationId xmlns:a16="http://schemas.microsoft.com/office/drawing/2014/main" id="{04FC8A25-9E55-E599-9F44-219FACEA8CEC}"/>
                </a:ext>
              </a:extLst>
            </p:cNvPr>
            <p:cNvSpPr/>
            <p:nvPr/>
          </p:nvSpPr>
          <p:spPr>
            <a:xfrm>
              <a:off x="5586407" y="1787028"/>
              <a:ext cx="60465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1D9A78"/>
                    </a:solidFill>
                    <a:prstDash val="solid"/>
                  </a:ln>
                  <a:solidFill>
                    <a:srgbClr val="2994B2"/>
                  </a:solidFill>
                  <a:effectLst/>
                  <a:uLnTx/>
                  <a:uFillTx/>
                  <a:latin typeface="Calibri" panose="020F0502020204030204"/>
                  <a:ea typeface="+mn-ea"/>
                  <a:cs typeface="+mn-cs"/>
                </a:rPr>
                <a:t>A</a:t>
              </a:r>
            </a:p>
          </p:txBody>
        </p:sp>
        <p:sp>
          <p:nvSpPr>
            <p:cNvPr id="20" name="TextBox 19">
              <a:extLst>
                <a:ext uri="{FF2B5EF4-FFF2-40B4-BE49-F238E27FC236}">
                  <a16:creationId xmlns:a16="http://schemas.microsoft.com/office/drawing/2014/main" id="{E359B803-1F2C-DFAD-20D3-4F649BD7CCAE}"/>
                </a:ext>
              </a:extLst>
            </p:cNvPr>
            <p:cNvSpPr txBox="1"/>
            <p:nvPr/>
          </p:nvSpPr>
          <p:spPr>
            <a:xfrm>
              <a:off x="5738550" y="1947756"/>
              <a:ext cx="2273563" cy="129266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 </a:t>
              </a:r>
              <a:r>
                <a:rPr lang="en-GB" sz="2600" dirty="0">
                  <a:solidFill>
                    <a:srgbClr val="002060"/>
                  </a:solidFill>
                  <a:latin typeface="Segoe Print" panose="02000600000000000000" pitchFamily="2" charset="0"/>
                </a:rPr>
                <a:t>Ich </a:t>
              </a:r>
              <a:r>
                <a:rPr lang="en-GB" sz="2600" dirty="0" err="1">
                  <a:solidFill>
                    <a:srgbClr val="002060"/>
                  </a:solidFill>
                  <a:latin typeface="Segoe Print" panose="02000600000000000000" pitchFamily="2" charset="0"/>
                </a:rPr>
                <a:t>habe</a:t>
              </a:r>
              <a:r>
                <a:rPr lang="en-GB" sz="2600" dirty="0">
                  <a:solidFill>
                    <a:srgbClr val="002060"/>
                  </a:solidFill>
                  <a:latin typeface="Segoe Print" panose="02000600000000000000" pitchFamily="2" charset="0"/>
                </a:rPr>
                <a:t> Angst </a:t>
              </a:r>
              <a:r>
                <a:rPr lang="en-GB" sz="2600" dirty="0" err="1">
                  <a:solidFill>
                    <a:srgbClr val="002060"/>
                  </a:solidFill>
                  <a:latin typeface="Segoe Print" panose="02000600000000000000" pitchFamily="2" charset="0"/>
                </a:rPr>
                <a:t>vor</a:t>
              </a:r>
              <a:r>
                <a:rPr lang="en-GB" sz="2600" dirty="0">
                  <a:solidFill>
                    <a:srgbClr val="002060"/>
                  </a:solidFill>
                  <a:latin typeface="Segoe Print" panose="02000600000000000000" pitchFamily="2" charset="0"/>
                </a:rPr>
                <a:t> </a:t>
              </a:r>
              <a:r>
                <a:rPr lang="en-GB" sz="2600" dirty="0" err="1">
                  <a:solidFill>
                    <a:srgbClr val="002060"/>
                  </a:solidFill>
                  <a:latin typeface="Segoe Print" panose="02000600000000000000" pitchFamily="2" charset="0"/>
                </a:rPr>
                <a:t>Prüfungen</a:t>
              </a:r>
              <a:r>
                <a:rPr lang="en-GB" sz="2600" dirty="0">
                  <a:solidFill>
                    <a:srgbClr val="002060"/>
                  </a:solidFill>
                  <a:latin typeface="Segoe Print" panose="02000600000000000000" pitchFamily="2" charset="0"/>
                </a:rPr>
                <a:t>.</a:t>
              </a:r>
              <a:endParaRPr kumimoji="0" lang="en-GB" sz="26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endParaRPr>
            </a:p>
          </p:txBody>
        </p:sp>
      </p:grpSp>
      <p:sp>
        <p:nvSpPr>
          <p:cNvPr id="21" name="TextBox 20">
            <a:extLst>
              <a:ext uri="{FF2B5EF4-FFF2-40B4-BE49-F238E27FC236}">
                <a16:creationId xmlns:a16="http://schemas.microsoft.com/office/drawing/2014/main" id="{21105E62-40D2-4C88-BF3D-1D75EB9F06DD}"/>
              </a:ext>
            </a:extLst>
          </p:cNvPr>
          <p:cNvSpPr txBox="1"/>
          <p:nvPr/>
        </p:nvSpPr>
        <p:spPr>
          <a:xfrm>
            <a:off x="146527" y="774523"/>
            <a:ext cx="1928950"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Ich…</a:t>
            </a:r>
          </a:p>
        </p:txBody>
      </p:sp>
      <p:sp>
        <p:nvSpPr>
          <p:cNvPr id="22" name="CustomShape 23">
            <a:extLst>
              <a:ext uri="{FF2B5EF4-FFF2-40B4-BE49-F238E27FC236}">
                <a16:creationId xmlns:a16="http://schemas.microsoft.com/office/drawing/2014/main" id="{C2D8B193-AFCC-07F5-5925-E934056A7F45}"/>
              </a:ext>
            </a:extLst>
          </p:cNvPr>
          <p:cNvSpPr/>
          <p:nvPr/>
        </p:nvSpPr>
        <p:spPr>
          <a:xfrm>
            <a:off x="64168" y="1238372"/>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chemeClr val="bg1"/>
                </a:solidFill>
                <a:effectLst/>
                <a:uLnTx/>
                <a:uFillTx/>
                <a:latin typeface="Century Gothic" panose="020B0502020202020204" pitchFamily="34" charset="0"/>
                <a:ea typeface="DejaVu Sans"/>
              </a:rPr>
              <a:t>1</a:t>
            </a:r>
            <a:endParaRPr kumimoji="0" lang="en-GB" sz="20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
        <p:nvSpPr>
          <p:cNvPr id="23" name="CustomShape 24">
            <a:extLst>
              <a:ext uri="{FF2B5EF4-FFF2-40B4-BE49-F238E27FC236}">
                <a16:creationId xmlns:a16="http://schemas.microsoft.com/office/drawing/2014/main" id="{5DC96648-1E57-4458-D0EC-2FEFE3B617E3}"/>
              </a:ext>
            </a:extLst>
          </p:cNvPr>
          <p:cNvSpPr/>
          <p:nvPr/>
        </p:nvSpPr>
        <p:spPr>
          <a:xfrm>
            <a:off x="64168" y="1697857"/>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2</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24" name="CustomShape 25">
            <a:extLst>
              <a:ext uri="{FF2B5EF4-FFF2-40B4-BE49-F238E27FC236}">
                <a16:creationId xmlns:a16="http://schemas.microsoft.com/office/drawing/2014/main" id="{B95FD754-7E23-9BDE-A732-0291C8EEE393}"/>
              </a:ext>
            </a:extLst>
          </p:cNvPr>
          <p:cNvSpPr/>
          <p:nvPr/>
        </p:nvSpPr>
        <p:spPr>
          <a:xfrm>
            <a:off x="64168" y="2157342"/>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3</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25" name="CustomShape 26">
            <a:extLst>
              <a:ext uri="{FF2B5EF4-FFF2-40B4-BE49-F238E27FC236}">
                <a16:creationId xmlns:a16="http://schemas.microsoft.com/office/drawing/2014/main" id="{46196866-7F3F-DC74-EB57-BD8D7FB4A63D}"/>
              </a:ext>
            </a:extLst>
          </p:cNvPr>
          <p:cNvSpPr/>
          <p:nvPr/>
        </p:nvSpPr>
        <p:spPr>
          <a:xfrm>
            <a:off x="64168" y="2616827"/>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4</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26" name="CustomShape 27">
            <a:extLst>
              <a:ext uri="{FF2B5EF4-FFF2-40B4-BE49-F238E27FC236}">
                <a16:creationId xmlns:a16="http://schemas.microsoft.com/office/drawing/2014/main" id="{8A980EEF-C3AD-CD1D-6E15-69393357A5C4}"/>
              </a:ext>
            </a:extLst>
          </p:cNvPr>
          <p:cNvSpPr/>
          <p:nvPr/>
        </p:nvSpPr>
        <p:spPr>
          <a:xfrm>
            <a:off x="64168" y="3076312"/>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5</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27" name="CustomShape 28">
            <a:extLst>
              <a:ext uri="{FF2B5EF4-FFF2-40B4-BE49-F238E27FC236}">
                <a16:creationId xmlns:a16="http://schemas.microsoft.com/office/drawing/2014/main" id="{2F250EBF-9712-372C-3F12-5A153E5D889E}"/>
              </a:ext>
            </a:extLst>
          </p:cNvPr>
          <p:cNvSpPr/>
          <p:nvPr/>
        </p:nvSpPr>
        <p:spPr>
          <a:xfrm>
            <a:off x="64168" y="3535797"/>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6</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28" name="CustomShape 28">
            <a:extLst>
              <a:ext uri="{FF2B5EF4-FFF2-40B4-BE49-F238E27FC236}">
                <a16:creationId xmlns:a16="http://schemas.microsoft.com/office/drawing/2014/main" id="{E23F2553-3086-D743-0143-43F3A280CD4F}"/>
              </a:ext>
            </a:extLst>
          </p:cNvPr>
          <p:cNvSpPr/>
          <p:nvPr/>
        </p:nvSpPr>
        <p:spPr>
          <a:xfrm>
            <a:off x="64168" y="3995282"/>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chemeClr val="bg1"/>
                </a:solidFill>
                <a:effectLst/>
                <a:uLnTx/>
                <a:uFillTx/>
                <a:latin typeface="Century Gothic" panose="020B0502020202020204" pitchFamily="34" charset="0"/>
                <a:ea typeface="DejaVu Sans"/>
              </a:rPr>
              <a:t>7</a:t>
            </a:r>
            <a:endParaRPr kumimoji="0" lang="en-GB" sz="20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
        <p:nvSpPr>
          <p:cNvPr id="29" name="CustomShape 28">
            <a:extLst>
              <a:ext uri="{FF2B5EF4-FFF2-40B4-BE49-F238E27FC236}">
                <a16:creationId xmlns:a16="http://schemas.microsoft.com/office/drawing/2014/main" id="{114ACB9D-6304-E3ED-A77A-88B482709829}"/>
              </a:ext>
            </a:extLst>
          </p:cNvPr>
          <p:cNvSpPr/>
          <p:nvPr/>
        </p:nvSpPr>
        <p:spPr>
          <a:xfrm>
            <a:off x="64168" y="4454767"/>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chemeClr val="bg1"/>
                </a:solidFill>
                <a:effectLst/>
                <a:uLnTx/>
                <a:uFillTx/>
                <a:latin typeface="Century Gothic" panose="020B0502020202020204" pitchFamily="34" charset="0"/>
                <a:ea typeface="DejaVu Sans"/>
              </a:rPr>
              <a:t>8</a:t>
            </a:r>
            <a:endParaRPr kumimoji="0" lang="en-GB" sz="20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
        <p:nvSpPr>
          <p:cNvPr id="30" name="CustomShape 28">
            <a:extLst>
              <a:ext uri="{FF2B5EF4-FFF2-40B4-BE49-F238E27FC236}">
                <a16:creationId xmlns:a16="http://schemas.microsoft.com/office/drawing/2014/main" id="{8736CCC1-7CF1-B3B4-8BB0-936DDF22E2D4}"/>
              </a:ext>
            </a:extLst>
          </p:cNvPr>
          <p:cNvSpPr/>
          <p:nvPr/>
        </p:nvSpPr>
        <p:spPr>
          <a:xfrm>
            <a:off x="64168" y="4914252"/>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chemeClr val="bg1"/>
                </a:solidFill>
                <a:effectLst/>
                <a:uLnTx/>
                <a:uFillTx/>
                <a:latin typeface="Century Gothic" panose="020B0502020202020204" pitchFamily="34" charset="0"/>
                <a:ea typeface="DejaVu Sans"/>
              </a:rPr>
              <a:t>9</a:t>
            </a:r>
            <a:endParaRPr kumimoji="0" lang="en-GB" sz="20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
        <p:nvSpPr>
          <p:cNvPr id="31" name="CustomShape 28">
            <a:extLst>
              <a:ext uri="{FF2B5EF4-FFF2-40B4-BE49-F238E27FC236}">
                <a16:creationId xmlns:a16="http://schemas.microsoft.com/office/drawing/2014/main" id="{A2F09202-4D6C-8507-193C-CC430C1D0877}"/>
              </a:ext>
            </a:extLst>
          </p:cNvPr>
          <p:cNvSpPr/>
          <p:nvPr/>
        </p:nvSpPr>
        <p:spPr>
          <a:xfrm>
            <a:off x="64168" y="5373737"/>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1" normalizeH="0" baseline="0" noProof="0" dirty="0">
                <a:ln>
                  <a:noFill/>
                </a:ln>
                <a:solidFill>
                  <a:schemeClr val="bg1"/>
                </a:solidFill>
                <a:effectLst/>
                <a:uLnTx/>
                <a:uFillTx/>
                <a:latin typeface="Century Gothic" panose="020B0502020202020204" pitchFamily="34" charset="0"/>
                <a:ea typeface="DejaVu Sans"/>
              </a:rPr>
              <a:t>10</a:t>
            </a:r>
            <a:endParaRPr kumimoji="0" lang="en-GB" sz="19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
        <p:nvSpPr>
          <p:cNvPr id="32" name="CustomShape 28">
            <a:extLst>
              <a:ext uri="{FF2B5EF4-FFF2-40B4-BE49-F238E27FC236}">
                <a16:creationId xmlns:a16="http://schemas.microsoft.com/office/drawing/2014/main" id="{559E2349-068B-8A37-FE15-5A76C28E2673}"/>
              </a:ext>
            </a:extLst>
          </p:cNvPr>
          <p:cNvSpPr/>
          <p:nvPr/>
        </p:nvSpPr>
        <p:spPr>
          <a:xfrm>
            <a:off x="64168" y="5833218"/>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1" normalizeH="0" baseline="0" noProof="0" dirty="0">
                <a:ln>
                  <a:noFill/>
                </a:ln>
                <a:solidFill>
                  <a:schemeClr val="bg1"/>
                </a:solidFill>
                <a:effectLst/>
                <a:uLnTx/>
                <a:uFillTx/>
                <a:latin typeface="Century Gothic" panose="020B0502020202020204" pitchFamily="34" charset="0"/>
                <a:ea typeface="DejaVu Sans"/>
              </a:rPr>
              <a:t>11</a:t>
            </a:r>
            <a:endParaRPr kumimoji="0" lang="en-GB" sz="19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Tree>
    <p:extLst>
      <p:ext uri="{BB962C8B-B14F-4D97-AF65-F5344CB8AC3E}">
        <p14:creationId xmlns:p14="http://schemas.microsoft.com/office/powerpoint/2010/main" val="228928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5</a:t>
            </a:r>
            <a:endParaRPr lang="en-GB" sz="3200" dirty="0"/>
          </a:p>
        </p:txBody>
      </p:sp>
      <p:sp>
        <p:nvSpPr>
          <p:cNvPr id="12" name="Title 2">
            <a:extLst>
              <a:ext uri="{FF2B5EF4-FFF2-40B4-BE49-F238E27FC236}">
                <a16:creationId xmlns:a16="http://schemas.microsoft.com/office/drawing/2014/main" id="{EADAB38A-6BFC-437B-A4D2-C13463AD3429}"/>
              </a:ext>
            </a:extLst>
          </p:cNvPr>
          <p:cNvSpPr txBox="1">
            <a:spLocks/>
          </p:cNvSpPr>
          <p:nvPr/>
        </p:nvSpPr>
        <p:spPr>
          <a:xfrm>
            <a:off x="10717846" y="102462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cs typeface="Calibri"/>
              <a:sym typeface="Calibri"/>
            </a:endParaRPr>
          </a:p>
        </p:txBody>
      </p:sp>
      <p:pic>
        <p:nvPicPr>
          <p:cNvPr id="13" name="Picture 12" descr="Icon&#10;&#10;Description automatically generated">
            <a:extLst>
              <a:ext uri="{FF2B5EF4-FFF2-40B4-BE49-F238E27FC236}">
                <a16:creationId xmlns:a16="http://schemas.microsoft.com/office/drawing/2014/main" id="{A22B7C4E-AD73-42BA-9719-8F782430C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846" y="65350"/>
            <a:ext cx="1585097" cy="1066892"/>
          </a:xfrm>
          <a:prstGeom prst="rect">
            <a:avLst/>
          </a:prstGeom>
        </p:spPr>
      </p:pic>
      <p:sp>
        <p:nvSpPr>
          <p:cNvPr id="8" name="Google Shape;167;p2">
            <a:extLst>
              <a:ext uri="{FF2B5EF4-FFF2-40B4-BE49-F238E27FC236}">
                <a16:creationId xmlns:a16="http://schemas.microsoft.com/office/drawing/2014/main" id="{5CAD7E7C-DB78-477E-8989-DDA1A58BAAA9}"/>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 name="Speech Bubble: Rectangle with Corners Rounded 8">
            <a:extLst>
              <a:ext uri="{FF2B5EF4-FFF2-40B4-BE49-F238E27FC236}">
                <a16:creationId xmlns:a16="http://schemas.microsoft.com/office/drawing/2014/main" id="{5246F74E-62AD-4CE6-A368-1B32C13DCEDC}"/>
              </a:ext>
            </a:extLst>
          </p:cNvPr>
          <p:cNvSpPr/>
          <p:nvPr/>
        </p:nvSpPr>
        <p:spPr>
          <a:xfrm>
            <a:off x="3829424" y="178114"/>
            <a:ext cx="6686176" cy="459764"/>
          </a:xfrm>
          <a:prstGeom prst="wedgeRoundRectCallout">
            <a:avLst>
              <a:gd name="adj1" fmla="val -53936"/>
              <a:gd name="adj2" fmla="val 10200"/>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CustomShape 7">
            <a:extLst>
              <a:ext uri="{FF2B5EF4-FFF2-40B4-BE49-F238E27FC236}">
                <a16:creationId xmlns:a16="http://schemas.microsoft.com/office/drawing/2014/main" id="{1C7819D0-4986-418E-AC87-8EB5B100A251}"/>
              </a:ext>
            </a:extLst>
          </p:cNvPr>
          <p:cNvSpPr/>
          <p:nvPr/>
        </p:nvSpPr>
        <p:spPr>
          <a:xfrm>
            <a:off x="3793629" y="164830"/>
            <a:ext cx="6924217" cy="7226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002060"/>
                </a:solidFill>
                <a:effectLst/>
                <a:uLnTx/>
                <a:uFillTx/>
                <a:latin typeface="Century Gothic"/>
                <a:ea typeface="+mn-ea"/>
                <a:cs typeface="+mn-cs"/>
              </a:rPr>
              <a:t>Rede </a:t>
            </a:r>
            <a:r>
              <a:rPr kumimoji="0" lang="en-GB" sz="2400" b="1" i="0" u="none" strike="noStrike" kern="1200" cap="none" spc="-1" normalizeH="0" baseline="0" noProof="0" dirty="0" err="1">
                <a:ln>
                  <a:noFill/>
                </a:ln>
                <a:solidFill>
                  <a:srgbClr val="002060"/>
                </a:solidFill>
                <a:effectLst/>
                <a:uLnTx/>
                <a:uFillTx/>
                <a:latin typeface="Century Gothic"/>
                <a:ea typeface="+mn-ea"/>
                <a:cs typeface="+mn-cs"/>
              </a:rPr>
              <a:t>mit</a:t>
            </a:r>
            <a:r>
              <a:rPr kumimoji="0" lang="en-GB" sz="2400" b="1" i="0" u="none" strike="noStrike" kern="1200" cap="none" spc="-1" normalizeH="0" baseline="0" noProof="0" dirty="0">
                <a:ln>
                  <a:noFill/>
                </a:ln>
                <a:solidFill>
                  <a:srgbClr val="002060"/>
                </a:solidFill>
                <a:effectLst/>
                <a:uLnTx/>
                <a:uFillTx/>
                <a:latin typeface="Century Gothic"/>
                <a:ea typeface="+mn-ea"/>
                <a:cs typeface="+mn-cs"/>
              </a:rPr>
              <a:t> </a:t>
            </a:r>
            <a:r>
              <a:rPr kumimoji="0" lang="en-GB" sz="2400" b="1" i="0" u="none" strike="noStrike" kern="1200" cap="none" spc="-1" normalizeH="0" baseline="0" noProof="0" dirty="0" err="1">
                <a:ln>
                  <a:noFill/>
                </a:ln>
                <a:solidFill>
                  <a:srgbClr val="002060"/>
                </a:solidFill>
                <a:effectLst/>
                <a:uLnTx/>
                <a:uFillTx/>
                <a:latin typeface="Century Gothic"/>
                <a:ea typeface="+mn-ea"/>
                <a:cs typeface="+mn-cs"/>
              </a:rPr>
              <a:t>deinem</a:t>
            </a:r>
            <a:r>
              <a:rPr kumimoji="0" lang="en-GB" sz="2400" b="1" i="0" u="none" strike="noStrike" kern="1200" cap="none" spc="-1" normalizeH="0" baseline="0" noProof="0" dirty="0">
                <a:ln>
                  <a:noFill/>
                </a:ln>
                <a:solidFill>
                  <a:srgbClr val="002060"/>
                </a:solidFill>
                <a:effectLst/>
                <a:uLnTx/>
                <a:uFillTx/>
                <a:latin typeface="Century Gothic"/>
                <a:ea typeface="+mn-ea"/>
                <a:cs typeface="+mn-cs"/>
              </a:rPr>
              <a:t> Partner/</a:t>
            </a:r>
            <a:r>
              <a:rPr kumimoji="0" lang="en-GB" sz="2400" b="1" i="0" u="none" strike="noStrike" kern="1200" cap="none" spc="-1" normalizeH="0" baseline="0" noProof="0" dirty="0" err="1">
                <a:ln>
                  <a:noFill/>
                </a:ln>
                <a:solidFill>
                  <a:srgbClr val="002060"/>
                </a:solidFill>
                <a:effectLst/>
                <a:uLnTx/>
                <a:uFillTx/>
                <a:latin typeface="Century Gothic"/>
                <a:ea typeface="+mn-ea"/>
                <a:cs typeface="+mn-cs"/>
              </a:rPr>
              <a:t>deiner</a:t>
            </a:r>
            <a:r>
              <a:rPr kumimoji="0" lang="en-GB" sz="2400" b="1" i="0" u="none" strike="noStrike" kern="1200" cap="none" spc="-1" normalizeH="0" baseline="0" noProof="0" dirty="0">
                <a:ln>
                  <a:noFill/>
                </a:ln>
                <a:solidFill>
                  <a:srgbClr val="002060"/>
                </a:solidFill>
                <a:effectLst/>
                <a:uLnTx/>
                <a:uFillTx/>
                <a:latin typeface="Century Gothic"/>
                <a:ea typeface="+mn-ea"/>
                <a:cs typeface="+mn-cs"/>
              </a:rPr>
              <a:t> </a:t>
            </a:r>
            <a:r>
              <a:rPr kumimoji="0" lang="en-GB" sz="2400" b="1" i="0" u="none" strike="noStrike" kern="1200" cap="none" spc="-1" normalizeH="0" baseline="0" noProof="0" dirty="0" err="1">
                <a:ln>
                  <a:noFill/>
                </a:ln>
                <a:solidFill>
                  <a:srgbClr val="002060"/>
                </a:solidFill>
                <a:effectLst/>
                <a:uLnTx/>
                <a:uFillTx/>
                <a:latin typeface="Century Gothic"/>
                <a:ea typeface="+mn-ea"/>
                <a:cs typeface="+mn-cs"/>
              </a:rPr>
              <a:t>Partnerin</a:t>
            </a:r>
            <a:r>
              <a:rPr kumimoji="0" lang="en-GB" sz="2400" b="1" i="0" u="none" strike="noStrike" kern="1200" cap="none" spc="-1" normalizeH="0" baseline="0" noProof="0" dirty="0">
                <a:ln>
                  <a:noFill/>
                </a:ln>
                <a:solidFill>
                  <a:srgbClr val="002060"/>
                </a:solidFill>
                <a:effectLst/>
                <a:uLnTx/>
                <a:uFillTx/>
                <a:latin typeface="Century Gothic"/>
                <a:ea typeface="+mn-ea"/>
                <a:cs typeface="+mn-cs"/>
              </a:rPr>
              <a:t>.</a:t>
            </a:r>
            <a:endParaRPr kumimoji="0" lang="en-GB" sz="2400" b="1" i="0" u="none" strike="noStrike" kern="1200" cap="none" spc="-1" normalizeH="0" baseline="0" noProof="0" dirty="0">
              <a:ln>
                <a:noFill/>
              </a:ln>
              <a:solidFill>
                <a:prstClr val="black"/>
              </a:solidFill>
              <a:effectLst/>
              <a:uLnTx/>
              <a:uFillTx/>
              <a:latin typeface="Arial"/>
              <a:ea typeface="+mn-ea"/>
              <a:cs typeface="+mn-cs"/>
            </a:endParaRPr>
          </a:p>
        </p:txBody>
      </p:sp>
      <p:pic>
        <p:nvPicPr>
          <p:cNvPr id="11" name="Graphic 10" descr="Teacher">
            <a:extLst>
              <a:ext uri="{FF2B5EF4-FFF2-40B4-BE49-F238E27FC236}">
                <a16:creationId xmlns:a16="http://schemas.microsoft.com/office/drawing/2014/main" id="{5F63FC24-0DD3-4DDC-9D2C-E7B8C548C9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91497" y="998"/>
            <a:ext cx="914400" cy="914400"/>
          </a:xfrm>
          <a:prstGeom prst="rect">
            <a:avLst/>
          </a:prstGeom>
        </p:spPr>
      </p:pic>
      <p:graphicFrame>
        <p:nvGraphicFramePr>
          <p:cNvPr id="3" name="Table 2">
            <a:extLst>
              <a:ext uri="{FF2B5EF4-FFF2-40B4-BE49-F238E27FC236}">
                <a16:creationId xmlns:a16="http://schemas.microsoft.com/office/drawing/2014/main" id="{018D6D8E-37F2-3088-323B-BCE1ADAEA6C0}"/>
              </a:ext>
            </a:extLst>
          </p:cNvPr>
          <p:cNvGraphicFramePr>
            <a:graphicFrameLocks noGrp="1"/>
          </p:cNvGraphicFramePr>
          <p:nvPr>
            <p:extLst>
              <p:ext uri="{D42A27DB-BD31-4B8C-83A1-F6EECF244321}">
                <p14:modId xmlns:p14="http://schemas.microsoft.com/office/powerpoint/2010/main" val="4193487699"/>
              </p:ext>
            </p:extLst>
          </p:nvPr>
        </p:nvGraphicFramePr>
        <p:xfrm>
          <a:off x="469734" y="1484391"/>
          <a:ext cx="7361060" cy="4978858"/>
        </p:xfrm>
        <a:graphic>
          <a:graphicData uri="http://schemas.openxmlformats.org/drawingml/2006/table">
            <a:tbl>
              <a:tblPr firstRow="1" bandRow="1">
                <a:noFill/>
              </a:tblPr>
              <a:tblGrid>
                <a:gridCol w="7361060">
                  <a:extLst>
                    <a:ext uri="{9D8B030D-6E8A-4147-A177-3AD203B41FA5}">
                      <a16:colId xmlns:a16="http://schemas.microsoft.com/office/drawing/2014/main" val="2145662844"/>
                    </a:ext>
                  </a:extLst>
                </a:gridCol>
              </a:tblGrid>
              <a:tr h="440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am scared of exams.</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6182386"/>
                  </a:ext>
                </a:extLst>
              </a:tr>
              <a:tr h="440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am ill.</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1729277"/>
                  </a:ext>
                </a:extLst>
              </a:tr>
              <a:tr h="440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speak English and German.</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243315"/>
                  </a:ext>
                </a:extLst>
              </a:tr>
              <a:tr h="440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have to clean the floor (‘make the floor clean’).</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2025125"/>
                  </a:ext>
                </a:extLst>
              </a:tr>
              <a:tr h="5241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think (‘find’) it important to help at home.</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7999101"/>
                  </a:ext>
                </a:extLst>
              </a:tr>
              <a:tr h="495764">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have a birthday today (it’s my birthday today). </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8593531"/>
                  </a:ext>
                </a:extLst>
              </a:tr>
              <a:tr h="433137">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think (‘find’) it’s good to play in the sun.</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9749935"/>
                  </a:ext>
                </a:extLst>
              </a:tr>
              <a:tr h="440728">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have an exam.</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2597065"/>
                  </a:ext>
                </a:extLst>
              </a:tr>
              <a:tr h="440728">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live in Europe.</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9850727"/>
                  </a:ext>
                </a:extLst>
              </a:tr>
              <a:tr h="440728">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get Christmas presents today.</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8797329"/>
                  </a:ext>
                </a:extLst>
              </a:tr>
              <a:tr h="440728">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can play an instrument. </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685906"/>
                  </a:ext>
                </a:extLst>
              </a:tr>
            </a:tbl>
          </a:graphicData>
        </a:graphic>
      </p:graphicFrame>
      <p:graphicFrame>
        <p:nvGraphicFramePr>
          <p:cNvPr id="4" name="Table 3">
            <a:extLst>
              <a:ext uri="{FF2B5EF4-FFF2-40B4-BE49-F238E27FC236}">
                <a16:creationId xmlns:a16="http://schemas.microsoft.com/office/drawing/2014/main" id="{211A0911-A26C-59FC-1439-B04B2C7D045A}"/>
              </a:ext>
            </a:extLst>
          </p:cNvPr>
          <p:cNvGraphicFramePr>
            <a:graphicFrameLocks noGrp="1"/>
          </p:cNvGraphicFramePr>
          <p:nvPr>
            <p:extLst>
              <p:ext uri="{D42A27DB-BD31-4B8C-83A1-F6EECF244321}">
                <p14:modId xmlns:p14="http://schemas.microsoft.com/office/powerpoint/2010/main" val="1921858979"/>
              </p:ext>
            </p:extLst>
          </p:nvPr>
        </p:nvGraphicFramePr>
        <p:xfrm>
          <a:off x="7951200" y="3536009"/>
          <a:ext cx="4156626" cy="1920240"/>
        </p:xfrm>
        <a:graphic>
          <a:graphicData uri="http://schemas.openxmlformats.org/drawingml/2006/table">
            <a:tbl>
              <a:tblPr firstRow="1" bandRow="1"/>
              <a:tblGrid>
                <a:gridCol w="4156626">
                  <a:extLst>
                    <a:ext uri="{9D8B030D-6E8A-4147-A177-3AD203B41FA5}">
                      <a16:colId xmlns:a16="http://schemas.microsoft.com/office/drawing/2014/main" val="3087057724"/>
                    </a:ext>
                  </a:extLst>
                </a:gridCol>
              </a:tblGrid>
              <a:tr h="1478314">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Frohe</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Weihnachten</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ich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auch</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Herzlichen</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Glückwunsch</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zum</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Geburtstag</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viel</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Glück</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Gute</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Besserung</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48865404"/>
                  </a:ext>
                </a:extLst>
              </a:tr>
            </a:tbl>
          </a:graphicData>
        </a:graphic>
      </p:graphicFrame>
      <p:sp>
        <p:nvSpPr>
          <p:cNvPr id="5" name="Speech Bubble: Rectangle with Corners Rounded 4">
            <a:extLst>
              <a:ext uri="{FF2B5EF4-FFF2-40B4-BE49-F238E27FC236}">
                <a16:creationId xmlns:a16="http://schemas.microsoft.com/office/drawing/2014/main" id="{D88D1A00-64D0-AEA8-7A4A-E0A615EA1F9E}"/>
              </a:ext>
            </a:extLst>
          </p:cNvPr>
          <p:cNvSpPr/>
          <p:nvPr/>
        </p:nvSpPr>
        <p:spPr>
          <a:xfrm>
            <a:off x="7404685" y="778203"/>
            <a:ext cx="3272617" cy="593504"/>
          </a:xfrm>
          <a:prstGeom prst="wedgeRoundRectCallout">
            <a:avLst>
              <a:gd name="adj1" fmla="val 14185"/>
              <a:gd name="adj2" fmla="val 101490"/>
              <a:gd name="adj3" fmla="val 16667"/>
            </a:avLst>
          </a:prstGeom>
          <a:solidFill>
            <a:srgbClr val="FFFF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Reaktionen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US"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pSp>
        <p:nvGrpSpPr>
          <p:cNvPr id="6" name="Group 5">
            <a:extLst>
              <a:ext uri="{FF2B5EF4-FFF2-40B4-BE49-F238E27FC236}">
                <a16:creationId xmlns:a16="http://schemas.microsoft.com/office/drawing/2014/main" id="{1BE8B26E-98F1-1DDE-9E67-0ECF51223E62}"/>
              </a:ext>
            </a:extLst>
          </p:cNvPr>
          <p:cNvGrpSpPr/>
          <p:nvPr/>
        </p:nvGrpSpPr>
        <p:grpSpPr>
          <a:xfrm>
            <a:off x="9295097" y="1613787"/>
            <a:ext cx="2896905" cy="1188393"/>
            <a:chOff x="9185258" y="1805046"/>
            <a:chExt cx="2570674" cy="1424670"/>
          </a:xfrm>
        </p:grpSpPr>
        <p:sp>
          <p:nvSpPr>
            <p:cNvPr id="7" name="Speech Bubble: Oval 6">
              <a:extLst>
                <a:ext uri="{FF2B5EF4-FFF2-40B4-BE49-F238E27FC236}">
                  <a16:creationId xmlns:a16="http://schemas.microsoft.com/office/drawing/2014/main" id="{FE66527A-E6D7-C1E7-FD7D-56BB5090067D}"/>
                </a:ext>
              </a:extLst>
            </p:cNvPr>
            <p:cNvSpPr/>
            <p:nvPr/>
          </p:nvSpPr>
          <p:spPr>
            <a:xfrm>
              <a:off x="9185258" y="1805046"/>
              <a:ext cx="2555716" cy="1424670"/>
            </a:xfrm>
            <a:prstGeom prst="wedgeEllipseCallout">
              <a:avLst>
                <a:gd name="adj1" fmla="val -35029"/>
                <a:gd name="adj2" fmla="val 60841"/>
              </a:avLst>
            </a:prstGeom>
            <a:solidFill>
              <a:srgbClr val="7DDDFF"/>
            </a:solidFill>
            <a:ln>
              <a:solidFill>
                <a:srgbClr val="7DDD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endParaRPr>
            </a:p>
          </p:txBody>
        </p:sp>
        <p:sp>
          <p:nvSpPr>
            <p:cNvPr id="15" name="Rectangle 14">
              <a:extLst>
                <a:ext uri="{FF2B5EF4-FFF2-40B4-BE49-F238E27FC236}">
                  <a16:creationId xmlns:a16="http://schemas.microsoft.com/office/drawing/2014/main" id="{14DF418B-F575-5AF2-C703-C5F8A186DE4F}"/>
                </a:ext>
              </a:extLst>
            </p:cNvPr>
            <p:cNvSpPr/>
            <p:nvPr/>
          </p:nvSpPr>
          <p:spPr>
            <a:xfrm>
              <a:off x="9264377" y="1959415"/>
              <a:ext cx="57259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1D9A78"/>
                    </a:solidFill>
                    <a:prstDash val="solid"/>
                  </a:ln>
                  <a:solidFill>
                    <a:srgbClr val="2994B2"/>
                  </a:solidFill>
                  <a:effectLst/>
                  <a:uLnTx/>
                  <a:uFillTx/>
                  <a:latin typeface="Calibri" panose="020F0502020204030204"/>
                  <a:ea typeface="+mn-ea"/>
                  <a:cs typeface="+mn-cs"/>
                </a:rPr>
                <a:t>B</a:t>
              </a:r>
            </a:p>
          </p:txBody>
        </p:sp>
        <p:sp>
          <p:nvSpPr>
            <p:cNvPr id="16" name="TextBox 15">
              <a:extLst>
                <a:ext uri="{FF2B5EF4-FFF2-40B4-BE49-F238E27FC236}">
                  <a16:creationId xmlns:a16="http://schemas.microsoft.com/office/drawing/2014/main" id="{B527DE0C-1482-4A34-AC02-6756A6FFC356}"/>
                </a:ext>
              </a:extLst>
            </p:cNvPr>
            <p:cNvSpPr txBox="1"/>
            <p:nvPr/>
          </p:nvSpPr>
          <p:spPr>
            <a:xfrm>
              <a:off x="9482369" y="2296392"/>
              <a:ext cx="2273563" cy="4665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Segoe Print" panose="02000600000000000000" pitchFamily="2" charset="0"/>
                </a:rPr>
                <a:t>Ich </a:t>
              </a:r>
              <a:r>
                <a:rPr lang="en-GB" sz="2800" dirty="0" err="1">
                  <a:solidFill>
                    <a:srgbClr val="002060"/>
                  </a:solidFill>
                  <a:latin typeface="Segoe Print" panose="02000600000000000000" pitchFamily="2" charset="0"/>
                </a:rPr>
                <a:t>auch</a:t>
              </a:r>
              <a:r>
                <a:rPr lang="en-GB" sz="2800" dirty="0">
                  <a:solidFill>
                    <a:srgbClr val="002060"/>
                  </a:solidFill>
                  <a:latin typeface="Segoe Print" panose="02000600000000000000" pitchFamily="2" charset="0"/>
                </a:rPr>
                <a:t>!</a:t>
              </a:r>
              <a:endPar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endParaRPr>
            </a:p>
          </p:txBody>
        </p:sp>
      </p:grpSp>
      <p:grpSp>
        <p:nvGrpSpPr>
          <p:cNvPr id="17" name="Group 16">
            <a:extLst>
              <a:ext uri="{FF2B5EF4-FFF2-40B4-BE49-F238E27FC236}">
                <a16:creationId xmlns:a16="http://schemas.microsoft.com/office/drawing/2014/main" id="{277E15EC-B84D-6445-16A6-583E03ECF63C}"/>
              </a:ext>
            </a:extLst>
          </p:cNvPr>
          <p:cNvGrpSpPr/>
          <p:nvPr/>
        </p:nvGrpSpPr>
        <p:grpSpPr>
          <a:xfrm>
            <a:off x="6312879" y="1401751"/>
            <a:ext cx="2844611" cy="1475658"/>
            <a:chOff x="5551056" y="1787028"/>
            <a:chExt cx="2403392" cy="1342271"/>
          </a:xfrm>
        </p:grpSpPr>
        <p:sp>
          <p:nvSpPr>
            <p:cNvPr id="18" name="Speech Bubble: Oval 17">
              <a:extLst>
                <a:ext uri="{FF2B5EF4-FFF2-40B4-BE49-F238E27FC236}">
                  <a16:creationId xmlns:a16="http://schemas.microsoft.com/office/drawing/2014/main" id="{84A17942-90C0-BD5A-0752-0E767C821427}"/>
                </a:ext>
              </a:extLst>
            </p:cNvPr>
            <p:cNvSpPr/>
            <p:nvPr/>
          </p:nvSpPr>
          <p:spPr>
            <a:xfrm>
              <a:off x="5551056" y="1803630"/>
              <a:ext cx="2403392" cy="1324814"/>
            </a:xfrm>
            <a:prstGeom prst="wedgeEllipseCallout">
              <a:avLst>
                <a:gd name="adj1" fmla="val 37533"/>
                <a:gd name="adj2" fmla="val 65984"/>
              </a:avLst>
            </a:prstGeom>
            <a:solidFill>
              <a:srgbClr val="FF75BA"/>
            </a:solidFill>
            <a:ln>
              <a:solidFill>
                <a:srgbClr val="FF75B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Segoe Print" panose="02000600000000000000" pitchFamily="2" charset="0"/>
                <a:ea typeface="+mn-ea"/>
                <a:cs typeface="+mn-cs"/>
              </a:endParaRPr>
            </a:p>
          </p:txBody>
        </p:sp>
        <p:sp>
          <p:nvSpPr>
            <p:cNvPr id="19" name="Rectangle 18">
              <a:extLst>
                <a:ext uri="{FF2B5EF4-FFF2-40B4-BE49-F238E27FC236}">
                  <a16:creationId xmlns:a16="http://schemas.microsoft.com/office/drawing/2014/main" id="{04FC8A25-9E55-E599-9F44-219FACEA8CEC}"/>
                </a:ext>
              </a:extLst>
            </p:cNvPr>
            <p:cNvSpPr/>
            <p:nvPr/>
          </p:nvSpPr>
          <p:spPr>
            <a:xfrm>
              <a:off x="5586407" y="1787028"/>
              <a:ext cx="60465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1D9A78"/>
                    </a:solidFill>
                    <a:prstDash val="solid"/>
                  </a:ln>
                  <a:solidFill>
                    <a:srgbClr val="2994B2"/>
                  </a:solidFill>
                  <a:effectLst/>
                  <a:uLnTx/>
                  <a:uFillTx/>
                  <a:latin typeface="Calibri" panose="020F0502020204030204"/>
                  <a:ea typeface="+mn-ea"/>
                  <a:cs typeface="+mn-cs"/>
                </a:rPr>
                <a:t>A</a:t>
              </a:r>
            </a:p>
          </p:txBody>
        </p:sp>
        <p:sp>
          <p:nvSpPr>
            <p:cNvPr id="20" name="TextBox 19">
              <a:extLst>
                <a:ext uri="{FF2B5EF4-FFF2-40B4-BE49-F238E27FC236}">
                  <a16:creationId xmlns:a16="http://schemas.microsoft.com/office/drawing/2014/main" id="{E359B803-1F2C-DFAD-20D3-4F649BD7CCAE}"/>
                </a:ext>
              </a:extLst>
            </p:cNvPr>
            <p:cNvSpPr txBox="1"/>
            <p:nvPr/>
          </p:nvSpPr>
          <p:spPr>
            <a:xfrm>
              <a:off x="5975742" y="1953482"/>
              <a:ext cx="1818738" cy="11758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Ich </a:t>
              </a:r>
              <a:r>
                <a:rPr kumimoji="0" lang="en-GB" sz="26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mn-cs"/>
                </a:rPr>
                <a:t>habe</a:t>
              </a:r>
              <a:r>
                <a:rPr kumimoji="0" lang="en-GB" sz="26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 Angst </a:t>
              </a:r>
              <a:r>
                <a:rPr kumimoji="0" lang="en-GB" sz="26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mn-cs"/>
                </a:rPr>
                <a:t>vor</a:t>
              </a:r>
              <a:r>
                <a:rPr kumimoji="0" lang="en-GB" sz="26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 </a:t>
              </a:r>
              <a:r>
                <a:rPr kumimoji="0" lang="en-GB" sz="26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mn-cs"/>
                </a:rPr>
                <a:t>Prüfungen</a:t>
              </a:r>
              <a:r>
                <a:rPr kumimoji="0" lang="en-GB" sz="26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a:t>
              </a:r>
            </a:p>
          </p:txBody>
        </p:sp>
      </p:grpSp>
      <p:sp>
        <p:nvSpPr>
          <p:cNvPr id="21" name="TextBox 20">
            <a:extLst>
              <a:ext uri="{FF2B5EF4-FFF2-40B4-BE49-F238E27FC236}">
                <a16:creationId xmlns:a16="http://schemas.microsoft.com/office/drawing/2014/main" id="{95E6DB92-136A-41FD-B83C-541A2DBF5A89}"/>
              </a:ext>
            </a:extLst>
          </p:cNvPr>
          <p:cNvSpPr txBox="1"/>
          <p:nvPr/>
        </p:nvSpPr>
        <p:spPr>
          <a:xfrm>
            <a:off x="148894" y="879701"/>
            <a:ext cx="5470650"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I …</a:t>
            </a:r>
          </a:p>
        </p:txBody>
      </p:sp>
      <p:sp>
        <p:nvSpPr>
          <p:cNvPr id="22" name="CustomShape 23">
            <a:extLst>
              <a:ext uri="{FF2B5EF4-FFF2-40B4-BE49-F238E27FC236}">
                <a16:creationId xmlns:a16="http://schemas.microsoft.com/office/drawing/2014/main" id="{467FAFFD-4C51-A214-B37A-69692901DC47}"/>
              </a:ext>
            </a:extLst>
          </p:cNvPr>
          <p:cNvSpPr/>
          <p:nvPr/>
        </p:nvSpPr>
        <p:spPr>
          <a:xfrm>
            <a:off x="64168" y="1462960"/>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chemeClr val="bg1"/>
                </a:solidFill>
                <a:effectLst/>
                <a:uLnTx/>
                <a:uFillTx/>
                <a:latin typeface="Century Gothic" panose="020B0502020202020204" pitchFamily="34" charset="0"/>
                <a:ea typeface="DejaVu Sans"/>
              </a:rPr>
              <a:t>1</a:t>
            </a:r>
            <a:endParaRPr kumimoji="0" lang="en-GB" sz="20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
        <p:nvSpPr>
          <p:cNvPr id="23" name="CustomShape 24">
            <a:extLst>
              <a:ext uri="{FF2B5EF4-FFF2-40B4-BE49-F238E27FC236}">
                <a16:creationId xmlns:a16="http://schemas.microsoft.com/office/drawing/2014/main" id="{05FFB07A-CE5C-FCC6-55B0-2CEC8C00F17C}"/>
              </a:ext>
            </a:extLst>
          </p:cNvPr>
          <p:cNvSpPr/>
          <p:nvPr/>
        </p:nvSpPr>
        <p:spPr>
          <a:xfrm>
            <a:off x="64168" y="1922445"/>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2</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24" name="CustomShape 25">
            <a:extLst>
              <a:ext uri="{FF2B5EF4-FFF2-40B4-BE49-F238E27FC236}">
                <a16:creationId xmlns:a16="http://schemas.microsoft.com/office/drawing/2014/main" id="{21081C0C-6489-5167-FBBB-258F21F5D912}"/>
              </a:ext>
            </a:extLst>
          </p:cNvPr>
          <p:cNvSpPr/>
          <p:nvPr/>
        </p:nvSpPr>
        <p:spPr>
          <a:xfrm>
            <a:off x="64168" y="2381930"/>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3</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25" name="CustomShape 26">
            <a:extLst>
              <a:ext uri="{FF2B5EF4-FFF2-40B4-BE49-F238E27FC236}">
                <a16:creationId xmlns:a16="http://schemas.microsoft.com/office/drawing/2014/main" id="{A77811DB-8FBB-CA11-1B23-F3FFEADEDDA8}"/>
              </a:ext>
            </a:extLst>
          </p:cNvPr>
          <p:cNvSpPr/>
          <p:nvPr/>
        </p:nvSpPr>
        <p:spPr>
          <a:xfrm>
            <a:off x="64168" y="2841415"/>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4</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26" name="CustomShape 27">
            <a:extLst>
              <a:ext uri="{FF2B5EF4-FFF2-40B4-BE49-F238E27FC236}">
                <a16:creationId xmlns:a16="http://schemas.microsoft.com/office/drawing/2014/main" id="{5D8F4034-0242-97A2-A2E2-A226E99ACDC0}"/>
              </a:ext>
            </a:extLst>
          </p:cNvPr>
          <p:cNvSpPr/>
          <p:nvPr/>
        </p:nvSpPr>
        <p:spPr>
          <a:xfrm>
            <a:off x="64168" y="3300900"/>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5</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27" name="CustomShape 28">
            <a:extLst>
              <a:ext uri="{FF2B5EF4-FFF2-40B4-BE49-F238E27FC236}">
                <a16:creationId xmlns:a16="http://schemas.microsoft.com/office/drawing/2014/main" id="{06362133-8FAE-8667-AC78-D6EF75575DAB}"/>
              </a:ext>
            </a:extLst>
          </p:cNvPr>
          <p:cNvSpPr/>
          <p:nvPr/>
        </p:nvSpPr>
        <p:spPr>
          <a:xfrm>
            <a:off x="64168" y="3760385"/>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6</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28" name="CustomShape 28">
            <a:extLst>
              <a:ext uri="{FF2B5EF4-FFF2-40B4-BE49-F238E27FC236}">
                <a16:creationId xmlns:a16="http://schemas.microsoft.com/office/drawing/2014/main" id="{1C836C31-6235-A58D-D56A-4CF25901E996}"/>
              </a:ext>
            </a:extLst>
          </p:cNvPr>
          <p:cNvSpPr/>
          <p:nvPr/>
        </p:nvSpPr>
        <p:spPr>
          <a:xfrm>
            <a:off x="64168" y="4219870"/>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chemeClr val="bg1"/>
                </a:solidFill>
                <a:effectLst/>
                <a:uLnTx/>
                <a:uFillTx/>
                <a:latin typeface="Century Gothic" panose="020B0502020202020204" pitchFamily="34" charset="0"/>
                <a:ea typeface="DejaVu Sans"/>
              </a:rPr>
              <a:t>7</a:t>
            </a:r>
            <a:endParaRPr kumimoji="0" lang="en-GB" sz="20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
        <p:nvSpPr>
          <p:cNvPr id="29" name="CustomShape 28">
            <a:extLst>
              <a:ext uri="{FF2B5EF4-FFF2-40B4-BE49-F238E27FC236}">
                <a16:creationId xmlns:a16="http://schemas.microsoft.com/office/drawing/2014/main" id="{16A56487-E235-B8C9-6231-ACBF31941F58}"/>
              </a:ext>
            </a:extLst>
          </p:cNvPr>
          <p:cNvSpPr/>
          <p:nvPr/>
        </p:nvSpPr>
        <p:spPr>
          <a:xfrm>
            <a:off x="64168" y="4679355"/>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chemeClr val="bg1"/>
                </a:solidFill>
                <a:effectLst/>
                <a:uLnTx/>
                <a:uFillTx/>
                <a:latin typeface="Century Gothic" panose="020B0502020202020204" pitchFamily="34" charset="0"/>
                <a:ea typeface="DejaVu Sans"/>
              </a:rPr>
              <a:t>8</a:t>
            </a:r>
            <a:endParaRPr kumimoji="0" lang="en-GB" sz="20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
        <p:nvSpPr>
          <p:cNvPr id="30" name="CustomShape 28">
            <a:extLst>
              <a:ext uri="{FF2B5EF4-FFF2-40B4-BE49-F238E27FC236}">
                <a16:creationId xmlns:a16="http://schemas.microsoft.com/office/drawing/2014/main" id="{D2BE6F66-0CCC-891B-3569-3769500F79BB}"/>
              </a:ext>
            </a:extLst>
          </p:cNvPr>
          <p:cNvSpPr/>
          <p:nvPr/>
        </p:nvSpPr>
        <p:spPr>
          <a:xfrm>
            <a:off x="64168" y="5138840"/>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chemeClr val="bg1"/>
                </a:solidFill>
                <a:effectLst/>
                <a:uLnTx/>
                <a:uFillTx/>
                <a:latin typeface="Century Gothic" panose="020B0502020202020204" pitchFamily="34" charset="0"/>
                <a:ea typeface="DejaVu Sans"/>
              </a:rPr>
              <a:t>9</a:t>
            </a:r>
            <a:endParaRPr kumimoji="0" lang="en-GB" sz="20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
        <p:nvSpPr>
          <p:cNvPr id="31" name="CustomShape 28">
            <a:extLst>
              <a:ext uri="{FF2B5EF4-FFF2-40B4-BE49-F238E27FC236}">
                <a16:creationId xmlns:a16="http://schemas.microsoft.com/office/drawing/2014/main" id="{64B90E3D-F6CA-9E48-BB32-004951F33C46}"/>
              </a:ext>
            </a:extLst>
          </p:cNvPr>
          <p:cNvSpPr/>
          <p:nvPr/>
        </p:nvSpPr>
        <p:spPr>
          <a:xfrm>
            <a:off x="64168" y="5598325"/>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1" normalizeH="0" baseline="0" noProof="0" dirty="0">
                <a:ln>
                  <a:noFill/>
                </a:ln>
                <a:solidFill>
                  <a:schemeClr val="bg1"/>
                </a:solidFill>
                <a:effectLst/>
                <a:uLnTx/>
                <a:uFillTx/>
                <a:latin typeface="Century Gothic" panose="020B0502020202020204" pitchFamily="34" charset="0"/>
                <a:ea typeface="DejaVu Sans"/>
              </a:rPr>
              <a:t>10</a:t>
            </a:r>
            <a:endParaRPr kumimoji="0" lang="en-GB" sz="19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
        <p:nvSpPr>
          <p:cNvPr id="32" name="CustomShape 28">
            <a:extLst>
              <a:ext uri="{FF2B5EF4-FFF2-40B4-BE49-F238E27FC236}">
                <a16:creationId xmlns:a16="http://schemas.microsoft.com/office/drawing/2014/main" id="{C70B69B5-9AB6-AE97-A35A-1FB44C193EB3}"/>
              </a:ext>
            </a:extLst>
          </p:cNvPr>
          <p:cNvSpPr/>
          <p:nvPr/>
        </p:nvSpPr>
        <p:spPr>
          <a:xfrm>
            <a:off x="64168" y="6057806"/>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1" normalizeH="0" baseline="0" noProof="0" dirty="0">
                <a:ln>
                  <a:noFill/>
                </a:ln>
                <a:solidFill>
                  <a:schemeClr val="bg1"/>
                </a:solidFill>
                <a:effectLst/>
                <a:uLnTx/>
                <a:uFillTx/>
                <a:latin typeface="Century Gothic" panose="020B0502020202020204" pitchFamily="34" charset="0"/>
                <a:ea typeface="DejaVu Sans"/>
              </a:rPr>
              <a:t>11</a:t>
            </a:r>
            <a:endParaRPr kumimoji="0" lang="en-GB" sz="19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Tree>
    <p:extLst>
      <p:ext uri="{BB962C8B-B14F-4D97-AF65-F5344CB8AC3E}">
        <p14:creationId xmlns:p14="http://schemas.microsoft.com/office/powerpoint/2010/main" val="32171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1284344644"/>
              </p:ext>
            </p:extLst>
          </p:nvPr>
        </p:nvGraphicFramePr>
        <p:xfrm>
          <a:off x="322845" y="657627"/>
          <a:ext cx="11667594" cy="6029786"/>
        </p:xfrm>
        <a:graphic>
          <a:graphicData uri="http://schemas.openxmlformats.org/drawingml/2006/table">
            <a:tbl>
              <a:tblPr firstRow="1" bandRow="1"/>
              <a:tblGrid>
                <a:gridCol w="1952752">
                  <a:extLst>
                    <a:ext uri="{9D8B030D-6E8A-4147-A177-3AD203B41FA5}">
                      <a16:colId xmlns:a16="http://schemas.microsoft.com/office/drawing/2014/main" val="1203737284"/>
                    </a:ext>
                  </a:extLst>
                </a:gridCol>
                <a:gridCol w="2706585">
                  <a:extLst>
                    <a:ext uri="{9D8B030D-6E8A-4147-A177-3AD203B41FA5}">
                      <a16:colId xmlns:a16="http://schemas.microsoft.com/office/drawing/2014/main" val="1810222861"/>
                    </a:ext>
                  </a:extLst>
                </a:gridCol>
                <a:gridCol w="3129431">
                  <a:extLst>
                    <a:ext uri="{9D8B030D-6E8A-4147-A177-3AD203B41FA5}">
                      <a16:colId xmlns:a16="http://schemas.microsoft.com/office/drawing/2014/main" val="274413866"/>
                    </a:ext>
                  </a:extLst>
                </a:gridCol>
                <a:gridCol w="3878826">
                  <a:extLst>
                    <a:ext uri="{9D8B030D-6E8A-4147-A177-3AD203B41FA5}">
                      <a16:colId xmlns:a16="http://schemas.microsoft.com/office/drawing/2014/main" val="2706468897"/>
                    </a:ext>
                  </a:extLst>
                </a:gridCol>
              </a:tblGrid>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das </a:t>
                      </a:r>
                      <a:r>
                        <a:rPr lang="en-GB" sz="2400" b="1" dirty="0" err="1">
                          <a:solidFill>
                            <a:srgbClr val="00B0F0"/>
                          </a:solidFill>
                          <a:latin typeface="Century Gothic" panose="020B0502020202020204" pitchFamily="34" charset="0"/>
                        </a:rPr>
                        <a:t>Bein</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(die) Angst (</a:t>
                      </a:r>
                      <a:r>
                        <a:rPr lang="en-GB" sz="2400" b="1" dirty="0" err="1">
                          <a:solidFill>
                            <a:srgbClr val="00B0F0"/>
                          </a:solidFill>
                          <a:latin typeface="Century Gothic" panose="020B0502020202020204" pitchFamily="34" charset="0"/>
                        </a:rPr>
                        <a:t>vor</a:t>
                      </a:r>
                      <a:r>
                        <a:rPr lang="en-GB" sz="2400" b="1" dirty="0">
                          <a:solidFill>
                            <a:srgbClr val="00B0F0"/>
                          </a:solidFill>
                          <a:latin typeface="Century Gothic" panose="020B0502020202020204" pitchFamily="34" charset="0"/>
                        </a:rPr>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danke</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d</a:t>
                      </a:r>
                      <a:r>
                        <a:rPr lang="en-GB" sz="2400" b="1" dirty="0">
                          <a:solidFill>
                            <a:srgbClr val="00B0F0"/>
                          </a:solidFill>
                          <a:latin typeface="Century Gothic" panose="020B0502020202020204" pitchFamily="34" charset="0"/>
                        </a:rPr>
                        <a:t>as </a:t>
                      </a:r>
                      <a:r>
                        <a:rPr lang="en-GB" sz="2400" b="1" dirty="0" err="1">
                          <a:solidFill>
                            <a:srgbClr val="00B0F0"/>
                          </a:solidFill>
                          <a:latin typeface="Century Gothic" panose="020B0502020202020204" pitchFamily="34" charset="0"/>
                        </a:rPr>
                        <a:t>Glück</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der </a:t>
                      </a:r>
                      <a:r>
                        <a:rPr lang="en-GB" sz="2400" b="1" dirty="0" err="1">
                          <a:solidFill>
                            <a:srgbClr val="00B0F0"/>
                          </a:solidFill>
                          <a:latin typeface="Century Gothic" panose="020B0502020202020204" pitchFamily="34" charset="0"/>
                        </a:rPr>
                        <a:t>Unfall</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die </a:t>
                      </a:r>
                      <a:r>
                        <a:rPr lang="en-GB" sz="2400" b="1" dirty="0" err="1">
                          <a:solidFill>
                            <a:srgbClr val="00B0F0"/>
                          </a:solidFill>
                          <a:latin typeface="Century Gothic" panose="020B0502020202020204" pitchFamily="34" charset="0"/>
                        </a:rPr>
                        <a:t>Schmerzen</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f</a:t>
                      </a:r>
                      <a:r>
                        <a:rPr lang="en-GB" sz="2400" b="1" dirty="0" err="1">
                          <a:solidFill>
                            <a:srgbClr val="00B0F0"/>
                          </a:solidFill>
                          <a:latin typeface="Century Gothic" panose="020B0502020202020204" pitchFamily="34" charset="0"/>
                        </a:rPr>
                        <a:t>roh</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die </a:t>
                      </a:r>
                      <a:r>
                        <a:rPr lang="en-GB" sz="2400" b="1" dirty="0" err="1">
                          <a:solidFill>
                            <a:srgbClr val="00B0F0"/>
                          </a:solidFill>
                          <a:latin typeface="Century Gothic" panose="020B0502020202020204" pitchFamily="34" charset="0"/>
                        </a:rPr>
                        <a:t>Prüfung</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recht</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das Papier</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die </a:t>
                      </a:r>
                      <a:r>
                        <a:rPr lang="en-US" sz="2400" b="1" dirty="0" err="1">
                          <a:solidFill>
                            <a:srgbClr val="92D050"/>
                          </a:solidFill>
                          <a:latin typeface="Century Gothic" panose="020B0502020202020204" pitchFamily="34" charset="0"/>
                        </a:rPr>
                        <a:t>Sachen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der Schuh</a:t>
                      </a: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p>
                      <a:endParaRPr lang="en-GB" sz="280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299"/>
                          </a:solidFill>
                          <a:latin typeface="Century Gothic" panose="020B0502020202020204" pitchFamily="34" charset="0"/>
                        </a:rPr>
                        <a:t>Lust </a:t>
                      </a:r>
                      <a:r>
                        <a:rPr lang="en-US" sz="2400" b="1" dirty="0" err="1">
                          <a:solidFill>
                            <a:srgbClr val="FF3299"/>
                          </a:solidFill>
                          <a:latin typeface="Century Gothic" panose="020B0502020202020204" pitchFamily="34" charset="0"/>
                        </a:rPr>
                        <a:t>haben</a:t>
                      </a:r>
                      <a:endParaRPr lang="en-GB" sz="2400" b="1" dirty="0">
                        <a:solidFill>
                          <a:srgbClr val="FF3299"/>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FF3299"/>
                          </a:solidFill>
                          <a:latin typeface="Century Gothic" panose="020B0502020202020204" pitchFamily="34" charset="0"/>
                        </a:rPr>
                        <a:t>wichtig</a:t>
                      </a:r>
                      <a:endParaRPr lang="en-GB" sz="2400" b="1" dirty="0">
                        <a:solidFill>
                          <a:srgbClr val="FF3299"/>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FF3299"/>
                          </a:solidFill>
                          <a:latin typeface="Century Gothic" panose="020B0502020202020204" pitchFamily="34" charset="0"/>
                        </a:rPr>
                        <a:t>müssen</a:t>
                      </a:r>
                      <a:endParaRPr lang="en-GB" sz="2400" b="1" dirty="0">
                        <a:solidFill>
                          <a:srgbClr val="FF3299"/>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liegen</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der Kopf</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das Land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bitte</a:t>
                      </a: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FF3399"/>
                          </a:solidFill>
                          <a:latin typeface="Century Gothic" panose="020B0502020202020204" pitchFamily="34" charset="0"/>
                        </a:rPr>
                        <a:t>dann</a:t>
                      </a:r>
                      <a:endParaRPr lang="en-GB" sz="2400" b="1" dirty="0">
                        <a:solidFill>
                          <a:srgbClr val="FF3399"/>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bald</a:t>
                      </a:r>
                      <a:endParaRPr lang="en-GB" sz="2400" b="1" dirty="0">
                        <a:solidFill>
                          <a:srgbClr val="FF3399"/>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845750" y="3324103"/>
            <a:ext cx="787078" cy="716929"/>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693353" y="4920355"/>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526724"/>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636352" y="350003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55" name="TextBox 54">
            <a:extLst>
              <a:ext uri="{FF2B5EF4-FFF2-40B4-BE49-F238E27FC236}">
                <a16:creationId xmlns:a16="http://schemas.microsoft.com/office/drawing/2014/main" id="{BDF82653-B951-4AAC-B1A2-20FD4CFE7478}"/>
              </a:ext>
            </a:extLst>
          </p:cNvPr>
          <p:cNvSpPr txBox="1"/>
          <p:nvPr/>
        </p:nvSpPr>
        <p:spPr>
          <a:xfrm>
            <a:off x="2276578" y="6223501"/>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please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6" name="TextBox 55">
            <a:extLst>
              <a:ext uri="{FF2B5EF4-FFF2-40B4-BE49-F238E27FC236}">
                <a16:creationId xmlns:a16="http://schemas.microsoft.com/office/drawing/2014/main" id="{862CFA1C-E682-4099-8294-19B044354D55}"/>
              </a:ext>
            </a:extLst>
          </p:cNvPr>
          <p:cNvSpPr txBox="1"/>
          <p:nvPr/>
        </p:nvSpPr>
        <p:spPr>
          <a:xfrm>
            <a:off x="8113267" y="5358997"/>
            <a:ext cx="72027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(the) country(side)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7" name="TextBox 56">
            <a:extLst>
              <a:ext uri="{FF2B5EF4-FFF2-40B4-BE49-F238E27FC236}">
                <a16:creationId xmlns:a16="http://schemas.microsoft.com/office/drawing/2014/main" id="{DF64A05B-A2E8-4E6A-AE16-0B9A2F39F702}"/>
              </a:ext>
            </a:extLst>
          </p:cNvPr>
          <p:cNvSpPr txBox="1"/>
          <p:nvPr/>
        </p:nvSpPr>
        <p:spPr>
          <a:xfrm>
            <a:off x="8113267" y="6223501"/>
            <a:ext cx="33003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soon</a:t>
            </a:r>
          </a:p>
        </p:txBody>
      </p:sp>
      <p:sp>
        <p:nvSpPr>
          <p:cNvPr id="58" name="TextBox 57">
            <a:extLst>
              <a:ext uri="{FF2B5EF4-FFF2-40B4-BE49-F238E27FC236}">
                <a16:creationId xmlns:a16="http://schemas.microsoft.com/office/drawing/2014/main" id="{EF239C35-C144-491F-AEA8-CD145B46436E}"/>
              </a:ext>
            </a:extLst>
          </p:cNvPr>
          <p:cNvSpPr txBox="1"/>
          <p:nvPr/>
        </p:nvSpPr>
        <p:spPr>
          <a:xfrm>
            <a:off x="2276578" y="5358997"/>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to lie, lying</a:t>
            </a:r>
          </a:p>
        </p:txBody>
      </p:sp>
      <p:sp>
        <p:nvSpPr>
          <p:cNvPr id="59" name="TextBox 58">
            <a:extLst>
              <a:ext uri="{FF2B5EF4-FFF2-40B4-BE49-F238E27FC236}">
                <a16:creationId xmlns:a16="http://schemas.microsoft.com/office/drawing/2014/main" id="{5EAB8AEE-2EFB-4FCD-B290-9EBB073016C9}"/>
              </a:ext>
            </a:extLst>
          </p:cNvPr>
          <p:cNvSpPr txBox="1"/>
          <p:nvPr/>
        </p:nvSpPr>
        <p:spPr>
          <a:xfrm>
            <a:off x="4986602" y="5358997"/>
            <a:ext cx="35589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(the) head</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0" name="TextBox 59">
            <a:extLst>
              <a:ext uri="{FF2B5EF4-FFF2-40B4-BE49-F238E27FC236}">
                <a16:creationId xmlns:a16="http://schemas.microsoft.com/office/drawing/2014/main" id="{D18B8898-B477-43E3-BE8C-9D0576976DA9}"/>
              </a:ext>
            </a:extLst>
          </p:cNvPr>
          <p:cNvSpPr txBox="1"/>
          <p:nvPr/>
        </p:nvSpPr>
        <p:spPr>
          <a:xfrm>
            <a:off x="4986602" y="6223501"/>
            <a:ext cx="30943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then</a:t>
            </a:r>
          </a:p>
        </p:txBody>
      </p:sp>
      <p:sp>
        <p:nvSpPr>
          <p:cNvPr id="61" name="TextBox 60">
            <a:extLst>
              <a:ext uri="{FF2B5EF4-FFF2-40B4-BE49-F238E27FC236}">
                <a16:creationId xmlns:a16="http://schemas.microsoft.com/office/drawing/2014/main" id="{6A8195D3-7F81-44C0-B3C4-7AA5F73FDFE2}"/>
              </a:ext>
            </a:extLst>
          </p:cNvPr>
          <p:cNvSpPr txBox="1"/>
          <p:nvPr/>
        </p:nvSpPr>
        <p:spPr>
          <a:xfrm>
            <a:off x="2276578" y="4579507"/>
            <a:ext cx="2710024"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900" kern="0" dirty="0">
                <a:solidFill>
                  <a:srgbClr val="002060"/>
                </a:solidFill>
                <a:latin typeface="Century Gothic" panose="020B0502020202020204" pitchFamily="34" charset="0"/>
                <a:cs typeface="Arial"/>
                <a:sym typeface="Arial"/>
              </a:rPr>
              <a:t>to feel like (doing </a:t>
            </a:r>
            <a:r>
              <a:rPr lang="en-US" sz="1900" kern="0" dirty="0" err="1">
                <a:solidFill>
                  <a:srgbClr val="002060"/>
                </a:solidFill>
                <a:latin typeface="Century Gothic" panose="020B0502020202020204" pitchFamily="34" charset="0"/>
                <a:cs typeface="Arial"/>
                <a:sym typeface="Arial"/>
              </a:rPr>
              <a:t>sth</a:t>
            </a:r>
            <a:r>
              <a:rPr lang="en-US" sz="1900" kern="0" dirty="0">
                <a:solidFill>
                  <a:srgbClr val="002060"/>
                </a:solidFill>
                <a:latin typeface="Century Gothic" panose="020B0502020202020204" pitchFamily="34" charset="0"/>
                <a:cs typeface="Arial"/>
                <a:sym typeface="Arial"/>
              </a:rPr>
              <a:t>)</a:t>
            </a:r>
            <a:endParaRPr kumimoji="0" lang="en-GB" sz="19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62" name="TextBox 61">
            <a:extLst>
              <a:ext uri="{FF2B5EF4-FFF2-40B4-BE49-F238E27FC236}">
                <a16:creationId xmlns:a16="http://schemas.microsoft.com/office/drawing/2014/main" id="{E34A5B3A-1E1D-4D72-9D2C-CEF166467DEF}"/>
              </a:ext>
            </a:extLst>
          </p:cNvPr>
          <p:cNvSpPr txBox="1"/>
          <p:nvPr/>
        </p:nvSpPr>
        <p:spPr>
          <a:xfrm>
            <a:off x="4986602" y="4501450"/>
            <a:ext cx="24146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important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3" name="TextBox 62">
            <a:extLst>
              <a:ext uri="{FF2B5EF4-FFF2-40B4-BE49-F238E27FC236}">
                <a16:creationId xmlns:a16="http://schemas.microsoft.com/office/drawing/2014/main" id="{4288424B-C932-4547-A012-B49F40F7D00B}"/>
              </a:ext>
            </a:extLst>
          </p:cNvPr>
          <p:cNvSpPr txBox="1"/>
          <p:nvPr/>
        </p:nvSpPr>
        <p:spPr>
          <a:xfrm>
            <a:off x="8113267" y="4501450"/>
            <a:ext cx="37558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to have to, must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4" name="TextBox 63">
            <a:extLst>
              <a:ext uri="{FF2B5EF4-FFF2-40B4-BE49-F238E27FC236}">
                <a16:creationId xmlns:a16="http://schemas.microsoft.com/office/drawing/2014/main" id="{24EF90E7-D847-4795-BDB5-8402724F776D}"/>
              </a:ext>
            </a:extLst>
          </p:cNvPr>
          <p:cNvSpPr txBox="1"/>
          <p:nvPr/>
        </p:nvSpPr>
        <p:spPr>
          <a:xfrm>
            <a:off x="2276578" y="3643065"/>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02060"/>
                </a:solidFill>
                <a:latin typeface="Century Gothic" panose="020B0502020202020204" pitchFamily="34" charset="0"/>
                <a:cs typeface="Arial"/>
                <a:sym typeface="Arial"/>
              </a:rPr>
              <a:t>(the) paper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5" name="TextBox 64">
            <a:extLst>
              <a:ext uri="{FF2B5EF4-FFF2-40B4-BE49-F238E27FC236}">
                <a16:creationId xmlns:a16="http://schemas.microsoft.com/office/drawing/2014/main" id="{14BEB3B8-B887-4DEB-A486-6CD05DC01D9A}"/>
              </a:ext>
            </a:extLst>
          </p:cNvPr>
          <p:cNvSpPr txBox="1"/>
          <p:nvPr/>
        </p:nvSpPr>
        <p:spPr>
          <a:xfrm>
            <a:off x="4986602" y="3643065"/>
            <a:ext cx="22880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things</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6" name="TextBox 65">
            <a:extLst>
              <a:ext uri="{FF2B5EF4-FFF2-40B4-BE49-F238E27FC236}">
                <a16:creationId xmlns:a16="http://schemas.microsoft.com/office/drawing/2014/main" id="{9A77445A-237C-48F8-B46C-8170B7D37559}"/>
              </a:ext>
            </a:extLst>
          </p:cNvPr>
          <p:cNvSpPr txBox="1"/>
          <p:nvPr/>
        </p:nvSpPr>
        <p:spPr>
          <a:xfrm>
            <a:off x="8113267" y="3643065"/>
            <a:ext cx="33003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a:t>
            </a:r>
            <a:r>
              <a:rPr kumimoji="0" lang="en-GB" sz="2400" b="0" i="0" u="none" strike="noStrike" kern="0" cap="none" spc="0" normalizeH="0" noProof="0" dirty="0">
                <a:ln>
                  <a:noFill/>
                </a:ln>
                <a:solidFill>
                  <a:srgbClr val="002060"/>
                </a:solidFill>
                <a:effectLst/>
                <a:uLnTx/>
                <a:uFillTx/>
                <a:latin typeface="Century Gothic" panose="020B0502020202020204" pitchFamily="34" charset="0"/>
                <a:ea typeface="+mn-ea"/>
                <a:cs typeface="Arial"/>
                <a:sym typeface="Arial"/>
              </a:rPr>
              <a:t> shoe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7" name="TextBox 66">
            <a:extLst>
              <a:ext uri="{FF2B5EF4-FFF2-40B4-BE49-F238E27FC236}">
                <a16:creationId xmlns:a16="http://schemas.microsoft.com/office/drawing/2014/main" id="{2A9D9F22-C351-4596-BB7D-87AE8D30A74E}"/>
              </a:ext>
            </a:extLst>
          </p:cNvPr>
          <p:cNvSpPr txBox="1"/>
          <p:nvPr/>
        </p:nvSpPr>
        <p:spPr>
          <a:xfrm>
            <a:off x="2276578" y="2777673"/>
            <a:ext cx="26100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glad, happy</a:t>
            </a:r>
          </a:p>
        </p:txBody>
      </p:sp>
      <p:sp>
        <p:nvSpPr>
          <p:cNvPr id="68" name="TextBox 67">
            <a:extLst>
              <a:ext uri="{FF2B5EF4-FFF2-40B4-BE49-F238E27FC236}">
                <a16:creationId xmlns:a16="http://schemas.microsoft.com/office/drawing/2014/main" id="{171C234B-E1D8-4BA7-9BB6-CEE92AB173E3}"/>
              </a:ext>
            </a:extLst>
          </p:cNvPr>
          <p:cNvSpPr txBox="1"/>
          <p:nvPr/>
        </p:nvSpPr>
        <p:spPr>
          <a:xfrm>
            <a:off x="4986602" y="2777673"/>
            <a:ext cx="26761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a:t>
            </a:r>
            <a:r>
              <a:rPr kumimoji="0" lang="en-GB" sz="2400" b="0" i="0" u="none" strike="noStrike" kern="0" cap="none" spc="0" normalizeH="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exam, test</a:t>
            </a:r>
          </a:p>
        </p:txBody>
      </p:sp>
      <p:sp>
        <p:nvSpPr>
          <p:cNvPr id="69" name="TextBox 68">
            <a:extLst>
              <a:ext uri="{FF2B5EF4-FFF2-40B4-BE49-F238E27FC236}">
                <a16:creationId xmlns:a16="http://schemas.microsoft.com/office/drawing/2014/main" id="{5C29C5FA-AFAC-4818-90A1-7B59F3E335C7}"/>
              </a:ext>
            </a:extLst>
          </p:cNvPr>
          <p:cNvSpPr txBox="1"/>
          <p:nvPr/>
        </p:nvSpPr>
        <p:spPr>
          <a:xfrm>
            <a:off x="8113267" y="2777673"/>
            <a:ext cx="43245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right, correct</a:t>
            </a:r>
          </a:p>
        </p:txBody>
      </p:sp>
      <p:sp>
        <p:nvSpPr>
          <p:cNvPr id="70" name="TextBox 69">
            <a:extLst>
              <a:ext uri="{FF2B5EF4-FFF2-40B4-BE49-F238E27FC236}">
                <a16:creationId xmlns:a16="http://schemas.microsoft.com/office/drawing/2014/main" id="{3BD33182-986E-45CA-86E6-40DC81B590C8}"/>
              </a:ext>
            </a:extLst>
          </p:cNvPr>
          <p:cNvSpPr txBox="1"/>
          <p:nvPr/>
        </p:nvSpPr>
        <p:spPr>
          <a:xfrm>
            <a:off x="2276578" y="1913502"/>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luck</a:t>
            </a:r>
          </a:p>
        </p:txBody>
      </p:sp>
      <p:sp>
        <p:nvSpPr>
          <p:cNvPr id="71" name="TextBox 70">
            <a:extLst>
              <a:ext uri="{FF2B5EF4-FFF2-40B4-BE49-F238E27FC236}">
                <a16:creationId xmlns:a16="http://schemas.microsoft.com/office/drawing/2014/main" id="{D4662F6F-BB7A-440E-99DB-3FEB806B34CB}"/>
              </a:ext>
            </a:extLst>
          </p:cNvPr>
          <p:cNvSpPr txBox="1"/>
          <p:nvPr/>
        </p:nvSpPr>
        <p:spPr>
          <a:xfrm>
            <a:off x="4986602" y="1913502"/>
            <a:ext cx="28933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accident</a:t>
            </a:r>
          </a:p>
        </p:txBody>
      </p:sp>
      <p:sp>
        <p:nvSpPr>
          <p:cNvPr id="72" name="TextBox 71">
            <a:extLst>
              <a:ext uri="{FF2B5EF4-FFF2-40B4-BE49-F238E27FC236}">
                <a16:creationId xmlns:a16="http://schemas.microsoft.com/office/drawing/2014/main" id="{80DD82C3-D3C7-45A3-B5A4-90223E7359A7}"/>
              </a:ext>
            </a:extLst>
          </p:cNvPr>
          <p:cNvSpPr txBox="1"/>
          <p:nvPr/>
        </p:nvSpPr>
        <p:spPr>
          <a:xfrm>
            <a:off x="8113267" y="1913502"/>
            <a:ext cx="33003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pain(s)</a:t>
            </a:r>
          </a:p>
        </p:txBody>
      </p:sp>
      <p:sp>
        <p:nvSpPr>
          <p:cNvPr id="73" name="TextBox 72">
            <a:extLst>
              <a:ext uri="{FF2B5EF4-FFF2-40B4-BE49-F238E27FC236}">
                <a16:creationId xmlns:a16="http://schemas.microsoft.com/office/drawing/2014/main" id="{40541C7D-B0CC-4C45-9347-2F6A8921779D}"/>
              </a:ext>
            </a:extLst>
          </p:cNvPr>
          <p:cNvSpPr txBox="1"/>
          <p:nvPr/>
        </p:nvSpPr>
        <p:spPr>
          <a:xfrm>
            <a:off x="2276578" y="1052580"/>
            <a:ext cx="21138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leg</a:t>
            </a:r>
          </a:p>
        </p:txBody>
      </p:sp>
      <p:sp>
        <p:nvSpPr>
          <p:cNvPr id="74" name="TextBox 73">
            <a:extLst>
              <a:ext uri="{FF2B5EF4-FFF2-40B4-BE49-F238E27FC236}">
                <a16:creationId xmlns:a16="http://schemas.microsoft.com/office/drawing/2014/main" id="{85556096-252E-4BFA-8C9B-3147737202F6}"/>
              </a:ext>
            </a:extLst>
          </p:cNvPr>
          <p:cNvSpPr txBox="1"/>
          <p:nvPr/>
        </p:nvSpPr>
        <p:spPr>
          <a:xfrm>
            <a:off x="4986602" y="1052580"/>
            <a:ext cx="24958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fear (of)</a:t>
            </a:r>
          </a:p>
        </p:txBody>
      </p:sp>
      <p:sp>
        <p:nvSpPr>
          <p:cNvPr id="75" name="TextBox 74">
            <a:extLst>
              <a:ext uri="{FF2B5EF4-FFF2-40B4-BE49-F238E27FC236}">
                <a16:creationId xmlns:a16="http://schemas.microsoft.com/office/drawing/2014/main" id="{B56FCEEC-BBC0-447D-8197-5467071F582A}"/>
              </a:ext>
            </a:extLst>
          </p:cNvPr>
          <p:cNvSpPr txBox="1"/>
          <p:nvPr/>
        </p:nvSpPr>
        <p:spPr>
          <a:xfrm>
            <a:off x="8113267" y="1052580"/>
            <a:ext cx="49924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thank you</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 name="TextBox 4">
            <a:extLst>
              <a:ext uri="{FF2B5EF4-FFF2-40B4-BE49-F238E27FC236}">
                <a16:creationId xmlns:a16="http://schemas.microsoft.com/office/drawing/2014/main" id="{A89B7363-C67B-6A37-1558-44F2A6909DC4}"/>
              </a:ext>
            </a:extLst>
          </p:cNvPr>
          <p:cNvSpPr txBox="1"/>
          <p:nvPr/>
        </p:nvSpPr>
        <p:spPr>
          <a:xfrm>
            <a:off x="3648836" y="67802"/>
            <a:ext cx="32421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Englisch</a:t>
            </a:r>
            <a:r>
              <a:rPr lang="en-GB" sz="2400" b="1" spc="-1" dirty="0">
                <a:solidFill>
                  <a:srgbClr val="002060"/>
                </a:solidFill>
                <a:latin typeface="Century Gothic" panose="020B0502020202020204" pitchFamily="34" charset="0"/>
                <a:ea typeface="Century Gothic"/>
              </a:rPr>
              <a:t>.</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 name="TextBox 5">
            <a:extLst>
              <a:ext uri="{FF2B5EF4-FFF2-40B4-BE49-F238E27FC236}">
                <a16:creationId xmlns:a16="http://schemas.microsoft.com/office/drawing/2014/main" id="{6C851422-2384-0764-2682-42F1891E2C68}"/>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8" name="Title 1">
            <a:extLst>
              <a:ext uri="{FF2B5EF4-FFF2-40B4-BE49-F238E27FC236}">
                <a16:creationId xmlns:a16="http://schemas.microsoft.com/office/drawing/2014/main" id="{0162749F-BCE3-BDC7-6779-CC0AE73549E3}"/>
              </a:ext>
            </a:extLst>
          </p:cNvPr>
          <p:cNvSpPr>
            <a:spLocks noGrp="1"/>
          </p:cNvSpPr>
          <p:nvPr>
            <p:ph type="title"/>
          </p:nvPr>
        </p:nvSpPr>
        <p:spPr>
          <a:xfrm>
            <a:off x="644540" y="87041"/>
            <a:ext cx="2578897" cy="582075"/>
          </a:xfrm>
        </p:spPr>
        <p:txBody>
          <a:bodyPr>
            <a:normAutofit fontScale="90000"/>
          </a:bodyPr>
          <a:lstStyle/>
          <a:p>
            <a:r>
              <a:rPr lang="en-GB" sz="2800" b="1" dirty="0">
                <a:solidFill>
                  <a:srgbClr val="002060"/>
                </a:solidFill>
                <a:latin typeface="Century Gothic" panose="020B0502020202020204" pitchFamily="34" charset="0"/>
                <a:ea typeface="Century Gothic"/>
                <a:cs typeface="Century Gothic"/>
                <a:sym typeface="Century Gothic"/>
              </a:rPr>
              <a:t>Extra follow up:</a:t>
            </a:r>
            <a:endParaRPr lang="en-GB" sz="2800" dirty="0">
              <a:latin typeface="Century Gothic" panose="020B0502020202020204" pitchFamily="34" charset="0"/>
            </a:endParaRPr>
          </a:p>
        </p:txBody>
      </p:sp>
      <p:sp>
        <p:nvSpPr>
          <p:cNvPr id="9" name="TextBox 8">
            <a:extLst>
              <a:ext uri="{FF2B5EF4-FFF2-40B4-BE49-F238E27FC236}">
                <a16:creationId xmlns:a16="http://schemas.microsoft.com/office/drawing/2014/main" id="{642C36C2-93A7-328B-14CF-BF3DB92B08F4}"/>
              </a:ext>
            </a:extLst>
          </p:cNvPr>
          <p:cNvSpPr txBox="1"/>
          <p:nvPr/>
        </p:nvSpPr>
        <p:spPr>
          <a:xfrm>
            <a:off x="2962529" y="-350042"/>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Google Shape;167;p2">
            <a:extLst>
              <a:ext uri="{FF2B5EF4-FFF2-40B4-BE49-F238E27FC236}">
                <a16:creationId xmlns:a16="http://schemas.microsoft.com/office/drawing/2014/main" id="{9C86D165-5DD9-3E86-0939-6164AED7F7B5}"/>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6230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TotalTime>
  <Words>3217</Words>
  <Application>Microsoft Macintosh PowerPoint</Application>
  <PresentationFormat>Widescreen</PresentationFormat>
  <Paragraphs>483</Paragraphs>
  <Slides>13</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Arial</vt:lpstr>
      <vt:lpstr>Berlin Sans FB</vt:lpstr>
      <vt:lpstr>Calibri</vt:lpstr>
      <vt:lpstr>Calibri Light</vt:lpstr>
      <vt:lpstr>Cavolini</vt:lpstr>
      <vt:lpstr>Century Gothic</vt:lpstr>
      <vt:lpstr>Modern Love</vt:lpstr>
      <vt:lpstr>Segoe Print</vt:lpstr>
      <vt:lpstr>Wingdings</vt:lpstr>
      <vt:lpstr>1_Office Theme</vt:lpstr>
      <vt:lpstr>3_Office Theme</vt:lpstr>
      <vt:lpstr>PowerPoint Presentation</vt:lpstr>
      <vt:lpstr>Follow up 1 – Tolle Museen in der Schweiz</vt:lpstr>
      <vt:lpstr>lesen</vt:lpstr>
      <vt:lpstr>Vokabeln</vt:lpstr>
      <vt:lpstr>schreiben</vt:lpstr>
      <vt:lpstr>Fragen und Antworten</vt:lpstr>
      <vt:lpstr>Follow up 5</vt:lpstr>
      <vt:lpstr>Follow up 5</vt:lpstr>
      <vt:lpstr>Extra follow up:</vt:lpstr>
      <vt:lpstr>Extra follow up:</vt:lpstr>
      <vt:lpstr>Tschüss!</vt:lpstr>
      <vt:lpstr>Extra follow up:</vt:lpstr>
      <vt:lpstr>Extra follow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 </dc:title>
  <dc:creator>Rachel Hawkes</dc:creator>
  <cp:lastModifiedBy>Jasmin Silver</cp:lastModifiedBy>
  <cp:revision>40</cp:revision>
  <dcterms:created xsi:type="dcterms:W3CDTF">2023-05-16T14:34:44Z</dcterms:created>
  <dcterms:modified xsi:type="dcterms:W3CDTF">2024-04-08T14:57:33Z</dcterms:modified>
</cp:coreProperties>
</file>