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7"/>
  </p:notesMasterIdLst>
  <p:sldIdLst>
    <p:sldId id="994" r:id="rId3"/>
    <p:sldId id="367" r:id="rId4"/>
    <p:sldId id="926" r:id="rId5"/>
    <p:sldId id="995" r:id="rId6"/>
    <p:sldId id="928" r:id="rId7"/>
    <p:sldId id="996" r:id="rId8"/>
    <p:sldId id="930" r:id="rId9"/>
    <p:sldId id="944" r:id="rId10"/>
    <p:sldId id="993" r:id="rId11"/>
    <p:sldId id="362" r:id="rId12"/>
    <p:sldId id="938" r:id="rId13"/>
    <p:sldId id="997" r:id="rId14"/>
    <p:sldId id="939" r:id="rId15"/>
    <p:sldId id="94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4F"/>
    <a:srgbClr val="0070C0"/>
    <a:srgbClr val="FFD319"/>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81E12-9FBF-D740-841C-CB5F7B1E574E}" v="845" dt="2023-12-14T20:17:10.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1" autoAdjust="0"/>
    <p:restoredTop sz="74966" autoAdjust="0"/>
  </p:normalViewPr>
  <p:slideViewPr>
    <p:cSldViewPr snapToGrid="0">
      <p:cViewPr varScale="1">
        <p:scale>
          <a:sx n="90" d="100"/>
          <a:sy n="90" d="100"/>
        </p:scale>
        <p:origin x="1936" y="1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800" b="1" strike="noStrike" spc="-1" dirty="0">
                <a:solidFill>
                  <a:srgbClr val="002060"/>
                </a:solidFill>
                <a:latin typeface="Century Gothic"/>
                <a:ea typeface="Century Gothic"/>
              </a:rPr>
              <a:t>Phonics:   </a:t>
            </a:r>
          </a:p>
          <a:p>
            <a:pPr marL="216000" indent="-216000">
              <a:lnSpc>
                <a:spcPct val="100000"/>
              </a:lnSpc>
            </a:pPr>
            <a:r>
              <a:rPr lang="de-DE" sz="1800" b="1" strike="noStrike" spc="-1" dirty="0">
                <a:solidFill>
                  <a:srgbClr val="002060"/>
                </a:solidFill>
                <a:latin typeface="Century Gothic"/>
                <a:ea typeface="Century Gothic"/>
              </a:rPr>
              <a:t>[</a:t>
            </a:r>
            <a:r>
              <a:rPr lang="de-DE" sz="1800" b="1" strike="noStrike" spc="-1" dirty="0" err="1">
                <a:solidFill>
                  <a:srgbClr val="002060"/>
                </a:solidFill>
                <a:latin typeface="Century Gothic"/>
                <a:ea typeface="Century Gothic"/>
              </a:rPr>
              <a:t>pf</a:t>
            </a:r>
            <a:r>
              <a:rPr lang="de-DE" sz="1800" b="1" strike="noStrike" spc="-1" dirty="0">
                <a:solidFill>
                  <a:srgbClr val="002060"/>
                </a:solidFill>
                <a:latin typeface="Century Gothic"/>
                <a:ea typeface="Century Gothic"/>
              </a:rPr>
              <a:t>] </a:t>
            </a:r>
            <a:r>
              <a:rPr lang="de-DE" sz="1800" b="0" strike="noStrike" spc="-1" dirty="0">
                <a:solidFill>
                  <a:srgbClr val="002060"/>
                </a:solidFill>
                <a:latin typeface="Century Gothic"/>
                <a:ea typeface="Century Gothic"/>
              </a:rPr>
              <a:t>Kopf</a:t>
            </a:r>
            <a:r>
              <a:rPr lang="de-DE" sz="1800" b="1" strike="noStrike" spc="-1" dirty="0">
                <a:solidFill>
                  <a:srgbClr val="002060"/>
                </a:solidFill>
                <a:latin typeface="Century Gothic"/>
                <a:ea typeface="Century Gothic"/>
              </a:rPr>
              <a:t> </a:t>
            </a:r>
            <a:r>
              <a:rPr lang="de-DE" sz="1800" b="0" strike="noStrike" spc="-1" dirty="0">
                <a:solidFill>
                  <a:srgbClr val="002060"/>
                </a:solidFill>
                <a:latin typeface="Century Gothic"/>
                <a:ea typeface="Century Gothic"/>
              </a:rPr>
              <a:t>[279] </a:t>
            </a:r>
            <a:r>
              <a:rPr lang="de-DE" sz="1800" b="1" strike="noStrike" spc="-1" dirty="0">
                <a:solidFill>
                  <a:srgbClr val="002060"/>
                </a:solidFill>
                <a:latin typeface="Century Gothic"/>
                <a:ea typeface="Century Gothic"/>
              </a:rPr>
              <a:t>Pflanze </a:t>
            </a:r>
            <a:r>
              <a:rPr lang="de-DE" sz="1800" b="0" strike="noStrike" spc="-1" dirty="0">
                <a:solidFill>
                  <a:srgbClr val="002060"/>
                </a:solidFill>
                <a:latin typeface="Century Gothic"/>
                <a:ea typeface="Century Gothic"/>
              </a:rPr>
              <a:t>[1667] Apfel</a:t>
            </a:r>
            <a:r>
              <a:rPr lang="de-DE" sz="1800" b="1" strike="noStrike" spc="-1" dirty="0">
                <a:solidFill>
                  <a:srgbClr val="002060"/>
                </a:solidFill>
                <a:latin typeface="Century Gothic"/>
                <a:ea typeface="Century Gothic"/>
              </a:rPr>
              <a:t> </a:t>
            </a:r>
            <a:r>
              <a:rPr lang="de-DE" sz="1800" b="0" strike="noStrike" spc="-1" dirty="0">
                <a:solidFill>
                  <a:srgbClr val="002060"/>
                </a:solidFill>
                <a:latin typeface="Century Gothic"/>
                <a:ea typeface="Century Gothic"/>
              </a:rPr>
              <a:t>[3490]</a:t>
            </a:r>
          </a:p>
          <a:p>
            <a:pPr marL="216000" indent="-216000">
              <a:lnSpc>
                <a:spcPct val="100000"/>
              </a:lnSpc>
            </a:pPr>
            <a:r>
              <a:rPr lang="de-DE" sz="1800" b="1" strike="noStrike" spc="-1" dirty="0">
                <a:solidFill>
                  <a:srgbClr val="002060"/>
                </a:solidFill>
                <a:latin typeface="Century Gothic"/>
                <a:ea typeface="Century Gothic"/>
              </a:rPr>
              <a:t>[</a:t>
            </a:r>
            <a:r>
              <a:rPr lang="de-DE" sz="1800" b="1" strike="noStrike" spc="-1" dirty="0" err="1">
                <a:solidFill>
                  <a:srgbClr val="002060"/>
                </a:solidFill>
                <a:latin typeface="Century Gothic"/>
                <a:ea typeface="Century Gothic"/>
              </a:rPr>
              <a:t>kn</a:t>
            </a:r>
            <a:r>
              <a:rPr lang="de-DE" sz="1800" b="1" strike="noStrike" spc="-1" dirty="0">
                <a:solidFill>
                  <a:srgbClr val="002060"/>
                </a:solidFill>
                <a:latin typeface="Century Gothic"/>
                <a:ea typeface="Century Gothic"/>
              </a:rPr>
              <a:t>] </a:t>
            </a:r>
            <a:r>
              <a:rPr lang="de-DE" sz="1800" b="0" strike="noStrike" spc="-1" dirty="0">
                <a:solidFill>
                  <a:srgbClr val="002060"/>
                </a:solidFill>
                <a:latin typeface="Century Gothic"/>
                <a:ea typeface="Century Gothic"/>
              </a:rPr>
              <a:t>Knie</a:t>
            </a:r>
            <a:r>
              <a:rPr lang="de-DE" sz="1800" b="1" strike="noStrike" spc="-1" dirty="0">
                <a:solidFill>
                  <a:srgbClr val="002060"/>
                </a:solidFill>
                <a:latin typeface="Century Gothic"/>
                <a:ea typeface="Century Gothic"/>
              </a:rPr>
              <a:t> </a:t>
            </a:r>
            <a:r>
              <a:rPr lang="de-DE" sz="1800" b="0" strike="noStrike" spc="-1" dirty="0">
                <a:solidFill>
                  <a:srgbClr val="002060"/>
                </a:solidFill>
                <a:latin typeface="Century Gothic"/>
                <a:ea typeface="Century Gothic"/>
              </a:rPr>
              <a:t>[1679] </a:t>
            </a:r>
            <a:r>
              <a:rPr lang="de-DE" sz="1800" b="1" strike="noStrike" spc="-1" dirty="0">
                <a:solidFill>
                  <a:srgbClr val="002060"/>
                </a:solidFill>
                <a:latin typeface="Century Gothic"/>
                <a:ea typeface="Century Gothic"/>
              </a:rPr>
              <a:t>Knochen </a:t>
            </a:r>
            <a:r>
              <a:rPr lang="de-DE" sz="1800" b="0" strike="noStrike" spc="-1" dirty="0">
                <a:solidFill>
                  <a:srgbClr val="002060"/>
                </a:solidFill>
                <a:latin typeface="Century Gothic"/>
                <a:ea typeface="Century Gothic"/>
              </a:rPr>
              <a:t>[1930] </a:t>
            </a:r>
            <a:r>
              <a:rPr lang="de-DE" sz="1800" b="1" strike="noStrike" spc="-1" dirty="0">
                <a:solidFill>
                  <a:srgbClr val="002060"/>
                </a:solidFill>
                <a:latin typeface="Century Gothic"/>
                <a:ea typeface="Century Gothic"/>
              </a:rPr>
              <a:t>knüpfen </a:t>
            </a:r>
            <a:r>
              <a:rPr lang="de-DE" sz="1800" b="0" strike="noStrike" spc="-1" dirty="0">
                <a:solidFill>
                  <a:srgbClr val="002060"/>
                </a:solidFill>
                <a:latin typeface="Century Gothic"/>
                <a:ea typeface="Century Gothic"/>
              </a:rPr>
              <a:t>[4564]</a:t>
            </a:r>
            <a:endParaRPr lang="en-GB" sz="1800" b="0" strike="noStrike" spc="-1" dirty="0">
              <a:solidFill>
                <a:srgbClr val="002060"/>
              </a:solidFill>
              <a:latin typeface="Century Gothic"/>
              <a:ea typeface="Century Gothic"/>
            </a:endParaRP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err="1">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en-GB" sz="1800" b="1" i="0" strike="noStrike" spc="-1" dirty="0">
                <a:solidFill>
                  <a:srgbClr val="002060"/>
                </a:solidFill>
                <a:latin typeface="Century Gothic"/>
                <a:ea typeface="Century Gothic"/>
              </a:rPr>
              <a:t>Revisit vocabulary</a:t>
            </a:r>
          </a:p>
          <a:p>
            <a:pPr marL="216000" indent="-216000">
              <a:lnSpc>
                <a:spcPct val="100000"/>
              </a:lnSpc>
            </a:pPr>
            <a:r>
              <a:rPr lang="en-GB" sz="1800" b="1" i="0" strike="noStrike" spc="-1" dirty="0">
                <a:solidFill>
                  <a:srgbClr val="002060"/>
                </a:solidFill>
                <a:latin typeface="Century Gothic"/>
                <a:ea typeface="Century Gothic"/>
              </a:rPr>
              <a:t>Revisit 1: </a:t>
            </a:r>
            <a:r>
              <a:rPr lang="en-GB" sz="2800" b="0" i="0" u="none" strike="noStrike" dirty="0" err="1">
                <a:solidFill>
                  <a:srgbClr val="002060"/>
                </a:solidFill>
                <a:effectLst/>
                <a:latin typeface="Century Gothic" panose="020B0502020202020204" pitchFamily="34" charset="0"/>
              </a:rPr>
              <a:t>backen</a:t>
            </a:r>
            <a:r>
              <a:rPr lang="en-GB" sz="2800" b="0" i="0" u="none" strike="noStrike" dirty="0">
                <a:solidFill>
                  <a:srgbClr val="002060"/>
                </a:solidFill>
                <a:effectLst/>
                <a:latin typeface="Century Gothic" panose="020B0502020202020204" pitchFamily="34" charset="0"/>
              </a:rPr>
              <a:t> [4640] </a:t>
            </a:r>
            <a:r>
              <a:rPr lang="en-GB" sz="2800" b="0" i="0" u="none" strike="noStrike" dirty="0" err="1">
                <a:solidFill>
                  <a:srgbClr val="002060"/>
                </a:solidFill>
                <a:effectLst/>
                <a:latin typeface="Century Gothic" panose="020B0502020202020204" pitchFamily="34" charset="0"/>
              </a:rPr>
              <a:t>holen</a:t>
            </a:r>
            <a:r>
              <a:rPr lang="en-GB" sz="2800" b="0" i="0" u="none" strike="noStrike" dirty="0">
                <a:solidFill>
                  <a:srgbClr val="002060"/>
                </a:solidFill>
                <a:effectLst/>
                <a:latin typeface="Century Gothic" panose="020B0502020202020204" pitchFamily="34" charset="0"/>
              </a:rPr>
              <a:t> [547]  </a:t>
            </a:r>
            <a:r>
              <a:rPr lang="en-GB" sz="2800" b="0" i="0" u="none" strike="noStrike" dirty="0" err="1">
                <a:solidFill>
                  <a:srgbClr val="002060"/>
                </a:solidFill>
                <a:effectLst/>
                <a:latin typeface="Century Gothic" panose="020B0502020202020204" pitchFamily="34" charset="0"/>
              </a:rPr>
              <a:t>kochen</a:t>
            </a:r>
            <a:r>
              <a:rPr lang="en-GB" sz="2800" b="0" i="0" u="none" strike="noStrike" dirty="0">
                <a:solidFill>
                  <a:srgbClr val="002060"/>
                </a:solidFill>
                <a:effectLst/>
                <a:latin typeface="Century Gothic" panose="020B0502020202020204" pitchFamily="34" charset="0"/>
              </a:rPr>
              <a:t> [1481] </a:t>
            </a:r>
            <a:r>
              <a:rPr lang="en-GB" sz="2800" b="0" i="0" u="none" strike="noStrike" dirty="0" err="1">
                <a:solidFill>
                  <a:srgbClr val="002060"/>
                </a:solidFill>
                <a:effectLst/>
                <a:latin typeface="Century Gothic" panose="020B0502020202020204" pitchFamily="34" charset="0"/>
              </a:rPr>
              <a:t>müssen</a:t>
            </a:r>
            <a:r>
              <a:rPr lang="en-GB" sz="2800" b="0" i="0" u="none" strike="noStrike" dirty="0">
                <a:solidFill>
                  <a:srgbClr val="002060"/>
                </a:solidFill>
                <a:effectLst/>
                <a:latin typeface="Century Gothic" panose="020B0502020202020204" pitchFamily="34" charset="0"/>
              </a:rPr>
              <a:t>, ich muss, du </a:t>
            </a:r>
            <a:r>
              <a:rPr lang="en-GB" sz="2800" b="0" i="0" u="none" strike="noStrike" dirty="0" err="1">
                <a:solidFill>
                  <a:srgbClr val="002060"/>
                </a:solidFill>
                <a:effectLst/>
                <a:latin typeface="Century Gothic" panose="020B0502020202020204" pitchFamily="34" charset="0"/>
              </a:rPr>
              <a:t>musst</a:t>
            </a:r>
            <a:r>
              <a:rPr lang="en-GB" sz="2800" b="0" i="0" u="none" strike="noStrike" dirty="0">
                <a:solidFill>
                  <a:srgbClr val="002060"/>
                </a:solidFill>
                <a:effectLst/>
                <a:latin typeface="Century Gothic" panose="020B0502020202020204" pitchFamily="34" charset="0"/>
              </a:rPr>
              <a:t>, er/</a:t>
            </a:r>
            <a:r>
              <a:rPr lang="en-GB" sz="2800" b="0" i="0" u="none" strike="noStrike" dirty="0" err="1">
                <a:solidFill>
                  <a:srgbClr val="002060"/>
                </a:solidFill>
                <a:effectLst/>
                <a:latin typeface="Century Gothic" panose="020B0502020202020204" pitchFamily="34" charset="0"/>
              </a:rPr>
              <a:t>sie</a:t>
            </a:r>
            <a:r>
              <a:rPr lang="en-GB" sz="2800" b="0" i="0" u="none" strike="noStrike" dirty="0">
                <a:solidFill>
                  <a:srgbClr val="002060"/>
                </a:solidFill>
                <a:effectLst/>
                <a:latin typeface="Century Gothic" panose="020B0502020202020204" pitchFamily="34" charset="0"/>
              </a:rPr>
              <a:t>/es muss [43] Bett [659] Boden [536] </a:t>
            </a:r>
            <a:r>
              <a:rPr lang="en-GB" sz="2800" b="0" i="0" u="none" strike="noStrike" dirty="0" err="1">
                <a:solidFill>
                  <a:srgbClr val="002060"/>
                </a:solidFill>
                <a:effectLst/>
                <a:latin typeface="Century Gothic" panose="020B0502020202020204" pitchFamily="34" charset="0"/>
              </a:rPr>
              <a:t>Brot</a:t>
            </a:r>
            <a:r>
              <a:rPr lang="en-GB" sz="2800" b="0" i="0" u="none" strike="noStrike" dirty="0">
                <a:solidFill>
                  <a:srgbClr val="002060"/>
                </a:solidFill>
                <a:effectLst/>
                <a:latin typeface="Century Gothic" panose="020B0502020202020204" pitchFamily="34" charset="0"/>
              </a:rPr>
              <a:t> [2095] </a:t>
            </a:r>
            <a:r>
              <a:rPr lang="en-GB" sz="2800" b="0" i="0" u="none" strike="noStrike" dirty="0" err="1">
                <a:solidFill>
                  <a:srgbClr val="002060"/>
                </a:solidFill>
                <a:effectLst/>
                <a:latin typeface="Century Gothic" panose="020B0502020202020204" pitchFamily="34" charset="0"/>
              </a:rPr>
              <a:t>sauber</a:t>
            </a:r>
            <a:r>
              <a:rPr lang="en-GB" sz="2800" b="0" i="0" u="none" strike="noStrike" dirty="0">
                <a:solidFill>
                  <a:srgbClr val="002060"/>
                </a:solidFill>
                <a:effectLst/>
                <a:latin typeface="Century Gothic" panose="020B0502020202020204" pitchFamily="34" charset="0"/>
              </a:rPr>
              <a:t> [2026] </a:t>
            </a:r>
            <a:r>
              <a:rPr lang="en-GB" sz="2800" b="0" i="0" u="none" strike="noStrike" dirty="0" err="1">
                <a:solidFill>
                  <a:srgbClr val="002060"/>
                </a:solidFill>
                <a:effectLst/>
                <a:latin typeface="Century Gothic" panose="020B0502020202020204" pitchFamily="34" charset="0"/>
              </a:rPr>
              <a:t>warum</a:t>
            </a:r>
            <a:r>
              <a:rPr lang="en-GB" sz="2800" b="0" i="0" u="none" strike="noStrike" dirty="0">
                <a:solidFill>
                  <a:srgbClr val="002060"/>
                </a:solidFill>
                <a:effectLst/>
                <a:latin typeface="Century Gothic" panose="020B0502020202020204" pitchFamily="34" charset="0"/>
              </a:rPr>
              <a:t>? [192] glossed: Salat [n/a]</a:t>
            </a:r>
            <a:r>
              <a:rPr lang="en-GB" sz="1800" dirty="0"/>
              <a:t> </a:t>
            </a:r>
            <a:endParaRPr lang="en-GB" sz="1800" b="1" i="0" strike="noStrike" spc="-1" dirty="0">
              <a:solidFill>
                <a:srgbClr val="002060"/>
              </a:solidFill>
              <a:latin typeface="Century Gothic"/>
            </a:endParaRPr>
          </a:p>
          <a:p>
            <a:pPr marL="216000" indent="-216000">
              <a:lnSpc>
                <a:spcPct val="100000"/>
              </a:lnSpc>
            </a:pPr>
            <a:r>
              <a:rPr lang="en-GB" sz="1800" b="1" i="0" strike="noStrike" spc="-1" dirty="0">
                <a:solidFill>
                  <a:srgbClr val="002060"/>
                </a:solidFill>
                <a:latin typeface="Century Gothic"/>
                <a:ea typeface="Century Gothic"/>
              </a:rPr>
              <a:t>Revisit 2: </a:t>
            </a:r>
            <a:r>
              <a:rPr lang="en-GB" sz="2800" b="0" i="0" u="none" strike="noStrike" dirty="0" err="1">
                <a:solidFill>
                  <a:srgbClr val="002060"/>
                </a:solidFill>
                <a:effectLst/>
                <a:latin typeface="Century Gothic" panose="020B0502020202020204" pitchFamily="34" charset="0"/>
              </a:rPr>
              <a:t>werden</a:t>
            </a:r>
            <a:r>
              <a:rPr lang="en-GB" sz="2800" b="0" i="0" u="none" strike="noStrike" dirty="0">
                <a:solidFill>
                  <a:srgbClr val="002060"/>
                </a:solidFill>
                <a:effectLst/>
                <a:latin typeface="Century Gothic" panose="020B0502020202020204" pitchFamily="34" charset="0"/>
              </a:rPr>
              <a:t>, </a:t>
            </a:r>
            <a:r>
              <a:rPr lang="en-GB" sz="2800" b="0" i="0" u="none" strike="noStrike" dirty="0" err="1">
                <a:solidFill>
                  <a:srgbClr val="002060"/>
                </a:solidFill>
                <a:effectLst/>
                <a:latin typeface="Century Gothic" panose="020B0502020202020204" pitchFamily="34" charset="0"/>
              </a:rPr>
              <a:t>werde</a:t>
            </a:r>
            <a:r>
              <a:rPr lang="en-GB" sz="2800" b="0" i="0" u="none" strike="noStrike" dirty="0">
                <a:solidFill>
                  <a:srgbClr val="002060"/>
                </a:solidFill>
                <a:effectLst/>
                <a:latin typeface="Century Gothic" panose="020B0502020202020204" pitchFamily="34" charset="0"/>
              </a:rPr>
              <a:t>, </a:t>
            </a:r>
            <a:r>
              <a:rPr lang="en-GB" sz="2800" b="0" i="0" u="none" strike="noStrike" dirty="0" err="1">
                <a:solidFill>
                  <a:srgbClr val="002060"/>
                </a:solidFill>
                <a:effectLst/>
                <a:latin typeface="Century Gothic" panose="020B0502020202020204" pitchFamily="34" charset="0"/>
              </a:rPr>
              <a:t>wirst</a:t>
            </a:r>
            <a:r>
              <a:rPr lang="en-GB" sz="2800" b="0" i="0" u="none" strike="noStrike" dirty="0">
                <a:solidFill>
                  <a:srgbClr val="002060"/>
                </a:solidFill>
                <a:effectLst/>
                <a:latin typeface="Century Gothic" panose="020B0502020202020204" pitchFamily="34" charset="0"/>
              </a:rPr>
              <a:t>, </a:t>
            </a:r>
            <a:r>
              <a:rPr lang="en-GB" sz="2800" b="0" i="0" u="none" strike="noStrike" dirty="0" err="1">
                <a:solidFill>
                  <a:srgbClr val="002060"/>
                </a:solidFill>
                <a:effectLst/>
                <a:latin typeface="Century Gothic" panose="020B0502020202020204" pitchFamily="34" charset="0"/>
              </a:rPr>
              <a:t>wird</a:t>
            </a:r>
            <a:r>
              <a:rPr lang="en-GB" sz="2800" b="0" i="0" u="none" strike="noStrike" dirty="0">
                <a:solidFill>
                  <a:srgbClr val="002060"/>
                </a:solidFill>
                <a:effectLst/>
                <a:latin typeface="Century Gothic" panose="020B0502020202020204" pitchFamily="34" charset="0"/>
              </a:rPr>
              <a:t> [8] </a:t>
            </a:r>
            <a:r>
              <a:rPr lang="en-GB" sz="2800" b="0" i="0" u="none" strike="noStrike" dirty="0" err="1">
                <a:solidFill>
                  <a:srgbClr val="002060"/>
                </a:solidFill>
                <a:effectLst/>
                <a:latin typeface="Century Gothic" panose="020B0502020202020204" pitchFamily="34" charset="0"/>
              </a:rPr>
              <a:t>Frohe</a:t>
            </a:r>
            <a:r>
              <a:rPr lang="en-GB" sz="2800" b="0" i="0" u="none" strike="noStrike" dirty="0">
                <a:solidFill>
                  <a:srgbClr val="002060"/>
                </a:solidFill>
                <a:effectLst/>
                <a:latin typeface="Century Gothic" panose="020B0502020202020204" pitchFamily="34" charset="0"/>
              </a:rPr>
              <a:t> </a:t>
            </a:r>
            <a:r>
              <a:rPr lang="en-GB" sz="2800" b="0" i="0" u="none" strike="noStrike" dirty="0" err="1">
                <a:solidFill>
                  <a:srgbClr val="002060"/>
                </a:solidFill>
                <a:effectLst/>
                <a:latin typeface="Century Gothic" panose="020B0502020202020204" pitchFamily="34" charset="0"/>
              </a:rPr>
              <a:t>Weihnachten</a:t>
            </a:r>
            <a:r>
              <a:rPr lang="en-GB" sz="2800" b="0" i="0" u="none" strike="noStrike" dirty="0">
                <a:solidFill>
                  <a:srgbClr val="002060"/>
                </a:solidFill>
                <a:effectLst/>
                <a:latin typeface="Century Gothic" panose="020B0502020202020204" pitchFamily="34" charset="0"/>
              </a:rPr>
              <a:t> [n/a] </a:t>
            </a:r>
            <a:r>
              <a:rPr lang="en-GB" sz="2800" b="0" i="0" u="none" strike="noStrike" dirty="0" err="1">
                <a:solidFill>
                  <a:srgbClr val="002060"/>
                </a:solidFill>
                <a:effectLst/>
                <a:latin typeface="Century Gothic" panose="020B0502020202020204" pitchFamily="34" charset="0"/>
              </a:rPr>
              <a:t>Gute</a:t>
            </a:r>
            <a:r>
              <a:rPr lang="en-GB" sz="2800" b="0" i="0" u="none" strike="noStrike" dirty="0">
                <a:solidFill>
                  <a:srgbClr val="002060"/>
                </a:solidFill>
                <a:effectLst/>
                <a:latin typeface="Century Gothic" panose="020B0502020202020204" pitchFamily="34" charset="0"/>
              </a:rPr>
              <a:t> </a:t>
            </a:r>
            <a:r>
              <a:rPr lang="en-GB" sz="2800" b="0" i="0" u="none" strike="noStrike" dirty="0" err="1">
                <a:solidFill>
                  <a:srgbClr val="002060"/>
                </a:solidFill>
                <a:effectLst/>
                <a:latin typeface="Century Gothic" panose="020B0502020202020204" pitchFamily="34" charset="0"/>
              </a:rPr>
              <a:t>Besserung</a:t>
            </a:r>
            <a:r>
              <a:rPr lang="en-GB" sz="2800" b="0" i="0" u="none" strike="noStrike" dirty="0">
                <a:solidFill>
                  <a:srgbClr val="002060"/>
                </a:solidFill>
                <a:effectLst/>
                <a:latin typeface="Century Gothic" panose="020B0502020202020204" pitchFamily="34" charset="0"/>
              </a:rPr>
              <a:t> [n/a] </a:t>
            </a:r>
            <a:r>
              <a:rPr lang="en-GB" sz="2800" b="0" i="0" u="none" strike="noStrike" dirty="0" err="1">
                <a:solidFill>
                  <a:srgbClr val="002060"/>
                </a:solidFill>
                <a:effectLst/>
                <a:latin typeface="Century Gothic" panose="020B0502020202020204" pitchFamily="34" charset="0"/>
              </a:rPr>
              <a:t>Herzlichen</a:t>
            </a:r>
            <a:r>
              <a:rPr lang="en-GB" sz="2800" b="0" i="0" u="none" strike="noStrike" dirty="0">
                <a:solidFill>
                  <a:srgbClr val="002060"/>
                </a:solidFill>
                <a:effectLst/>
                <a:latin typeface="Century Gothic" panose="020B0502020202020204" pitchFamily="34" charset="0"/>
              </a:rPr>
              <a:t> </a:t>
            </a:r>
            <a:r>
              <a:rPr lang="en-GB" sz="2800" b="0" i="0" u="none" strike="noStrike" dirty="0" err="1">
                <a:solidFill>
                  <a:srgbClr val="002060"/>
                </a:solidFill>
                <a:effectLst/>
                <a:latin typeface="Century Gothic" panose="020B0502020202020204" pitchFamily="34" charset="0"/>
              </a:rPr>
              <a:t>Glückwunsch</a:t>
            </a:r>
            <a:r>
              <a:rPr lang="en-GB" sz="2800" b="0" i="0" u="none" strike="noStrike" dirty="0">
                <a:solidFill>
                  <a:srgbClr val="002060"/>
                </a:solidFill>
                <a:effectLst/>
                <a:latin typeface="Century Gothic" panose="020B0502020202020204" pitchFamily="34" charset="0"/>
              </a:rPr>
              <a:t> </a:t>
            </a:r>
            <a:r>
              <a:rPr lang="en-GB" sz="2800" b="0" i="0" u="none" strike="noStrike" dirty="0" err="1">
                <a:solidFill>
                  <a:srgbClr val="002060"/>
                </a:solidFill>
                <a:effectLst/>
                <a:latin typeface="Century Gothic" panose="020B0502020202020204" pitchFamily="34" charset="0"/>
              </a:rPr>
              <a:t>zum</a:t>
            </a:r>
            <a:r>
              <a:rPr lang="en-GB" sz="2800" b="0" i="0" u="none" strike="noStrike" dirty="0">
                <a:solidFill>
                  <a:srgbClr val="002060"/>
                </a:solidFill>
                <a:effectLst/>
                <a:latin typeface="Century Gothic" panose="020B0502020202020204" pitchFamily="34" charset="0"/>
              </a:rPr>
              <a:t> </a:t>
            </a:r>
            <a:r>
              <a:rPr lang="en-GB" sz="2800" b="0" i="0" u="none" strike="noStrike" dirty="0" err="1">
                <a:solidFill>
                  <a:srgbClr val="002060"/>
                </a:solidFill>
                <a:effectLst/>
                <a:latin typeface="Century Gothic" panose="020B0502020202020204" pitchFamily="34" charset="0"/>
              </a:rPr>
              <a:t>Geburtstag</a:t>
            </a:r>
            <a:r>
              <a:rPr lang="en-GB" sz="2800" b="0" i="0" u="none" strike="noStrike" dirty="0">
                <a:solidFill>
                  <a:srgbClr val="002060"/>
                </a:solidFill>
                <a:effectLst/>
                <a:latin typeface="Century Gothic" panose="020B0502020202020204" pitchFamily="34" charset="0"/>
              </a:rPr>
              <a:t> [n/a] </a:t>
            </a:r>
            <a:r>
              <a:rPr lang="en-GB" sz="2800" b="0" i="0" u="none" strike="noStrike" dirty="0" err="1">
                <a:solidFill>
                  <a:srgbClr val="002060"/>
                </a:solidFill>
                <a:effectLst/>
                <a:latin typeface="Century Gothic" panose="020B0502020202020204" pitchFamily="34" charset="0"/>
              </a:rPr>
              <a:t>viel</a:t>
            </a:r>
            <a:r>
              <a:rPr lang="en-GB" sz="2800" b="0" i="0" u="none" strike="noStrike" dirty="0">
                <a:solidFill>
                  <a:srgbClr val="002060"/>
                </a:solidFill>
                <a:effectLst/>
                <a:latin typeface="Century Gothic" panose="020B0502020202020204" pitchFamily="34" charset="0"/>
              </a:rPr>
              <a:t> </a:t>
            </a:r>
            <a:r>
              <a:rPr lang="en-GB" sz="2800" b="0" i="0" u="none" strike="noStrike" dirty="0" err="1">
                <a:solidFill>
                  <a:srgbClr val="002060"/>
                </a:solidFill>
                <a:effectLst/>
                <a:latin typeface="Century Gothic" panose="020B0502020202020204" pitchFamily="34" charset="0"/>
              </a:rPr>
              <a:t>Glück</a:t>
            </a:r>
            <a:r>
              <a:rPr lang="en-GB" sz="2800" b="0" i="0" u="none" strike="noStrike" dirty="0">
                <a:solidFill>
                  <a:srgbClr val="002060"/>
                </a:solidFill>
                <a:effectLst/>
                <a:latin typeface="Century Gothic" panose="020B0502020202020204" pitchFamily="34" charset="0"/>
              </a:rPr>
              <a:t> [n/a] </a:t>
            </a:r>
            <a:endParaRPr lang="fr-FR" sz="1800" b="0" i="0" strike="noStrike" spc="-1" dirty="0">
              <a:solidFill>
                <a:srgbClr val="002060"/>
              </a:solidFill>
              <a:latin typeface="Century Gothic"/>
              <a:ea typeface="Century Gothic"/>
            </a:endParaRPr>
          </a:p>
          <a:p>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mn-lt"/>
                <a:ea typeface="Calibri"/>
              </a:rPr>
              <a:t>The frequency rankings for words that occur in this PowerPoint which have been</a:t>
            </a:r>
            <a:r>
              <a:rPr lang="en-GB" sz="1600" b="0" i="1" strike="noStrike" spc="-1" dirty="0">
                <a:solidFill>
                  <a:srgbClr val="000000"/>
                </a:solidFill>
                <a:latin typeface="+mn-lt"/>
                <a:ea typeface="Calibri"/>
              </a:rPr>
              <a:t> previously</a:t>
            </a:r>
            <a:r>
              <a:rPr lang="en-GB" sz="1600" b="0" strike="noStrike" spc="-1" dirty="0">
                <a:solidFill>
                  <a:srgbClr val="000000"/>
                </a:solidFill>
                <a:latin typeface="+mn-lt"/>
                <a:ea typeface="Calibri"/>
              </a:rPr>
              <a:t> introduced in these resources are given in the SOW and in the resources that first introduced and formally re-visited those words. </a:t>
            </a:r>
            <a:endParaRPr lang="en-GB" sz="1600" b="0" strike="noStrike" spc="-1" dirty="0">
              <a:latin typeface="Arial"/>
            </a:endParaRPr>
          </a:p>
          <a:p>
            <a:pPr marL="0" indent="-216000">
              <a:lnSpc>
                <a:spcPct val="100000"/>
              </a:lnSpc>
            </a:pPr>
            <a:r>
              <a:rPr lang="en-GB" sz="1800" b="0" strike="noStrike" spc="-1" dirty="0">
                <a:solidFill>
                  <a:srgbClr val="000000"/>
                </a:solidFill>
                <a:latin typeface="+mn-lt"/>
                <a:ea typeface="Calibri"/>
              </a:rPr>
              <a:t>For any </a:t>
            </a:r>
            <a:r>
              <a:rPr lang="en-GB" sz="1800" b="0" i="1" strike="noStrike" spc="-1" dirty="0">
                <a:solidFill>
                  <a:srgbClr val="000000"/>
                </a:solidFill>
                <a:latin typeface="+mn-lt"/>
                <a:ea typeface="Calibri"/>
              </a:rPr>
              <a:t>other </a:t>
            </a:r>
            <a:r>
              <a:rPr lang="en-GB" sz="1800" b="0" strike="noStrike" spc="-1" dirty="0">
                <a:solidFill>
                  <a:srgbClr val="000000"/>
                </a:solidFill>
                <a:latin typeface="+mn-lt"/>
                <a:ea typeface="Calibri"/>
              </a:rPr>
              <a:t>words that occur incidentally in this PowerPoint, frequency rankings will be provided in the notes field wherever possible.</a:t>
            </a:r>
          </a:p>
          <a:p>
            <a:pPr marL="0" indent="-216000">
              <a:lnSpc>
                <a:spcPct val="100000"/>
              </a:lnSpc>
            </a:pPr>
            <a:endParaRPr lang="en-GB" sz="1800" b="0" strike="noStrike" spc="-1" dirty="0">
              <a:solidFill>
                <a:srgbClr val="000000"/>
              </a:solidFill>
              <a:latin typeface="+mn-lt"/>
            </a:endParaRPr>
          </a:p>
          <a:p>
            <a:pPr marL="0" indent="-216000">
              <a:lnSpc>
                <a:spcPct val="100000"/>
              </a:lnSpc>
            </a:pP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Remember that at the start of the course (first three lessons of Rot/Gelb) pupils learnt language (for</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greetings and register taking) that can still be part of the lesson routines in upper KS2 (</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Blau</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Grün</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  They</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are not re-taught, as we anticipate that teachers have built these in from early in lower KS2.</a:t>
            </a:r>
            <a:r>
              <a:rPr lang="en-GB" sz="2800" b="0" dirty="0">
                <a:effectLst/>
              </a:rPr>
              <a:t> </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532D0CC9-DEA3-4A63-A921-D94C06607CC8}" type="slidenum">
              <a:rPr lang="en-GB" smtClean="0"/>
              <a:t>10</a:t>
            </a:fld>
            <a:endParaRPr lang="en-GB"/>
          </a:p>
        </p:txBody>
      </p:sp>
    </p:spTree>
    <p:extLst>
      <p:ext uri="{BB962C8B-B14F-4D97-AF65-F5344CB8AC3E}">
        <p14:creationId xmlns:p14="http://schemas.microsoft.com/office/powerpoint/2010/main" val="3759904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532D0CC9-DEA3-4A63-A921-D94C06607CC8}" type="slidenum">
              <a:rPr lang="en-GB" smtClean="0"/>
              <a:t>11</a:t>
            </a:fld>
            <a:endParaRPr lang="en-GB"/>
          </a:p>
        </p:txBody>
      </p:sp>
    </p:spTree>
    <p:extLst>
      <p:ext uri="{BB962C8B-B14F-4D97-AF65-F5344CB8AC3E}">
        <p14:creationId xmlns:p14="http://schemas.microsoft.com/office/powerpoint/2010/main" val="230113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13</a:t>
            </a:fld>
            <a:endParaRPr lang="en-GB"/>
          </a:p>
        </p:txBody>
      </p:sp>
    </p:spTree>
    <p:extLst>
      <p:ext uri="{BB962C8B-B14F-4D97-AF65-F5344CB8AC3E}">
        <p14:creationId xmlns:p14="http://schemas.microsoft.com/office/powerpoint/2010/main" val="53448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14</a:t>
            </a:fld>
            <a:endParaRPr lang="en-GB"/>
          </a:p>
        </p:txBody>
      </p:sp>
    </p:spTree>
    <p:extLst>
      <p:ext uri="{BB962C8B-B14F-4D97-AF65-F5344CB8AC3E}">
        <p14:creationId xmlns:p14="http://schemas.microsoft.com/office/powerpoint/2010/main" val="232088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[pf].</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a:solidFill>
                  <a:srgbClr val="000000"/>
                </a:solidFill>
                <a:latin typeface="+mn-lt"/>
                <a:ea typeface="Calibri"/>
              </a:rPr>
              <a:t>Kopf’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‘Kopf’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Frequency: </a:t>
            </a:r>
            <a:b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b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Kopf </a:t>
            </a:r>
            <a:r>
              <a:rPr kumimoji="0" lang="en-GB" sz="1400" b="0" i="0" u="none" strike="noStrike" kern="1200" cap="none" spc="-1" normalizeH="0" baseline="0" noProof="0" dirty="0">
                <a:ln>
                  <a:noFill/>
                </a:ln>
                <a:solidFill>
                  <a:srgbClr val="002060"/>
                </a:solidFill>
                <a:effectLst/>
                <a:uLnTx/>
                <a:uFillTx/>
                <a:latin typeface="Century Gothic"/>
                <a:ea typeface="Century Gothic"/>
                <a:cs typeface="+mn-cs"/>
              </a:rPr>
              <a:t>[250]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Pflanze</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[1667]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Apfel</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[3490]</a:t>
            </a:r>
            <a:endPar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200" b="0"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720" indent="0">
              <a:lnSpc>
                <a:spcPct val="100000"/>
              </a:lnSpc>
              <a:buClr>
                <a:srgbClr val="000000"/>
              </a:buClr>
              <a:buFont typeface="Calibri"/>
              <a:buNone/>
            </a:pPr>
            <a:endParaRPr lang="en-GB" sz="1200" b="0" strike="noStrike" spc="-1" dirty="0">
              <a:latin typeface="Arial"/>
            </a:endParaRPr>
          </a:p>
          <a:p>
            <a:pPr>
              <a:lnSpc>
                <a:spcPct val="100000"/>
              </a:lnSpc>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1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kn</a:t>
            </a:r>
            <a:r>
              <a:rPr lang="en-GB" sz="1200" b="1" strike="noStrike" spc="-1" dirty="0">
                <a:solidFill>
                  <a:srgbClr val="000000"/>
                </a:solidFill>
                <a:latin typeface="+mn-lt"/>
                <a:ea typeface="Calibri"/>
              </a:rPr>
              <a:t>].</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err="1">
                <a:solidFill>
                  <a:srgbClr val="000000"/>
                </a:solidFill>
                <a:latin typeface="+mn-lt"/>
                <a:ea typeface="Calibri"/>
              </a:rPr>
              <a:t>Knie</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Knie</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endParaRPr lang="en-GB" sz="1200" b="0" strike="noStrike" spc="-1" dirty="0">
              <a:latin typeface="Arial"/>
            </a:endParaRPr>
          </a:p>
          <a:p>
            <a:pPr>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Frequency: </a:t>
            </a:r>
            <a:b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br>
            <a:r>
              <a:rPr kumimoji="0" lang="en-GB" sz="1400" b="1" i="0" u="none" strike="noStrike" kern="1200" cap="none" spc="-1" normalizeH="0" baseline="0" noProof="0" dirty="0" err="1">
                <a:ln>
                  <a:noFill/>
                </a:ln>
                <a:solidFill>
                  <a:srgbClr val="002060"/>
                </a:solidFill>
                <a:effectLst/>
                <a:uLnTx/>
                <a:uFillTx/>
                <a:latin typeface="Century Gothic"/>
                <a:ea typeface="Century Gothic"/>
                <a:cs typeface="+mn-cs"/>
              </a:rPr>
              <a:t>Knie</a:t>
            </a: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400" b="0" i="0" u="none" strike="noStrike" kern="1200" cap="none" spc="-1" normalizeH="0" baseline="0" noProof="0" dirty="0">
                <a:ln>
                  <a:noFill/>
                </a:ln>
                <a:solidFill>
                  <a:srgbClr val="002060"/>
                </a:solidFill>
                <a:effectLst/>
                <a:uLnTx/>
                <a:uFillTx/>
                <a:latin typeface="Century Gothic"/>
                <a:ea typeface="Century Gothic"/>
                <a:cs typeface="+mn-cs"/>
              </a:rPr>
              <a:t>[1679]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Knochen</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[1930]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knüpfen</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[4564]</a:t>
            </a:r>
            <a:endPar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200" b="0"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62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(4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applying knowledge of [pf] and [</a:t>
            </a:r>
            <a:r>
              <a:rPr lang="en-GB" b="0" dirty="0" err="1"/>
              <a:t>kn</a:t>
            </a:r>
            <a:r>
              <a:rPr lang="en-GB" b="0" dirty="0"/>
              <a:t>] to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read the sentence and the English translation.</a:t>
            </a:r>
          </a:p>
          <a:p>
            <a:pPr marL="0" marR="0" lvl="0" indent="0" algn="l" rtl="0">
              <a:lnSpc>
                <a:spcPct val="100000"/>
              </a:lnSpc>
              <a:spcBef>
                <a:spcPts val="0"/>
              </a:spcBef>
              <a:spcAft>
                <a:spcPts val="0"/>
              </a:spcAft>
              <a:buClr>
                <a:schemeClr val="dk1"/>
              </a:buClr>
              <a:buSzPts val="1200"/>
              <a:buFont typeface="Calibri"/>
              <a:buNone/>
            </a:pPr>
            <a:r>
              <a:rPr lang="en-GB" b="0" dirty="0"/>
              <a:t>2. Click on the 3 audio buttons to hear the sentence read at increasing speeds.</a:t>
            </a:r>
          </a:p>
          <a:p>
            <a:pPr marL="0" marR="0" lvl="0" indent="0" algn="l" rtl="0">
              <a:lnSpc>
                <a:spcPct val="100000"/>
              </a:lnSpc>
              <a:spcBef>
                <a:spcPts val="0"/>
              </a:spcBef>
              <a:spcAft>
                <a:spcPts val="0"/>
              </a:spcAft>
              <a:buClr>
                <a:schemeClr val="dk1"/>
              </a:buClr>
              <a:buSzPts val="1200"/>
              <a:buFont typeface="Calibri"/>
              <a:buNone/>
            </a:pPr>
            <a:r>
              <a:rPr lang="en-GB" b="0" dirty="0"/>
              <a:t>3. Click to reveal the following slide. Teacher clicks on the 30 second timer, and pupils try to say the sentence before the timer runs out. Repeat for the 20 second and 15 second timers.</a:t>
            </a:r>
          </a:p>
          <a:p>
            <a:pPr marL="0" marR="0" lvl="0" indent="0" algn="l" rtl="0">
              <a:lnSpc>
                <a:spcPct val="100000"/>
              </a:lnSpc>
              <a:spcBef>
                <a:spcPts val="0"/>
              </a:spcBef>
              <a:spcAft>
                <a:spcPts val="0"/>
              </a:spcAft>
              <a:buClr>
                <a:schemeClr val="dk1"/>
              </a:buClr>
              <a:buSzPts val="1200"/>
              <a:buFont typeface="Calibri"/>
              <a:buNone/>
            </a:pPr>
            <a:r>
              <a:rPr lang="en-GB" b="0" dirty="0"/>
              <a:t>4. Repeat steps 1-3 for the next two slides.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Frequency: </a:t>
            </a:r>
            <a:b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b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Pfeife</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[&gt;5009]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pfeifen</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[4545]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knacken</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[4657]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knistern</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[&gt;5000] </a:t>
            </a:r>
            <a:endPar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200" b="0"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1253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[2/4]</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9880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[3/4]</a:t>
            </a:r>
            <a:endPar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8190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[4/4]</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7988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x 10-15 mins (more if desired)</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consolidate vocabulary, grammar and phonics learnt this term through acting out a scene from a play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Read through the lines in this play.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Ensure comprehension. Note that all vocabulary is re-used from previously taught vocabulary, except the starred words.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Divide the class into groups of four. Ask the pupils to each choose a role or assign them if necessary.</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practise. Encourage pupils to use their best acting skills for each character.</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In the next follow-up session, choose one or more groups to perform in front of the class.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1" dirty="0"/>
              <a:t>Extra: </a:t>
            </a:r>
            <a:r>
              <a:rPr lang="en-GB" b="0" dirty="0"/>
              <a:t>Watch this scene from the video from 5:04-6:34: https://</a:t>
            </a:r>
            <a:r>
              <a:rPr lang="en-GB" b="0" dirty="0" err="1"/>
              <a:t>www.youtube.com</a:t>
            </a:r>
            <a:r>
              <a:rPr lang="en-GB" b="0" dirty="0"/>
              <a:t>/</a:t>
            </a:r>
            <a:r>
              <a:rPr lang="en-GB" b="0" dirty="0" err="1"/>
              <a:t>watch?v</a:t>
            </a:r>
            <a:r>
              <a:rPr lang="en-GB" b="0" dirty="0"/>
              <a:t>=0Ah4y8gCA-Q</a:t>
            </a:r>
            <a:endParaRPr lang="en-GB" b="1"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Translation:</a:t>
            </a:r>
          </a:p>
          <a:p>
            <a:pPr marL="0" marR="0" lvl="0" indent="0" algn="l" rtl="0">
              <a:lnSpc>
                <a:spcPct val="100000"/>
              </a:lnSpc>
              <a:spcBef>
                <a:spcPts val="0"/>
              </a:spcBef>
              <a:spcAft>
                <a:spcPts val="0"/>
              </a:spcAft>
              <a:buClr>
                <a:schemeClr val="dk1"/>
              </a:buClr>
              <a:buSzPts val="1200"/>
              <a:buFont typeface="Calibri"/>
              <a:buNone/>
            </a:pPr>
            <a:r>
              <a:rPr lang="en-GB" b="0" dirty="0"/>
              <a:t>Narrator: Hansel and Gretel are outside and need food.</a:t>
            </a:r>
          </a:p>
          <a:p>
            <a:pPr marL="0" marR="0" lvl="0" indent="0" algn="l" rtl="0">
              <a:lnSpc>
                <a:spcPct val="100000"/>
              </a:lnSpc>
              <a:spcBef>
                <a:spcPts val="0"/>
              </a:spcBef>
              <a:spcAft>
                <a:spcPts val="0"/>
              </a:spcAft>
              <a:buClr>
                <a:schemeClr val="dk1"/>
              </a:buClr>
              <a:buSzPts val="1200"/>
              <a:buFont typeface="Calibri"/>
              <a:buNone/>
            </a:pPr>
            <a:r>
              <a:rPr lang="en-GB" b="0" dirty="0"/>
              <a:t>Hansel: I have stomach ache! I have to eat something!</a:t>
            </a:r>
          </a:p>
          <a:p>
            <a:pPr marL="0" marR="0" lvl="0" indent="0" algn="l" rtl="0">
              <a:lnSpc>
                <a:spcPct val="100000"/>
              </a:lnSpc>
              <a:spcBef>
                <a:spcPts val="0"/>
              </a:spcBef>
              <a:spcAft>
                <a:spcPts val="0"/>
              </a:spcAft>
              <a:buClr>
                <a:schemeClr val="dk1"/>
              </a:buClr>
              <a:buSzPts val="1200"/>
              <a:buFont typeface="Calibri"/>
              <a:buNone/>
            </a:pPr>
            <a:r>
              <a:rPr lang="en-GB" b="0" dirty="0"/>
              <a:t>Gretel: Me too!</a:t>
            </a:r>
          </a:p>
          <a:p>
            <a:pPr marL="0" marR="0" lvl="0" indent="0" algn="l" rtl="0">
              <a:lnSpc>
                <a:spcPct val="100000"/>
              </a:lnSpc>
              <a:spcBef>
                <a:spcPts val="0"/>
              </a:spcBef>
              <a:spcAft>
                <a:spcPts val="0"/>
              </a:spcAft>
              <a:buClr>
                <a:schemeClr val="dk1"/>
              </a:buClr>
              <a:buSzPts val="1200"/>
              <a:buFont typeface="Calibri"/>
              <a:buNone/>
            </a:pPr>
            <a:r>
              <a:rPr lang="en-GB" b="0" dirty="0"/>
              <a:t>Narrator: But then they find something...</a:t>
            </a:r>
          </a:p>
          <a:p>
            <a:pPr marL="0" marR="0" lvl="0" indent="0" algn="l" rtl="0">
              <a:lnSpc>
                <a:spcPct val="100000"/>
              </a:lnSpc>
              <a:spcBef>
                <a:spcPts val="0"/>
              </a:spcBef>
              <a:spcAft>
                <a:spcPts val="0"/>
              </a:spcAft>
              <a:buClr>
                <a:schemeClr val="dk1"/>
              </a:buClr>
              <a:buSzPts val="1200"/>
              <a:buFont typeface="Calibri"/>
              <a:buNone/>
            </a:pPr>
            <a:r>
              <a:rPr lang="en-GB" b="0" dirty="0"/>
              <a:t>Gretel: Hansel! What is that? Is that a house?</a:t>
            </a:r>
          </a:p>
          <a:p>
            <a:pPr marL="0" marR="0" lvl="0" indent="0" algn="l" rtl="0">
              <a:lnSpc>
                <a:spcPct val="100000"/>
              </a:lnSpc>
              <a:spcBef>
                <a:spcPts val="0"/>
              </a:spcBef>
              <a:spcAft>
                <a:spcPts val="0"/>
              </a:spcAft>
              <a:buClr>
                <a:schemeClr val="dk1"/>
              </a:buClr>
              <a:buSzPts val="1200"/>
              <a:buFont typeface="Calibri"/>
              <a:buNone/>
            </a:pPr>
            <a:r>
              <a:rPr lang="en-GB" b="0" dirty="0"/>
              <a:t>Hansel: Yes, that is a house! A gingerbread house! We can eat!</a:t>
            </a:r>
          </a:p>
          <a:p>
            <a:pPr marL="0" marR="0" lvl="0" indent="0" algn="l" rtl="0">
              <a:lnSpc>
                <a:spcPct val="100000"/>
              </a:lnSpc>
              <a:spcBef>
                <a:spcPts val="0"/>
              </a:spcBef>
              <a:spcAft>
                <a:spcPts val="0"/>
              </a:spcAft>
              <a:buClr>
                <a:schemeClr val="dk1"/>
              </a:buClr>
              <a:buSzPts val="1200"/>
              <a:buFont typeface="Calibri"/>
              <a:buNone/>
            </a:pPr>
            <a:r>
              <a:rPr lang="en-GB" b="0" dirty="0"/>
              <a:t>Narrator: They run to the house and eat. They are very happy! But then they hear an old witch. The witch is in the house.</a:t>
            </a:r>
          </a:p>
          <a:p>
            <a:pPr marL="0" marR="0" lvl="0" indent="0" algn="l" rtl="0">
              <a:lnSpc>
                <a:spcPct val="100000"/>
              </a:lnSpc>
              <a:spcBef>
                <a:spcPts val="0"/>
              </a:spcBef>
              <a:spcAft>
                <a:spcPts val="0"/>
              </a:spcAft>
              <a:buClr>
                <a:schemeClr val="dk1"/>
              </a:buClr>
              <a:buSzPts val="1200"/>
              <a:buFont typeface="Calibri"/>
              <a:buNone/>
            </a:pPr>
            <a:r>
              <a:rPr lang="en-GB" b="0" dirty="0"/>
              <a:t>Witch: Nibble, nibble, gnaw, who is nibbling at my house?</a:t>
            </a:r>
          </a:p>
          <a:p>
            <a:pPr marL="0" marR="0" lvl="0" indent="0" algn="l" rtl="0">
              <a:lnSpc>
                <a:spcPct val="100000"/>
              </a:lnSpc>
              <a:spcBef>
                <a:spcPts val="0"/>
              </a:spcBef>
              <a:spcAft>
                <a:spcPts val="0"/>
              </a:spcAft>
              <a:buClr>
                <a:schemeClr val="dk1"/>
              </a:buClr>
              <a:buSzPts val="1200"/>
              <a:buFont typeface="Calibri"/>
              <a:buNone/>
            </a:pPr>
            <a:r>
              <a:rPr lang="en-GB" b="0" dirty="0"/>
              <a:t>Narrator: Hansel and Gretel are scared!</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383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and production of this week’s revised vocabulary and grammar.</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pupils write the missing words.</a:t>
            </a:r>
          </a:p>
          <a:p>
            <a:pPr marL="228600" lvl="0" indent="-228600" algn="l" rtl="0">
              <a:spcBef>
                <a:spcPts val="0"/>
              </a:spcBef>
              <a:spcAft>
                <a:spcPts val="0"/>
              </a:spcAft>
              <a:buAutoNum type="arabicPeriod"/>
            </a:pPr>
            <a:r>
              <a:rPr lang="en-GB" dirty="0"/>
              <a:t>Then they translate the sentences into English.</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10871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47587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42234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3494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14409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8995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42848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87517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6604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9062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73660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00933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41948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audio" Target="../media/audio1.wav"/><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2.svg"/><Relationship Id="rId11" Type="http://schemas.openxmlformats.org/officeDocument/2006/relationships/audio" Target="../media/audio5.wav"/><Relationship Id="rId5" Type="http://schemas.openxmlformats.org/officeDocument/2006/relationships/image" Target="../media/image11.png"/><Relationship Id="rId10"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2.svg"/><Relationship Id="rId11" Type="http://schemas.openxmlformats.org/officeDocument/2006/relationships/audio" Target="../media/audio9.wav"/><Relationship Id="rId5" Type="http://schemas.openxmlformats.org/officeDocument/2006/relationships/image" Target="../media/image11.png"/><Relationship Id="rId10" Type="http://schemas.openxmlformats.org/officeDocument/2006/relationships/audio" Target="../media/audio8.wav"/><Relationship Id="rId4" Type="http://schemas.openxmlformats.org/officeDocument/2006/relationships/audio" Target="../media/audio6.wav"/><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png"/><Relationship Id="rId7"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4F166B51-3D67-497F-8CE0-E8183B9993DE}"/>
              </a:ext>
            </a:extLst>
          </p:cNvPr>
          <p:cNvSpPr/>
          <p:nvPr/>
        </p:nvSpPr>
        <p:spPr>
          <a:xfrm>
            <a:off x="0" y="0"/>
            <a:ext cx="4350984" cy="6872068"/>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B050"/>
                </a:solidFill>
                <a:effectLst/>
                <a:uLnTx/>
                <a:uFillTx/>
                <a:latin typeface="Modern Love" panose="04090805081005020601" pitchFamily="82" charset="0"/>
                <a:cs typeface="Arial"/>
                <a:sym typeface="Arial"/>
              </a:rPr>
              <a:t>grün</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12</a:t>
            </a:r>
          </a:p>
        </p:txBody>
      </p:sp>
      <p:pic>
        <p:nvPicPr>
          <p:cNvPr id="4" name="Picture 3">
            <a:extLst>
              <a:ext uri="{FF2B5EF4-FFF2-40B4-BE49-F238E27FC236}">
                <a16:creationId xmlns:a16="http://schemas.microsoft.com/office/drawing/2014/main" id="{E9E787F2-5B6E-8529-DB28-7DD61C15C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 y="1200447"/>
            <a:ext cx="3814763" cy="3881476"/>
          </a:xfrm>
          <a:prstGeom prst="rect">
            <a:avLst/>
          </a:prstGeom>
        </p:spPr>
      </p:pic>
      <p:sp>
        <p:nvSpPr>
          <p:cNvPr id="5" name="CasellaDiTesto 4">
            <a:hlinkClick r:id="" action="ppaction://noaction">
              <a:snd r:embed="rId5" name="T3_W12_1.1.wav"/>
            </a:hlinkClick>
            <a:extLst>
              <a:ext uri="{FF2B5EF4-FFF2-40B4-BE49-F238E27FC236}">
                <a16:creationId xmlns:a16="http://schemas.microsoft.com/office/drawing/2014/main" id="{E21663DC-FB00-F2BF-3B83-865B7DE6E7B0}"/>
              </a:ext>
            </a:extLst>
          </p:cNvPr>
          <p:cNvSpPr txBox="1"/>
          <p:nvPr/>
        </p:nvSpPr>
        <p:spPr>
          <a:xfrm>
            <a:off x="469552" y="-52450"/>
            <a:ext cx="3411879" cy="1200329"/>
          </a:xfrm>
          <a:prstGeom prst="rect">
            <a:avLst/>
          </a:prstGeom>
          <a:noFill/>
        </p:spPr>
        <p:txBody>
          <a:bodyPr wrap="square">
            <a:spAutoFit/>
          </a:bodyPr>
          <a:lstStyle/>
          <a:p>
            <a:pPr algn="ctr"/>
            <a:r>
              <a:rPr lang="en-GB" sz="3600" b="1" dirty="0" err="1">
                <a:solidFill>
                  <a:srgbClr val="FFFFFF"/>
                </a:solidFill>
                <a:latin typeface="Century Gothic"/>
                <a:ea typeface="Century Gothic"/>
                <a:cs typeface="Century Gothic"/>
                <a:sym typeface="Century Gothic"/>
              </a:rPr>
              <a:t>Hänsel</a:t>
            </a:r>
            <a:r>
              <a:rPr lang="en-GB" sz="3600" b="1" dirty="0">
                <a:solidFill>
                  <a:srgbClr val="FFFFFF"/>
                </a:solidFill>
                <a:latin typeface="Century Gothic"/>
                <a:ea typeface="Century Gothic"/>
                <a:cs typeface="Century Gothic"/>
                <a:sym typeface="Century Gothic"/>
              </a:rPr>
              <a:t> und Gretel</a:t>
            </a:r>
            <a:endParaRPr lang="en-GB"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648434959"/>
              </p:ext>
            </p:extLst>
          </p:nvPr>
        </p:nvGraphicFramePr>
        <p:xfrm>
          <a:off x="547096" y="732820"/>
          <a:ext cx="10322446" cy="5275071"/>
        </p:xfrm>
        <a:graphic>
          <a:graphicData uri="http://schemas.openxmlformats.org/drawingml/2006/table">
            <a:tbl>
              <a:tblPr firstRow="1" bandRow="1"/>
              <a:tblGrid>
                <a:gridCol w="1820696">
                  <a:extLst>
                    <a:ext uri="{9D8B030D-6E8A-4147-A177-3AD203B41FA5}">
                      <a16:colId xmlns:a16="http://schemas.microsoft.com/office/drawing/2014/main" val="1203737284"/>
                    </a:ext>
                  </a:extLst>
                </a:gridCol>
                <a:gridCol w="2983560">
                  <a:extLst>
                    <a:ext uri="{9D8B030D-6E8A-4147-A177-3AD203B41FA5}">
                      <a16:colId xmlns:a16="http://schemas.microsoft.com/office/drawing/2014/main" val="1810222861"/>
                    </a:ext>
                  </a:extLst>
                </a:gridCol>
                <a:gridCol w="2684273">
                  <a:extLst>
                    <a:ext uri="{9D8B030D-6E8A-4147-A177-3AD203B41FA5}">
                      <a16:colId xmlns:a16="http://schemas.microsoft.com/office/drawing/2014/main" val="274413866"/>
                    </a:ext>
                  </a:extLst>
                </a:gridCol>
                <a:gridCol w="2833917">
                  <a:extLst>
                    <a:ext uri="{9D8B030D-6E8A-4147-A177-3AD203B41FA5}">
                      <a16:colId xmlns:a16="http://schemas.microsoft.com/office/drawing/2014/main" val="2706468897"/>
                    </a:ext>
                  </a:extLst>
                </a:gridCol>
              </a:tblGrid>
              <a:tr h="968081">
                <a:tc rowSpan="3">
                  <a:txBody>
                    <a:bodyPr/>
                    <a:lstStyle/>
                    <a:p>
                      <a:endParaRPr lang="en-GB" sz="2800" dirty="0">
                        <a:solidFill>
                          <a:srgbClr val="002060"/>
                        </a:solidFill>
                        <a:latin typeface="Century Gothic" panose="020B0502020202020204" pitchFamily="34" charset="0"/>
                      </a:endParaRPr>
                    </a:p>
                  </a:txBody>
                  <a:tcPr>
                    <a:lnB w="12700" cap="flat" cmpd="sng" algn="ctr">
                      <a:solidFill>
                        <a:sysClr val="windowText" lastClr="000000"/>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92D050"/>
                          </a:solidFill>
                          <a:latin typeface="Century Gothic" panose="020B0502020202020204" pitchFamily="34" charset="0"/>
                          <a:sym typeface="Arial"/>
                        </a:rPr>
                        <a:t>du </a:t>
                      </a:r>
                      <a:r>
                        <a:rPr lang="en-GB" sz="2400" b="1" i="0" u="none" strike="noStrike" cap="none" dirty="0" err="1">
                          <a:solidFill>
                            <a:srgbClr val="92D050"/>
                          </a:solidFill>
                          <a:latin typeface="Century Gothic" panose="020B0502020202020204" pitchFamily="34" charset="0"/>
                          <a:sym typeface="Arial"/>
                        </a:rPr>
                        <a:t>wirst</a:t>
                      </a:r>
                      <a:endParaRPr lang="en-GB" sz="2400" b="1" i="0" u="none" strike="noStrike" cap="none" dirty="0">
                        <a:solidFill>
                          <a:srgbClr val="92D050"/>
                        </a:solidFill>
                        <a:latin typeface="Century Gothic" panose="020B0502020202020204" pitchFamily="34" charset="0"/>
                        <a:sym typeface="Arial"/>
                      </a:endParaRPr>
                    </a:p>
                  </a:txBody>
                  <a:tcPr>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err="1">
                          <a:solidFill>
                            <a:srgbClr val="92D050"/>
                          </a:solidFill>
                          <a:latin typeface="Century Gothic" panose="020B0502020202020204" pitchFamily="34" charset="0"/>
                          <a:sym typeface="Arial"/>
                        </a:rPr>
                        <a:t>werden</a:t>
                      </a:r>
                      <a:endParaRPr lang="en-GB" sz="2400" b="1" i="0" u="none" strike="noStrike" cap="none" dirty="0">
                        <a:solidFill>
                          <a:srgbClr val="92D050"/>
                        </a:solidFill>
                        <a:latin typeface="Century Gothic" panose="020B0502020202020204" pitchFamily="34" charset="0"/>
                        <a:sym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1700" b="1" i="0" u="none" strike="noStrike" cap="none" dirty="0" err="1">
                          <a:solidFill>
                            <a:srgbClr val="92D050"/>
                          </a:solidFill>
                          <a:latin typeface="Century Gothic" panose="020B0502020202020204" pitchFamily="34" charset="0"/>
                          <a:sym typeface="Arial"/>
                        </a:rPr>
                        <a:t>Herzlichen</a:t>
                      </a:r>
                      <a:r>
                        <a:rPr lang="en-GB" sz="1700" b="1" i="0" u="none" strike="noStrike" cap="none" dirty="0">
                          <a:solidFill>
                            <a:srgbClr val="92D050"/>
                          </a:solidFill>
                          <a:latin typeface="Century Gothic" panose="020B0502020202020204" pitchFamily="34" charset="0"/>
                          <a:sym typeface="Arial"/>
                        </a:rPr>
                        <a:t> </a:t>
                      </a:r>
                      <a:r>
                        <a:rPr lang="en-GB" sz="1700" b="1" i="0" u="none" strike="noStrike" cap="none" dirty="0" err="1">
                          <a:solidFill>
                            <a:srgbClr val="92D050"/>
                          </a:solidFill>
                          <a:latin typeface="Century Gothic" panose="020B0502020202020204" pitchFamily="34" charset="0"/>
                          <a:sym typeface="Arial"/>
                        </a:rPr>
                        <a:t>Glückwunsch</a:t>
                      </a:r>
                      <a:r>
                        <a:rPr lang="en-GB" sz="1700" b="1" i="0" u="none" strike="noStrike" cap="none" dirty="0">
                          <a:solidFill>
                            <a:srgbClr val="92D050"/>
                          </a:solidFill>
                          <a:latin typeface="Century Gothic" panose="020B0502020202020204" pitchFamily="34" charset="0"/>
                          <a:sym typeface="Arial"/>
                        </a:rPr>
                        <a:t> </a:t>
                      </a:r>
                      <a:r>
                        <a:rPr lang="en-GB" sz="1700" b="1" i="0" u="none" strike="noStrike" cap="none" dirty="0" err="1">
                          <a:solidFill>
                            <a:srgbClr val="92D050"/>
                          </a:solidFill>
                          <a:latin typeface="Century Gothic" panose="020B0502020202020204" pitchFamily="34" charset="0"/>
                          <a:sym typeface="Arial"/>
                        </a:rPr>
                        <a:t>zum</a:t>
                      </a:r>
                      <a:r>
                        <a:rPr lang="en-GB" sz="1700" b="1" i="0" u="none" strike="noStrike" cap="none" dirty="0">
                          <a:solidFill>
                            <a:srgbClr val="92D050"/>
                          </a:solidFill>
                          <a:latin typeface="Century Gothic" panose="020B0502020202020204" pitchFamily="34" charset="0"/>
                          <a:sym typeface="Arial"/>
                        </a:rPr>
                        <a:t> </a:t>
                      </a:r>
                      <a:r>
                        <a:rPr lang="en-GB" sz="1700" b="1" i="0" u="none" strike="noStrike" cap="none" dirty="0" err="1">
                          <a:solidFill>
                            <a:srgbClr val="92D050"/>
                          </a:solidFill>
                          <a:latin typeface="Century Gothic" panose="020B0502020202020204" pitchFamily="34" charset="0"/>
                          <a:sym typeface="Arial"/>
                        </a:rPr>
                        <a:t>Geburtstag</a:t>
                      </a:r>
                      <a:endParaRPr lang="en-GB" sz="1700" b="1" i="0" u="none" strike="noStrike" cap="none" dirty="0">
                        <a:solidFill>
                          <a:srgbClr val="92D050"/>
                        </a:solidFill>
                        <a:latin typeface="Century Gothic" panose="020B0502020202020204" pitchFamily="34" charset="0"/>
                        <a:sym typeface="Arial"/>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Gute</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Besserung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ich </a:t>
                      </a:r>
                      <a:r>
                        <a:rPr lang="en-GB" sz="2400" b="1" dirty="0" err="1">
                          <a:solidFill>
                            <a:srgbClr val="92D050"/>
                          </a:solidFill>
                          <a:latin typeface="Century Gothic" panose="020B0502020202020204" pitchFamily="34" charset="0"/>
                        </a:rPr>
                        <a:t>werde</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err="1">
                          <a:solidFill>
                            <a:srgbClr val="92D050"/>
                          </a:solidFill>
                          <a:latin typeface="Century Gothic" panose="020B0502020202020204" pitchFamily="34" charset="0"/>
                        </a:rPr>
                        <a:t>Frohe</a:t>
                      </a:r>
                      <a:r>
                        <a:rPr lang="en-GB" sz="2200" b="1" dirty="0">
                          <a:solidFill>
                            <a:srgbClr val="92D050"/>
                          </a:solidFill>
                          <a:latin typeface="Century Gothic" panose="020B0502020202020204" pitchFamily="34" charset="0"/>
                        </a:rPr>
                        <a:t> </a:t>
                      </a:r>
                      <a:r>
                        <a:rPr lang="en-GB" sz="2200" b="1" dirty="0" err="1">
                          <a:solidFill>
                            <a:srgbClr val="92D050"/>
                          </a:solidFill>
                          <a:latin typeface="Century Gothic" panose="020B0502020202020204" pitchFamily="34" charset="0"/>
                        </a:rPr>
                        <a:t>Weihnachten</a:t>
                      </a:r>
                      <a:endParaRPr lang="en-GB" sz="22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viel</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Glück</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es </a:t>
                      </a:r>
                      <a:r>
                        <a:rPr lang="en-GB" sz="2400" b="1" dirty="0" err="1">
                          <a:solidFill>
                            <a:srgbClr val="92D050"/>
                          </a:solidFill>
                          <a:latin typeface="Century Gothic" panose="020B0502020202020204" pitchFamily="34" charset="0"/>
                        </a:rPr>
                        <a:t>wird</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sie</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wird</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backen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sauber</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holen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er muss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müssen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kochen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a:t>
                      </a:r>
                      <a:r>
                        <a:rPr lang="en-GB" sz="2400" b="1" dirty="0" err="1">
                          <a:solidFill>
                            <a:srgbClr val="FF3399"/>
                          </a:solidFill>
                          <a:latin typeface="Century Gothic" panose="020B0502020202020204" pitchFamily="34" charset="0"/>
                        </a:rPr>
                        <a:t>Brot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Bett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Boden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10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590417" y="1478607"/>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795646" y="4282669"/>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0798" y="529998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02753" y="2155270"/>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391448" y="5527703"/>
            <a:ext cx="285019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bread</a:t>
            </a:r>
          </a:p>
        </p:txBody>
      </p:sp>
      <p:sp>
        <p:nvSpPr>
          <p:cNvPr id="59" name="TextBox 58">
            <a:extLst>
              <a:ext uri="{FF2B5EF4-FFF2-40B4-BE49-F238E27FC236}">
                <a16:creationId xmlns:a16="http://schemas.microsoft.com/office/drawing/2014/main" id="{5EAB8AEE-2EFB-4FCD-B290-9EBB073016C9}"/>
              </a:ext>
            </a:extLst>
          </p:cNvPr>
          <p:cNvSpPr txBox="1"/>
          <p:nvPr/>
        </p:nvSpPr>
        <p:spPr>
          <a:xfrm>
            <a:off x="5371846" y="5527703"/>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bed</a:t>
            </a:r>
          </a:p>
        </p:txBody>
      </p:sp>
      <p:sp>
        <p:nvSpPr>
          <p:cNvPr id="60" name="TextBox 59">
            <a:extLst>
              <a:ext uri="{FF2B5EF4-FFF2-40B4-BE49-F238E27FC236}">
                <a16:creationId xmlns:a16="http://schemas.microsoft.com/office/drawing/2014/main" id="{D18B8898-B477-43E3-BE8C-9D0576976DA9}"/>
              </a:ext>
            </a:extLst>
          </p:cNvPr>
          <p:cNvSpPr txBox="1"/>
          <p:nvPr/>
        </p:nvSpPr>
        <p:spPr>
          <a:xfrm>
            <a:off x="8064574" y="552770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floor</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391448" y="4672438"/>
            <a:ext cx="2826982"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he has to, must</a:t>
            </a:r>
          </a:p>
        </p:txBody>
      </p:sp>
      <p:sp>
        <p:nvSpPr>
          <p:cNvPr id="62" name="TextBox 61">
            <a:extLst>
              <a:ext uri="{FF2B5EF4-FFF2-40B4-BE49-F238E27FC236}">
                <a16:creationId xmlns:a16="http://schemas.microsoft.com/office/drawing/2014/main" id="{E34A5B3A-1E1D-4D72-9D2C-CEF166467DEF}"/>
              </a:ext>
            </a:extLst>
          </p:cNvPr>
          <p:cNvSpPr txBox="1"/>
          <p:nvPr/>
        </p:nvSpPr>
        <p:spPr>
          <a:xfrm>
            <a:off x="5371846" y="4672438"/>
            <a:ext cx="3218134" cy="461665"/>
          </a:xfrm>
          <a:prstGeom prst="rect">
            <a:avLst/>
          </a:prstGeom>
          <a:noFill/>
        </p:spPr>
        <p:txBody>
          <a:bodyPr wrap="square" rtlCol="0">
            <a:spAutoFit/>
          </a:bodyPr>
          <a:lstStyle/>
          <a:p>
            <a:pPr>
              <a:buClr>
                <a:srgbClr val="000000"/>
              </a:buClr>
              <a:buFont typeface="Arial"/>
              <a:buNone/>
              <a:defRPr/>
            </a:pPr>
            <a:r>
              <a:rPr lang="en-GB" sz="2300" kern="0" dirty="0">
                <a:solidFill>
                  <a:srgbClr val="002060"/>
                </a:solidFill>
                <a:latin typeface="Century Gothic" panose="020B0502020202020204" pitchFamily="34" charset="0"/>
                <a:cs typeface="Arial"/>
                <a:sym typeface="Arial"/>
              </a:rPr>
              <a:t>have to, must</a:t>
            </a:r>
          </a:p>
        </p:txBody>
      </p:sp>
      <p:sp>
        <p:nvSpPr>
          <p:cNvPr id="63" name="TextBox 62">
            <a:extLst>
              <a:ext uri="{FF2B5EF4-FFF2-40B4-BE49-F238E27FC236}">
                <a16:creationId xmlns:a16="http://schemas.microsoft.com/office/drawing/2014/main" id="{4288424B-C932-4547-A012-B49F40F7D00B}"/>
              </a:ext>
            </a:extLst>
          </p:cNvPr>
          <p:cNvSpPr txBox="1"/>
          <p:nvPr/>
        </p:nvSpPr>
        <p:spPr>
          <a:xfrm>
            <a:off x="8064574" y="4672438"/>
            <a:ext cx="2826982"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cook, cooking</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391448" y="3809899"/>
            <a:ext cx="277151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bake, baking</a:t>
            </a:r>
          </a:p>
        </p:txBody>
      </p:sp>
      <p:sp>
        <p:nvSpPr>
          <p:cNvPr id="65" name="TextBox 64">
            <a:extLst>
              <a:ext uri="{FF2B5EF4-FFF2-40B4-BE49-F238E27FC236}">
                <a16:creationId xmlns:a16="http://schemas.microsoft.com/office/drawing/2014/main" id="{14BEB3B8-B887-4DEB-A486-6CD05DC01D9A}"/>
              </a:ext>
            </a:extLst>
          </p:cNvPr>
          <p:cNvSpPr txBox="1"/>
          <p:nvPr/>
        </p:nvSpPr>
        <p:spPr>
          <a:xfrm>
            <a:off x="5371846" y="380989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clean</a:t>
            </a:r>
          </a:p>
        </p:txBody>
      </p:sp>
      <p:sp>
        <p:nvSpPr>
          <p:cNvPr id="66" name="TextBox 65">
            <a:extLst>
              <a:ext uri="{FF2B5EF4-FFF2-40B4-BE49-F238E27FC236}">
                <a16:creationId xmlns:a16="http://schemas.microsoft.com/office/drawing/2014/main" id="{9A77445A-237C-48F8-B46C-8170B7D37559}"/>
              </a:ext>
            </a:extLst>
          </p:cNvPr>
          <p:cNvSpPr txBox="1"/>
          <p:nvPr/>
        </p:nvSpPr>
        <p:spPr>
          <a:xfrm>
            <a:off x="8064574" y="3809899"/>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fetch, get</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391448" y="2942127"/>
            <a:ext cx="385979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Good luck</a:t>
            </a:r>
          </a:p>
        </p:txBody>
      </p:sp>
      <p:sp>
        <p:nvSpPr>
          <p:cNvPr id="68" name="TextBox 67">
            <a:extLst>
              <a:ext uri="{FF2B5EF4-FFF2-40B4-BE49-F238E27FC236}">
                <a16:creationId xmlns:a16="http://schemas.microsoft.com/office/drawing/2014/main" id="{171C234B-E1D8-4BA7-9BB6-CEE92AB173E3}"/>
              </a:ext>
            </a:extLst>
          </p:cNvPr>
          <p:cNvSpPr txBox="1"/>
          <p:nvPr/>
        </p:nvSpPr>
        <p:spPr>
          <a:xfrm>
            <a:off x="5371846" y="2942127"/>
            <a:ext cx="269139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it becomes, gets</a:t>
            </a:r>
          </a:p>
        </p:txBody>
      </p:sp>
      <p:sp>
        <p:nvSpPr>
          <p:cNvPr id="69" name="TextBox 68">
            <a:extLst>
              <a:ext uri="{FF2B5EF4-FFF2-40B4-BE49-F238E27FC236}">
                <a16:creationId xmlns:a16="http://schemas.microsoft.com/office/drawing/2014/main" id="{5C29C5FA-AFAC-4818-90A1-7B59F3E335C7}"/>
              </a:ext>
            </a:extLst>
          </p:cNvPr>
          <p:cNvSpPr txBox="1"/>
          <p:nvPr/>
        </p:nvSpPr>
        <p:spPr>
          <a:xfrm>
            <a:off x="8064574" y="2942127"/>
            <a:ext cx="2873480"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sie</a:t>
            </a:r>
            <a:r>
              <a:rPr lang="en-US" sz="2400" kern="0" dirty="0">
                <a:solidFill>
                  <a:srgbClr val="002060"/>
                </a:solidFill>
                <a:latin typeface="Century Gothic" panose="020B0502020202020204" pitchFamily="34" charset="0"/>
                <a:cs typeface="Arial"/>
                <a:sym typeface="Arial"/>
              </a:rPr>
              <a:t> becomes, gets</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391448" y="2089560"/>
            <a:ext cx="400770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Get well soon</a:t>
            </a:r>
          </a:p>
        </p:txBody>
      </p:sp>
      <p:sp>
        <p:nvSpPr>
          <p:cNvPr id="71" name="TextBox 70">
            <a:extLst>
              <a:ext uri="{FF2B5EF4-FFF2-40B4-BE49-F238E27FC236}">
                <a16:creationId xmlns:a16="http://schemas.microsoft.com/office/drawing/2014/main" id="{D4662F6F-BB7A-440E-99DB-3FEB806B34CB}"/>
              </a:ext>
            </a:extLst>
          </p:cNvPr>
          <p:cNvSpPr txBox="1"/>
          <p:nvPr/>
        </p:nvSpPr>
        <p:spPr>
          <a:xfrm>
            <a:off x="5371846" y="2089560"/>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 become, get</a:t>
            </a:r>
          </a:p>
        </p:txBody>
      </p:sp>
      <p:sp>
        <p:nvSpPr>
          <p:cNvPr id="72" name="TextBox 71">
            <a:extLst>
              <a:ext uri="{FF2B5EF4-FFF2-40B4-BE49-F238E27FC236}">
                <a16:creationId xmlns:a16="http://schemas.microsoft.com/office/drawing/2014/main" id="{80DD82C3-D3C7-45A3-B5A4-90223E7359A7}"/>
              </a:ext>
            </a:extLst>
          </p:cNvPr>
          <p:cNvSpPr txBox="1"/>
          <p:nvPr/>
        </p:nvSpPr>
        <p:spPr>
          <a:xfrm>
            <a:off x="8064574" y="2089560"/>
            <a:ext cx="306908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Happy Christmas</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391448" y="1231560"/>
            <a:ext cx="2840234"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you become, get</a:t>
            </a:r>
          </a:p>
        </p:txBody>
      </p:sp>
      <p:sp>
        <p:nvSpPr>
          <p:cNvPr id="74" name="TextBox 73">
            <a:extLst>
              <a:ext uri="{FF2B5EF4-FFF2-40B4-BE49-F238E27FC236}">
                <a16:creationId xmlns:a16="http://schemas.microsoft.com/office/drawing/2014/main" id="{85556096-252E-4BFA-8C9B-3147737202F6}"/>
              </a:ext>
            </a:extLst>
          </p:cNvPr>
          <p:cNvSpPr txBox="1"/>
          <p:nvPr/>
        </p:nvSpPr>
        <p:spPr>
          <a:xfrm>
            <a:off x="5371846" y="1231560"/>
            <a:ext cx="287348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become, get</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064574" y="1231560"/>
            <a:ext cx="287348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Happy Birthday</a:t>
            </a:r>
            <a:endParaRPr lang="en-GB" sz="24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87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63529991"/>
              </p:ext>
            </p:extLst>
          </p:nvPr>
        </p:nvGraphicFramePr>
        <p:xfrm>
          <a:off x="535149" y="795732"/>
          <a:ext cx="10322446" cy="5275071"/>
        </p:xfrm>
        <a:graphic>
          <a:graphicData uri="http://schemas.openxmlformats.org/drawingml/2006/table">
            <a:tbl>
              <a:tblPr firstRow="1" bandRow="1"/>
              <a:tblGrid>
                <a:gridCol w="1646348">
                  <a:extLst>
                    <a:ext uri="{9D8B030D-6E8A-4147-A177-3AD203B41FA5}">
                      <a16:colId xmlns:a16="http://schemas.microsoft.com/office/drawing/2014/main" val="1203737284"/>
                    </a:ext>
                  </a:extLst>
                </a:gridCol>
                <a:gridCol w="3157908">
                  <a:extLst>
                    <a:ext uri="{9D8B030D-6E8A-4147-A177-3AD203B41FA5}">
                      <a16:colId xmlns:a16="http://schemas.microsoft.com/office/drawing/2014/main" val="1810222861"/>
                    </a:ext>
                  </a:extLst>
                </a:gridCol>
                <a:gridCol w="2684273">
                  <a:extLst>
                    <a:ext uri="{9D8B030D-6E8A-4147-A177-3AD203B41FA5}">
                      <a16:colId xmlns:a16="http://schemas.microsoft.com/office/drawing/2014/main" val="274413866"/>
                    </a:ext>
                  </a:extLst>
                </a:gridCol>
                <a:gridCol w="2833917">
                  <a:extLst>
                    <a:ext uri="{9D8B030D-6E8A-4147-A177-3AD203B41FA5}">
                      <a16:colId xmlns:a16="http://schemas.microsoft.com/office/drawing/2014/main" val="2706468897"/>
                    </a:ext>
                  </a:extLst>
                </a:gridCol>
              </a:tblGrid>
              <a:tr h="968081">
                <a:tc rowSpan="3">
                  <a:txBody>
                    <a:bodyPr/>
                    <a:lstStyle/>
                    <a:p>
                      <a:endParaRPr lang="en-GB" sz="2800" dirty="0">
                        <a:solidFill>
                          <a:srgbClr val="002060"/>
                        </a:solidFill>
                        <a:latin typeface="Century Gothic" panose="020B0502020202020204" pitchFamily="34" charset="0"/>
                      </a:endParaRPr>
                    </a:p>
                  </a:txBody>
                  <a:tcPr>
                    <a:lnB w="12700" cap="flat" cmpd="sng" algn="ctr">
                      <a:solidFill>
                        <a:sysClr val="windowText" lastClr="000000"/>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92D050"/>
                          </a:solidFill>
                          <a:latin typeface="Century Gothic" panose="020B0502020202020204" pitchFamily="34" charset="0"/>
                          <a:sym typeface="Arial"/>
                        </a:rPr>
                        <a:t>Happy Birthday</a:t>
                      </a:r>
                    </a:p>
                  </a:txBody>
                  <a:tcPr>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92D050"/>
                          </a:solidFill>
                          <a:latin typeface="Century Gothic" panose="020B0502020202020204" pitchFamily="34" charset="0"/>
                          <a:sym typeface="Arial"/>
                        </a:rPr>
                        <a:t>Good luck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92D050"/>
                          </a:solidFill>
                          <a:latin typeface="Century Gothic" panose="020B0502020202020204" pitchFamily="34" charset="0"/>
                          <a:sym typeface="Arial"/>
                        </a:rPr>
                        <a:t>I become, get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Happy Christmas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become, get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Get well soon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you become, get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92D050"/>
                          </a:solidFill>
                          <a:latin typeface="Century Gothic" panose="020B0502020202020204" pitchFamily="34" charset="0"/>
                        </a:rPr>
                        <a:t>she becomes, get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it becomes, gets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he has to, must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bread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cook, cooking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fetch, get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bake, baking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floor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have to, must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clean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bed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8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10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590417" y="1478607"/>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795646" y="4282669"/>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0798" y="529998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11516" y="2213708"/>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198327" y="5586102"/>
            <a:ext cx="2771510"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müssen</a:t>
            </a:r>
            <a:endParaRPr lang="en-GB" sz="2400" kern="0" dirty="0">
              <a:solidFill>
                <a:srgbClr val="002060"/>
              </a:solidFill>
              <a:latin typeface="Century Gothic" panose="020B0502020202020204" pitchFamily="34" charset="0"/>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5374724" y="5586102"/>
            <a:ext cx="2414666"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sauber</a:t>
            </a:r>
            <a:endParaRPr lang="en-GB" sz="2400" kern="0" dirty="0">
              <a:solidFill>
                <a:srgbClr val="002060"/>
              </a:solidFill>
              <a:latin typeface="Century Gothic" panose="020B0502020202020204" pitchFamily="34" charset="0"/>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8047304" y="5586102"/>
            <a:ext cx="266662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Bett</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198327" y="4730594"/>
            <a:ext cx="2826982"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holen</a:t>
            </a:r>
            <a:endParaRPr lang="en-GB" sz="2400" kern="0" dirty="0">
              <a:solidFill>
                <a:srgbClr val="002060"/>
              </a:solidFill>
              <a:latin typeface="Century Gothic" panose="020B0502020202020204" pitchFamily="34" charset="0"/>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5374724" y="4730594"/>
            <a:ext cx="1794275" cy="461665"/>
          </a:xfrm>
          <a:prstGeom prst="rect">
            <a:avLst/>
          </a:prstGeom>
          <a:noFill/>
        </p:spPr>
        <p:txBody>
          <a:bodyPr wrap="square" rtlCol="0">
            <a:spAutoFit/>
          </a:bodyPr>
          <a:lstStyle/>
          <a:p>
            <a:pPr>
              <a:buClr>
                <a:srgbClr val="000000"/>
              </a:buClr>
              <a:buFont typeface="Arial"/>
              <a:buNone/>
              <a:defRPr/>
            </a:pPr>
            <a:r>
              <a:rPr lang="en-US" sz="2300" kern="0" dirty="0" err="1">
                <a:solidFill>
                  <a:srgbClr val="002060"/>
                </a:solidFill>
                <a:latin typeface="Century Gothic" panose="020B0502020202020204" pitchFamily="34" charset="0"/>
                <a:cs typeface="Arial"/>
                <a:sym typeface="Arial"/>
              </a:rPr>
              <a:t>backen</a:t>
            </a:r>
            <a:endParaRPr lang="en-GB" sz="2300" kern="0" dirty="0">
              <a:solidFill>
                <a:srgbClr val="002060"/>
              </a:solidFill>
              <a:latin typeface="Century Gothic" panose="020B0502020202020204" pitchFamily="34" charset="0"/>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8047304" y="4730594"/>
            <a:ext cx="216176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der Boden</a:t>
            </a:r>
            <a:endParaRPr lang="en-GB" sz="2400" kern="0" dirty="0">
              <a:solidFill>
                <a:srgbClr val="002060"/>
              </a:solidFill>
              <a:latin typeface="Century Gothic" panose="020B0502020202020204" pitchFamily="34" charset="0"/>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198327" y="3881444"/>
            <a:ext cx="277151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er muss</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5374724" y="388144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a:t>
            </a:r>
            <a:r>
              <a:rPr lang="en-GB" sz="2400" kern="0" dirty="0" err="1">
                <a:solidFill>
                  <a:srgbClr val="002060"/>
                </a:solidFill>
                <a:latin typeface="Century Gothic" panose="020B0502020202020204" pitchFamily="34" charset="0"/>
                <a:cs typeface="Arial"/>
                <a:sym typeface="Arial"/>
              </a:rPr>
              <a:t>Brot</a:t>
            </a:r>
            <a:endParaRPr lang="en-GB" sz="2400" kern="0" dirty="0">
              <a:solidFill>
                <a:srgbClr val="002060"/>
              </a:solidFill>
              <a:latin typeface="Century Gothic" panose="020B0502020202020204" pitchFamily="34" charset="0"/>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8047304" y="3881444"/>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kochen</a:t>
            </a:r>
            <a:endParaRPr lang="en-GB" sz="2400" kern="0" dirty="0">
              <a:solidFill>
                <a:srgbClr val="002060"/>
              </a:solidFill>
              <a:latin typeface="Century Gothic" panose="020B0502020202020204" pitchFamily="34" charset="0"/>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198327" y="3004612"/>
            <a:ext cx="385979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du </a:t>
            </a:r>
            <a:r>
              <a:rPr lang="en-US" sz="2400" kern="0" dirty="0" err="1">
                <a:solidFill>
                  <a:srgbClr val="002060"/>
                </a:solidFill>
                <a:latin typeface="Century Gothic" panose="020B0502020202020204" pitchFamily="34" charset="0"/>
                <a:cs typeface="Arial"/>
                <a:sym typeface="Arial"/>
              </a:rPr>
              <a:t>wirst</a:t>
            </a:r>
            <a:endParaRPr lang="en-GB" sz="2400" kern="0" dirty="0">
              <a:solidFill>
                <a:srgbClr val="002060"/>
              </a:solidFill>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5374724" y="3004612"/>
            <a:ext cx="2691396"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sie</a:t>
            </a:r>
            <a:r>
              <a:rPr lang="en-US" sz="2400" kern="0" dirty="0">
                <a:solidFill>
                  <a:srgbClr val="002060"/>
                </a:solidFill>
                <a:latin typeface="Century Gothic" panose="020B0502020202020204" pitchFamily="34" charset="0"/>
                <a:cs typeface="Arial"/>
                <a:sym typeface="Arial"/>
              </a:rPr>
              <a:t> </a:t>
            </a:r>
            <a:r>
              <a:rPr lang="en-US" sz="2400" kern="0" dirty="0" err="1">
                <a:solidFill>
                  <a:srgbClr val="002060"/>
                </a:solidFill>
                <a:latin typeface="Century Gothic" panose="020B0502020202020204" pitchFamily="34" charset="0"/>
                <a:cs typeface="Arial"/>
                <a:sym typeface="Arial"/>
              </a:rPr>
              <a:t>wird</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8047304" y="3004612"/>
            <a:ext cx="287348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es </a:t>
            </a:r>
            <a:r>
              <a:rPr lang="en-US" sz="2400" kern="0" dirty="0" err="1">
                <a:solidFill>
                  <a:srgbClr val="002060"/>
                </a:solidFill>
                <a:latin typeface="Century Gothic" panose="020B0502020202020204" pitchFamily="34" charset="0"/>
                <a:cs typeface="Arial"/>
                <a:sym typeface="Arial"/>
              </a:rPr>
              <a:t>wird</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198327" y="2143418"/>
            <a:ext cx="3114565"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Frohe</a:t>
            </a: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Weihnachten</a:t>
            </a:r>
            <a:endParaRPr lang="en-GB" sz="2400" kern="0" dirty="0">
              <a:solidFill>
                <a:srgbClr val="002060"/>
              </a:solidFill>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5374724" y="2143418"/>
            <a:ext cx="2691396"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werden</a:t>
            </a:r>
            <a:endParaRPr lang="en-GB" sz="2400" kern="0" dirty="0">
              <a:solidFill>
                <a:srgbClr val="002060"/>
              </a:solidFill>
              <a:latin typeface="Century Gothic" panose="020B0502020202020204" pitchFamily="34" charset="0"/>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8047304" y="2143418"/>
            <a:ext cx="3069081"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Gute</a:t>
            </a:r>
            <a:r>
              <a:rPr lang="en-US" sz="2400" kern="0" dirty="0">
                <a:solidFill>
                  <a:srgbClr val="002060"/>
                </a:solidFill>
                <a:latin typeface="Century Gothic" panose="020B0502020202020204" pitchFamily="34" charset="0"/>
                <a:cs typeface="Arial"/>
                <a:sym typeface="Arial"/>
              </a:rPr>
              <a:t> </a:t>
            </a:r>
            <a:r>
              <a:rPr lang="en-US" sz="2400" kern="0" dirty="0" err="1">
                <a:solidFill>
                  <a:srgbClr val="002060"/>
                </a:solidFill>
                <a:latin typeface="Century Gothic" panose="020B0502020202020204" pitchFamily="34" charset="0"/>
                <a:cs typeface="Arial"/>
                <a:sym typeface="Arial"/>
              </a:rPr>
              <a:t>Besserung</a:t>
            </a:r>
            <a:endParaRPr lang="en-GB" sz="2400" kern="0" dirty="0">
              <a:solidFill>
                <a:srgbClr val="002060"/>
              </a:solidFill>
              <a:latin typeface="Century Gothic" panose="020B0502020202020204" pitchFamily="34" charset="0"/>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198327" y="1101898"/>
            <a:ext cx="3194295" cy="707886"/>
          </a:xfrm>
          <a:prstGeom prst="rect">
            <a:avLst/>
          </a:prstGeom>
          <a:noFill/>
        </p:spPr>
        <p:txBody>
          <a:bodyPr wrap="square" rtlCol="0">
            <a:spAutoFit/>
          </a:bodyPr>
          <a:lstStyle/>
          <a:p>
            <a:pPr>
              <a:buClr>
                <a:srgbClr val="000000"/>
              </a:buClr>
              <a:buFont typeface="Arial"/>
              <a:buNone/>
              <a:defRPr/>
            </a:pPr>
            <a:r>
              <a:rPr lang="en-GB" sz="2000" kern="0" dirty="0" err="1">
                <a:solidFill>
                  <a:srgbClr val="002060"/>
                </a:solidFill>
                <a:latin typeface="Century Gothic" panose="020B0502020202020204" pitchFamily="34" charset="0"/>
                <a:cs typeface="Arial"/>
                <a:sym typeface="Arial"/>
              </a:rPr>
              <a:t>Herzlichen</a:t>
            </a:r>
            <a:r>
              <a:rPr lang="en-GB" sz="2000" kern="0" dirty="0">
                <a:solidFill>
                  <a:srgbClr val="002060"/>
                </a:solidFill>
                <a:latin typeface="Century Gothic" panose="020B0502020202020204" pitchFamily="34" charset="0"/>
                <a:cs typeface="Arial"/>
                <a:sym typeface="Arial"/>
              </a:rPr>
              <a:t> </a:t>
            </a:r>
            <a:r>
              <a:rPr lang="en-GB" sz="2000" kern="0" dirty="0" err="1">
                <a:solidFill>
                  <a:srgbClr val="002060"/>
                </a:solidFill>
                <a:latin typeface="Century Gothic" panose="020B0502020202020204" pitchFamily="34" charset="0"/>
                <a:cs typeface="Arial"/>
                <a:sym typeface="Arial"/>
              </a:rPr>
              <a:t>Glückwunsch</a:t>
            </a:r>
            <a:r>
              <a:rPr lang="en-GB" sz="2000" kern="0" dirty="0">
                <a:solidFill>
                  <a:srgbClr val="002060"/>
                </a:solidFill>
                <a:latin typeface="Century Gothic" panose="020B0502020202020204" pitchFamily="34" charset="0"/>
                <a:cs typeface="Arial"/>
                <a:sym typeface="Arial"/>
              </a:rPr>
              <a:t> </a:t>
            </a:r>
            <a:r>
              <a:rPr lang="en-GB" sz="2000" kern="0" dirty="0" err="1">
                <a:solidFill>
                  <a:srgbClr val="002060"/>
                </a:solidFill>
                <a:latin typeface="Century Gothic" panose="020B0502020202020204" pitchFamily="34" charset="0"/>
                <a:cs typeface="Arial"/>
                <a:sym typeface="Arial"/>
              </a:rPr>
              <a:t>zum</a:t>
            </a:r>
            <a:r>
              <a:rPr lang="en-GB" sz="2000" kern="0" dirty="0">
                <a:solidFill>
                  <a:srgbClr val="002060"/>
                </a:solidFill>
                <a:latin typeface="Century Gothic" panose="020B0502020202020204" pitchFamily="34" charset="0"/>
                <a:cs typeface="Arial"/>
                <a:sym typeface="Arial"/>
              </a:rPr>
              <a:t> </a:t>
            </a:r>
            <a:r>
              <a:rPr lang="en-GB" sz="2000" kern="0" dirty="0" err="1">
                <a:solidFill>
                  <a:srgbClr val="002060"/>
                </a:solidFill>
                <a:latin typeface="Century Gothic" panose="020B0502020202020204" pitchFamily="34" charset="0"/>
                <a:cs typeface="Arial"/>
                <a:sym typeface="Arial"/>
              </a:rPr>
              <a:t>Geburtstag</a:t>
            </a:r>
            <a:endParaRPr lang="en-GB" sz="2000" kern="0" dirty="0">
              <a:solidFill>
                <a:srgbClr val="002060"/>
              </a:solidFill>
              <a:latin typeface="Century Gothic" panose="020B0502020202020204" pitchFamily="34" charset="0"/>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5374724" y="1305302"/>
            <a:ext cx="2873480"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viel</a:t>
            </a:r>
            <a:r>
              <a:rPr lang="en-GB" sz="2400" kern="0" dirty="0">
                <a:solidFill>
                  <a:srgbClr val="002060"/>
                </a:solidFill>
                <a:latin typeface="Century Gothic" panose="020B0502020202020204" pitchFamily="34" charset="0"/>
                <a:cs typeface="Arial"/>
                <a:sym typeface="Arial"/>
              </a:rPr>
              <a:t> </a:t>
            </a:r>
            <a:r>
              <a:rPr lang="en-GB" sz="2400" kern="0" dirty="0" err="1">
                <a:solidFill>
                  <a:srgbClr val="002060"/>
                </a:solidFill>
                <a:latin typeface="Century Gothic" panose="020B0502020202020204" pitchFamily="34" charset="0"/>
                <a:cs typeface="Arial"/>
                <a:sym typeface="Arial"/>
              </a:rPr>
              <a:t>Glück</a:t>
            </a:r>
            <a:endParaRPr lang="en-GB" sz="2400" kern="0" dirty="0">
              <a:solidFill>
                <a:srgbClr val="002060"/>
              </a:solidFill>
              <a:latin typeface="Century Gothic" panose="020B0502020202020204" pitchFamily="34" charset="0"/>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8047304" y="1305302"/>
            <a:ext cx="287348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ich </a:t>
            </a:r>
            <a:r>
              <a:rPr lang="en-US" sz="2400" kern="0" dirty="0" err="1">
                <a:solidFill>
                  <a:srgbClr val="002060"/>
                </a:solidFill>
                <a:latin typeface="Century Gothic" panose="020B0502020202020204" pitchFamily="34" charset="0"/>
                <a:cs typeface="Arial"/>
                <a:sym typeface="Arial"/>
              </a:rPr>
              <a:t>werde</a:t>
            </a:r>
            <a:endParaRPr lang="en-GB" sz="24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74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27542383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10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590417" y="1457825"/>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795646" y="4282669"/>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0798" y="529998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02753" y="2134488"/>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le 4">
            <a:extLst>
              <a:ext uri="{FF2B5EF4-FFF2-40B4-BE49-F238E27FC236}">
                <a16:creationId xmlns:a16="http://schemas.microsoft.com/office/drawing/2014/main" id="{896A6F30-4B1C-9836-AB8D-6B5018AC902F}"/>
              </a:ext>
            </a:extLst>
          </p:cNvPr>
          <p:cNvGraphicFramePr>
            <a:graphicFrameLocks noGrp="1"/>
          </p:cNvGraphicFramePr>
          <p:nvPr>
            <p:extLst>
              <p:ext uri="{D42A27DB-BD31-4B8C-83A1-F6EECF244321}">
                <p14:modId xmlns:p14="http://schemas.microsoft.com/office/powerpoint/2010/main" val="950446166"/>
              </p:ext>
            </p:extLst>
          </p:nvPr>
        </p:nvGraphicFramePr>
        <p:xfrm>
          <a:off x="547096" y="732820"/>
          <a:ext cx="10322446" cy="5275071"/>
        </p:xfrm>
        <a:graphic>
          <a:graphicData uri="http://schemas.openxmlformats.org/drawingml/2006/table">
            <a:tbl>
              <a:tblPr firstRow="1" bandRow="1"/>
              <a:tblGrid>
                <a:gridCol w="1820696">
                  <a:extLst>
                    <a:ext uri="{9D8B030D-6E8A-4147-A177-3AD203B41FA5}">
                      <a16:colId xmlns:a16="http://schemas.microsoft.com/office/drawing/2014/main" val="1203737284"/>
                    </a:ext>
                  </a:extLst>
                </a:gridCol>
                <a:gridCol w="2983560">
                  <a:extLst>
                    <a:ext uri="{9D8B030D-6E8A-4147-A177-3AD203B41FA5}">
                      <a16:colId xmlns:a16="http://schemas.microsoft.com/office/drawing/2014/main" val="1810222861"/>
                    </a:ext>
                  </a:extLst>
                </a:gridCol>
                <a:gridCol w="2684273">
                  <a:extLst>
                    <a:ext uri="{9D8B030D-6E8A-4147-A177-3AD203B41FA5}">
                      <a16:colId xmlns:a16="http://schemas.microsoft.com/office/drawing/2014/main" val="274413866"/>
                    </a:ext>
                  </a:extLst>
                </a:gridCol>
                <a:gridCol w="2833917">
                  <a:extLst>
                    <a:ext uri="{9D8B030D-6E8A-4147-A177-3AD203B41FA5}">
                      <a16:colId xmlns:a16="http://schemas.microsoft.com/office/drawing/2014/main" val="2706468897"/>
                    </a:ext>
                  </a:extLst>
                </a:gridCol>
              </a:tblGrid>
              <a:tr h="968081">
                <a:tc rowSpan="3">
                  <a:txBody>
                    <a:bodyPr/>
                    <a:lstStyle/>
                    <a:p>
                      <a:endParaRPr lang="en-GB" sz="2800" dirty="0">
                        <a:solidFill>
                          <a:srgbClr val="002060"/>
                        </a:solidFill>
                        <a:latin typeface="Century Gothic" panose="020B0502020202020204" pitchFamily="34" charset="0"/>
                      </a:endParaRPr>
                    </a:p>
                  </a:txBody>
                  <a:tcPr>
                    <a:lnB w="12700" cap="flat" cmpd="sng" algn="ctr">
                      <a:solidFill>
                        <a:sysClr val="windowText" lastClr="000000"/>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002060"/>
                          </a:solidFill>
                          <a:latin typeface="Century Gothic" panose="020B0502020202020204" pitchFamily="34" charset="0"/>
                          <a:sym typeface="Arial"/>
                        </a:rPr>
                        <a:t>du </a:t>
                      </a:r>
                      <a:r>
                        <a:rPr lang="en-GB" sz="2400" b="1" i="0" u="none" strike="noStrike" cap="none" dirty="0" err="1">
                          <a:solidFill>
                            <a:srgbClr val="002060"/>
                          </a:solidFill>
                          <a:latin typeface="Century Gothic" panose="020B0502020202020204" pitchFamily="34" charset="0"/>
                          <a:sym typeface="Arial"/>
                        </a:rPr>
                        <a:t>wirst</a:t>
                      </a:r>
                      <a:endParaRPr lang="en-GB" sz="2400" b="1" i="0" u="none" strike="noStrike" cap="none" dirty="0">
                        <a:solidFill>
                          <a:srgbClr val="002060"/>
                        </a:solidFill>
                        <a:latin typeface="Century Gothic" panose="020B0502020202020204" pitchFamily="34" charset="0"/>
                        <a:sym typeface="Arial"/>
                      </a:endParaRPr>
                    </a:p>
                  </a:txBody>
                  <a:tcPr>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err="1">
                          <a:solidFill>
                            <a:srgbClr val="002060"/>
                          </a:solidFill>
                          <a:latin typeface="Century Gothic" panose="020B0502020202020204" pitchFamily="34" charset="0"/>
                          <a:sym typeface="Arial"/>
                        </a:rPr>
                        <a:t>werden</a:t>
                      </a:r>
                      <a:endParaRPr lang="en-GB" sz="2400" b="1" i="0" u="none" strike="noStrike" cap="none" dirty="0">
                        <a:solidFill>
                          <a:srgbClr val="002060"/>
                        </a:solidFill>
                        <a:latin typeface="Century Gothic" panose="020B0502020202020204" pitchFamily="34" charset="0"/>
                        <a:sym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1700" b="1" i="0" u="none" strike="noStrike" cap="none" dirty="0" err="1">
                          <a:solidFill>
                            <a:srgbClr val="002060"/>
                          </a:solidFill>
                          <a:latin typeface="Century Gothic" panose="020B0502020202020204" pitchFamily="34" charset="0"/>
                          <a:sym typeface="Arial"/>
                        </a:rPr>
                        <a:t>Herzlichen</a:t>
                      </a:r>
                      <a:r>
                        <a:rPr lang="en-GB" sz="1700" b="1" i="0" u="none" strike="noStrike" cap="none" dirty="0">
                          <a:solidFill>
                            <a:srgbClr val="002060"/>
                          </a:solidFill>
                          <a:latin typeface="Century Gothic" panose="020B0502020202020204" pitchFamily="34" charset="0"/>
                          <a:sym typeface="Arial"/>
                        </a:rPr>
                        <a:t> </a:t>
                      </a:r>
                      <a:r>
                        <a:rPr lang="en-GB" sz="1700" b="1" i="0" u="none" strike="noStrike" cap="none" dirty="0" err="1">
                          <a:solidFill>
                            <a:srgbClr val="002060"/>
                          </a:solidFill>
                          <a:latin typeface="Century Gothic" panose="020B0502020202020204" pitchFamily="34" charset="0"/>
                          <a:sym typeface="Arial"/>
                        </a:rPr>
                        <a:t>Glückwunsch</a:t>
                      </a:r>
                      <a:r>
                        <a:rPr lang="en-GB" sz="1700" b="1" i="0" u="none" strike="noStrike" cap="none" dirty="0">
                          <a:solidFill>
                            <a:srgbClr val="002060"/>
                          </a:solidFill>
                          <a:latin typeface="Century Gothic" panose="020B0502020202020204" pitchFamily="34" charset="0"/>
                          <a:sym typeface="Arial"/>
                        </a:rPr>
                        <a:t> </a:t>
                      </a:r>
                      <a:r>
                        <a:rPr lang="en-GB" sz="1700" b="1" i="0" u="none" strike="noStrike" cap="none" dirty="0" err="1">
                          <a:solidFill>
                            <a:srgbClr val="002060"/>
                          </a:solidFill>
                          <a:latin typeface="Century Gothic" panose="020B0502020202020204" pitchFamily="34" charset="0"/>
                          <a:sym typeface="Arial"/>
                        </a:rPr>
                        <a:t>zum</a:t>
                      </a:r>
                      <a:r>
                        <a:rPr lang="en-GB" sz="1700" b="1" i="0" u="none" strike="noStrike" cap="none" dirty="0">
                          <a:solidFill>
                            <a:srgbClr val="002060"/>
                          </a:solidFill>
                          <a:latin typeface="Century Gothic" panose="020B0502020202020204" pitchFamily="34" charset="0"/>
                          <a:sym typeface="Arial"/>
                        </a:rPr>
                        <a:t> </a:t>
                      </a:r>
                      <a:r>
                        <a:rPr lang="en-GB" sz="1700" b="1" i="0" u="none" strike="noStrike" cap="none" dirty="0" err="1">
                          <a:solidFill>
                            <a:srgbClr val="002060"/>
                          </a:solidFill>
                          <a:latin typeface="Century Gothic" panose="020B0502020202020204" pitchFamily="34" charset="0"/>
                          <a:sym typeface="Arial"/>
                        </a:rPr>
                        <a:t>Geburtstag</a:t>
                      </a:r>
                      <a:endParaRPr lang="en-GB" sz="1700" b="1" i="0" u="none" strike="noStrike" cap="none" dirty="0">
                        <a:solidFill>
                          <a:srgbClr val="002060"/>
                        </a:solidFill>
                        <a:latin typeface="Century Gothic" panose="020B0502020202020204" pitchFamily="34" charset="0"/>
                        <a:sym typeface="Arial"/>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Gute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Besserung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ich </a:t>
                      </a:r>
                      <a:r>
                        <a:rPr lang="en-GB" sz="2400" b="1" dirty="0" err="1">
                          <a:solidFill>
                            <a:srgbClr val="002060"/>
                          </a:solidFill>
                          <a:latin typeface="Century Gothic" panose="020B0502020202020204" pitchFamily="34" charset="0"/>
                        </a:rPr>
                        <a:t>werde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err="1">
                          <a:solidFill>
                            <a:srgbClr val="002060"/>
                          </a:solidFill>
                          <a:latin typeface="Century Gothic" panose="020B0502020202020204" pitchFamily="34" charset="0"/>
                        </a:rPr>
                        <a:t>Frohe</a:t>
                      </a:r>
                      <a:r>
                        <a:rPr lang="en-GB" sz="2200" b="1" dirty="0">
                          <a:solidFill>
                            <a:srgbClr val="002060"/>
                          </a:solidFill>
                          <a:latin typeface="Century Gothic" panose="020B0502020202020204" pitchFamily="34" charset="0"/>
                        </a:rPr>
                        <a:t> </a:t>
                      </a:r>
                      <a:r>
                        <a:rPr lang="en-GB" sz="2200" b="1" dirty="0" err="1">
                          <a:solidFill>
                            <a:srgbClr val="002060"/>
                          </a:solidFill>
                          <a:latin typeface="Century Gothic" panose="020B0502020202020204" pitchFamily="34" charset="0"/>
                        </a:rPr>
                        <a:t>Weihnachten</a:t>
                      </a:r>
                      <a:endParaRPr lang="en-GB" sz="22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viel</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Glück</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es </a:t>
                      </a:r>
                      <a:r>
                        <a:rPr lang="en-GB" sz="2400" b="1" dirty="0" err="1">
                          <a:solidFill>
                            <a:srgbClr val="002060"/>
                          </a:solidFill>
                          <a:latin typeface="Century Gothic" panose="020B0502020202020204" pitchFamily="34" charset="0"/>
                        </a:rPr>
                        <a:t>wird</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sie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wird</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backen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sauber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holen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er muss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müssen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kochen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a:t>
                      </a:r>
                      <a:r>
                        <a:rPr lang="en-GB" sz="2400" b="1" dirty="0" err="1">
                          <a:solidFill>
                            <a:srgbClr val="002060"/>
                          </a:solidFill>
                          <a:latin typeface="Century Gothic" panose="020B0502020202020204" pitchFamily="34" charset="0"/>
                        </a:rPr>
                        <a:t>Brot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Bett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Boden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Tree>
    <p:extLst>
      <p:ext uri="{BB962C8B-B14F-4D97-AF65-F5344CB8AC3E}">
        <p14:creationId xmlns:p14="http://schemas.microsoft.com/office/powerpoint/2010/main" val="2425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8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10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590417" y="1499388"/>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795646" y="4282669"/>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0798" y="529998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11516" y="2234489"/>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le 4">
            <a:extLst>
              <a:ext uri="{FF2B5EF4-FFF2-40B4-BE49-F238E27FC236}">
                <a16:creationId xmlns:a16="http://schemas.microsoft.com/office/drawing/2014/main" id="{B8F592C0-7377-9DB9-E1D2-B194DD87450E}"/>
              </a:ext>
            </a:extLst>
          </p:cNvPr>
          <p:cNvGraphicFramePr>
            <a:graphicFrameLocks noGrp="1"/>
          </p:cNvGraphicFramePr>
          <p:nvPr>
            <p:extLst>
              <p:ext uri="{D42A27DB-BD31-4B8C-83A1-F6EECF244321}">
                <p14:modId xmlns:p14="http://schemas.microsoft.com/office/powerpoint/2010/main" val="358461761"/>
              </p:ext>
            </p:extLst>
          </p:nvPr>
        </p:nvGraphicFramePr>
        <p:xfrm>
          <a:off x="535149" y="795732"/>
          <a:ext cx="10322446" cy="5275071"/>
        </p:xfrm>
        <a:graphic>
          <a:graphicData uri="http://schemas.openxmlformats.org/drawingml/2006/table">
            <a:tbl>
              <a:tblPr firstRow="1" bandRow="1"/>
              <a:tblGrid>
                <a:gridCol w="1646348">
                  <a:extLst>
                    <a:ext uri="{9D8B030D-6E8A-4147-A177-3AD203B41FA5}">
                      <a16:colId xmlns:a16="http://schemas.microsoft.com/office/drawing/2014/main" val="1203737284"/>
                    </a:ext>
                  </a:extLst>
                </a:gridCol>
                <a:gridCol w="3157908">
                  <a:extLst>
                    <a:ext uri="{9D8B030D-6E8A-4147-A177-3AD203B41FA5}">
                      <a16:colId xmlns:a16="http://schemas.microsoft.com/office/drawing/2014/main" val="1810222861"/>
                    </a:ext>
                  </a:extLst>
                </a:gridCol>
                <a:gridCol w="2684273">
                  <a:extLst>
                    <a:ext uri="{9D8B030D-6E8A-4147-A177-3AD203B41FA5}">
                      <a16:colId xmlns:a16="http://schemas.microsoft.com/office/drawing/2014/main" val="274413866"/>
                    </a:ext>
                  </a:extLst>
                </a:gridCol>
                <a:gridCol w="2833917">
                  <a:extLst>
                    <a:ext uri="{9D8B030D-6E8A-4147-A177-3AD203B41FA5}">
                      <a16:colId xmlns:a16="http://schemas.microsoft.com/office/drawing/2014/main" val="2706468897"/>
                    </a:ext>
                  </a:extLst>
                </a:gridCol>
              </a:tblGrid>
              <a:tr h="968081">
                <a:tc rowSpan="3">
                  <a:txBody>
                    <a:bodyPr/>
                    <a:lstStyle/>
                    <a:p>
                      <a:endParaRPr lang="en-GB" sz="2800" dirty="0">
                        <a:solidFill>
                          <a:srgbClr val="002060"/>
                        </a:solidFill>
                        <a:latin typeface="Century Gothic" panose="020B0502020202020204" pitchFamily="34" charset="0"/>
                      </a:endParaRPr>
                    </a:p>
                  </a:txBody>
                  <a:tcPr>
                    <a:lnB w="12700" cap="flat" cmpd="sng" algn="ctr">
                      <a:solidFill>
                        <a:sysClr val="windowText" lastClr="000000"/>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002060"/>
                          </a:solidFill>
                          <a:latin typeface="Century Gothic" panose="020B0502020202020204" pitchFamily="34" charset="0"/>
                          <a:sym typeface="Arial"/>
                        </a:rPr>
                        <a:t>Happy Birthday</a:t>
                      </a:r>
                    </a:p>
                  </a:txBody>
                  <a:tcPr>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002060"/>
                          </a:solidFill>
                          <a:latin typeface="Century Gothic" panose="020B0502020202020204" pitchFamily="34" charset="0"/>
                          <a:sym typeface="Arial"/>
                        </a:rPr>
                        <a:t>Good luck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002060"/>
                          </a:solidFill>
                          <a:latin typeface="Century Gothic" panose="020B0502020202020204" pitchFamily="34" charset="0"/>
                          <a:sym typeface="Arial"/>
                        </a:rPr>
                        <a:t>I become, get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Happy Christmas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become, get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Get well soon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you become, get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002060"/>
                          </a:solidFill>
                          <a:latin typeface="Century Gothic" panose="020B0502020202020204" pitchFamily="34" charset="0"/>
                        </a:rPr>
                        <a:t>she becomes, get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it becomes, gets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 has to, must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bread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cook, cooking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fetch, get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bake, baking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floor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have to, must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clean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bed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Tree>
    <p:extLst>
      <p:ext uri="{BB962C8B-B14F-4D97-AF65-F5344CB8AC3E}">
        <p14:creationId xmlns:p14="http://schemas.microsoft.com/office/powerpoint/2010/main" val="400229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125743" y="1765106"/>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500" b="1" i="0" u="none" strike="noStrike" kern="1200" cap="none" spc="-1"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50717"/>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8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pf</a:t>
            </a:r>
            <a:r>
              <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n-ea"/>
                <a:cs typeface="+mn-cs"/>
              </a:rPr>
              <a:t>…</a:t>
            </a:r>
          </a:p>
        </p:txBody>
      </p:sp>
      <p:pic>
        <p:nvPicPr>
          <p:cNvPr id="8" name="Picture 7" descr="A picture containing plant&#10;&#10;Description automatically generated">
            <a:extLst>
              <a:ext uri="{FF2B5EF4-FFF2-40B4-BE49-F238E27FC236}">
                <a16:creationId xmlns:a16="http://schemas.microsoft.com/office/drawing/2014/main" id="{1ED0A7BA-9DAD-43A1-BFB4-C092D85FB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200" y="1765106"/>
            <a:ext cx="1993900" cy="2368990"/>
          </a:xfrm>
          <a:prstGeom prst="rect">
            <a:avLst/>
          </a:prstGeom>
        </p:spPr>
      </p:pic>
      <p:sp>
        <p:nvSpPr>
          <p:cNvPr id="2" name="TextBox 1">
            <a:extLst>
              <a:ext uri="{FF2B5EF4-FFF2-40B4-BE49-F238E27FC236}">
                <a16:creationId xmlns:a16="http://schemas.microsoft.com/office/drawing/2014/main" id="{68C576A9-A78B-4D1E-918D-DA4441D305AC}"/>
              </a:ext>
            </a:extLst>
          </p:cNvPr>
          <p:cNvSpPr txBox="1"/>
          <p:nvPr/>
        </p:nvSpPr>
        <p:spPr>
          <a:xfrm>
            <a:off x="411200" y="4302229"/>
            <a:ext cx="38638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Pf</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lanze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092C5853-BD59-4729-ABE1-52DBA76AB316}"/>
              </a:ext>
            </a:extLst>
          </p:cNvPr>
          <p:cNvSpPr txBox="1"/>
          <p:nvPr/>
        </p:nvSpPr>
        <p:spPr>
          <a:xfrm>
            <a:off x="8328101" y="4184509"/>
            <a:ext cx="38638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pf</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ounded Rectangle 3">
            <a:extLst>
              <a:ext uri="{FF2B5EF4-FFF2-40B4-BE49-F238E27FC236}">
                <a16:creationId xmlns:a16="http://schemas.microsoft.com/office/drawing/2014/main" id="{2E34C3CF-6F32-B870-24C1-17FBFC2E14DC}"/>
              </a:ext>
            </a:extLst>
          </p:cNvPr>
          <p:cNvSpPr/>
          <p:nvPr/>
        </p:nvSpPr>
        <p:spPr>
          <a:xfrm>
            <a:off x="4403174" y="1594142"/>
            <a:ext cx="3982609" cy="3610242"/>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Ko</a:t>
            </a:r>
            <a:r>
              <a:rPr kumimoji="0" lang="en-GB" sz="96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cs typeface="+mn-cs"/>
              </a:rPr>
              <a:t>pf</a:t>
            </a:r>
            <a:endParaRPr kumimoji="0" lang="en-GB" sz="7200" b="1" i="0" u="none" strike="noStrike" kern="1200" cap="none" spc="-1" normalizeH="0" baseline="0" noProof="0" dirty="0">
              <a:ln>
                <a:noFill/>
              </a:ln>
              <a:solidFill>
                <a:srgbClr val="FF0066"/>
              </a:solidFill>
              <a:effectLst/>
              <a:uLnTx/>
              <a:uFillTx/>
              <a:latin typeface="Century Gothic" panose="020B0502020202020204" pitchFamily="34" charset="0"/>
              <a:ea typeface="+mn-ea"/>
              <a:cs typeface="+mn-cs"/>
            </a:endParaRPr>
          </a:p>
        </p:txBody>
      </p:sp>
      <p:pic>
        <p:nvPicPr>
          <p:cNvPr id="11" name="Picture 10" descr="back of a man's head">
            <a:extLst>
              <a:ext uri="{FF2B5EF4-FFF2-40B4-BE49-F238E27FC236}">
                <a16:creationId xmlns:a16="http://schemas.microsoft.com/office/drawing/2014/main" id="{28D38602-6DED-4EC5-BD87-F237CE21F55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3063"/>
          <a:stretch/>
        </p:blipFill>
        <p:spPr>
          <a:xfrm>
            <a:off x="5365984" y="1631489"/>
            <a:ext cx="2016386" cy="2312935"/>
          </a:xfrm>
          <a:prstGeom prst="rect">
            <a:avLst/>
          </a:prstGeom>
        </p:spPr>
      </p:pic>
      <p:pic>
        <p:nvPicPr>
          <p:cNvPr id="1026" name="Picture 2" descr="Free Fruit Apple vector and picture">
            <a:extLst>
              <a:ext uri="{FF2B5EF4-FFF2-40B4-BE49-F238E27FC236}">
                <a16:creationId xmlns:a16="http://schemas.microsoft.com/office/drawing/2014/main" id="{C63E6FF6-804C-1BB0-1FBE-C53AEE2DBD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8857" y="2456867"/>
            <a:ext cx="1622386" cy="161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99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pic>
        <p:nvPicPr>
          <p:cNvPr id="6" name="Picture 4" descr="Free Bone Dog vector and picture">
            <a:extLst>
              <a:ext uri="{FF2B5EF4-FFF2-40B4-BE49-F238E27FC236}">
                <a16:creationId xmlns:a16="http://schemas.microsoft.com/office/drawing/2014/main" id="{32CA174D-556C-C897-A982-08AD06285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95" y="2519449"/>
            <a:ext cx="3638204" cy="18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Knot Seizing vector and picture">
            <a:extLst>
              <a:ext uri="{FF2B5EF4-FFF2-40B4-BE49-F238E27FC236}">
                <a16:creationId xmlns:a16="http://schemas.microsoft.com/office/drawing/2014/main" id="{90AE4A18-9F32-6E21-B2FD-13EDE3949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185772" y="1838065"/>
            <a:ext cx="1786500" cy="3573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3">
            <a:extLst>
              <a:ext uri="{FF2B5EF4-FFF2-40B4-BE49-F238E27FC236}">
                <a16:creationId xmlns:a16="http://schemas.microsoft.com/office/drawing/2014/main" id="{D6992D2D-AB97-B9B9-FB5B-B9B8410CAAE1}"/>
              </a:ext>
            </a:extLst>
          </p:cNvPr>
          <p:cNvSpPr/>
          <p:nvPr/>
        </p:nvSpPr>
        <p:spPr>
          <a:xfrm>
            <a:off x="4144767" y="2206891"/>
            <a:ext cx="3866886" cy="3545516"/>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Kn</a:t>
            </a:r>
            <a:r>
              <a:rPr kumimoji="0" lang="en-GB" sz="96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ie</a:t>
            </a:r>
            <a:endParaRPr kumimoji="0" lang="en-GB" sz="7200" b="1" i="0" u="none" strike="noStrike" kern="1200" cap="none" spc="-1" normalizeH="0" baseline="0" noProof="0" dirty="0">
              <a:ln>
                <a:noFill/>
              </a:ln>
              <a:solidFill>
                <a:srgbClr val="FF0066"/>
              </a:solidFill>
              <a:effectLst/>
              <a:uLnTx/>
              <a:uFillTx/>
              <a:latin typeface="Century Gothic" panose="020B0502020202020204" pitchFamily="34" charset="0"/>
              <a:ea typeface="+mn-ea"/>
              <a:cs typeface="+mn-cs"/>
            </a:endParaRPr>
          </a:p>
        </p:txBody>
      </p:sp>
      <p:pic>
        <p:nvPicPr>
          <p:cNvPr id="10" name="Picture 2" descr="Free Leg Foot vector and picture">
            <a:extLst>
              <a:ext uri="{FF2B5EF4-FFF2-40B4-BE49-F238E27FC236}">
                <a16:creationId xmlns:a16="http://schemas.microsoft.com/office/drawing/2014/main" id="{F94E65E3-EF8F-076A-E868-E328977F90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4897"/>
          <a:stretch/>
        </p:blipFill>
        <p:spPr bwMode="auto">
          <a:xfrm>
            <a:off x="5221237" y="2347375"/>
            <a:ext cx="1713946" cy="18888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C54EF67-8E72-3C36-DF22-C5DA0CEF293E}"/>
              </a:ext>
            </a:extLst>
          </p:cNvPr>
          <p:cNvSpPr txBox="1"/>
          <p:nvPr/>
        </p:nvSpPr>
        <p:spPr>
          <a:xfrm>
            <a:off x="137686" y="4451858"/>
            <a:ext cx="38638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Kn</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ochen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8D0138F1-F248-F2C1-655A-F2F7A9EC08A4}"/>
              </a:ext>
            </a:extLst>
          </p:cNvPr>
          <p:cNvSpPr txBox="1"/>
          <p:nvPr/>
        </p:nvSpPr>
        <p:spPr>
          <a:xfrm>
            <a:off x="8190415" y="4451858"/>
            <a:ext cx="38638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kn</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üpfen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783D7225-42C6-E4C4-3DE7-2B884CEAE732}"/>
              </a:ext>
            </a:extLst>
          </p:cNvPr>
          <p:cNvSpPr txBox="1"/>
          <p:nvPr/>
        </p:nvSpPr>
        <p:spPr>
          <a:xfrm>
            <a:off x="0" y="-67832"/>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8800" b="0" i="0" u="none" strike="noStrike" kern="1200" cap="none" spc="-1" normalizeH="0" baseline="0" noProof="0" dirty="0" err="1">
                <a:ln>
                  <a:noFill/>
                </a:ln>
                <a:solidFill>
                  <a:srgbClr val="FF0066"/>
                </a:solidFill>
                <a:effectLst/>
                <a:uLnTx/>
                <a:uFillTx/>
                <a:latin typeface="Century Gothic" panose="020B0502020202020204" pitchFamily="34" charset="0"/>
                <a:ea typeface="+mn-ea"/>
                <a:cs typeface="+mn-cs"/>
              </a:rPr>
              <a:t>kn</a:t>
            </a:r>
            <a:r>
              <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6349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aussprechen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18" name="Speech Bubble: Rectangle with Corners Rounded 17">
            <a:hlinkClick r:id="" action="ppaction://noaction">
              <a:snd r:embed="rId4" name="T3_W12F_4.1.wav"/>
            </a:hlinkClick>
            <a:extLst>
              <a:ext uri="{FF2B5EF4-FFF2-40B4-BE49-F238E27FC236}">
                <a16:creationId xmlns:a16="http://schemas.microsoft.com/office/drawing/2014/main" id="{39A0EC1D-351E-4C65-96EA-8418D53765B0}"/>
              </a:ext>
            </a:extLst>
          </p:cNvPr>
          <p:cNvSpPr/>
          <p:nvPr/>
        </p:nvSpPr>
        <p:spPr>
          <a:xfrm>
            <a:off x="3747312" y="131972"/>
            <a:ext cx="4250382" cy="520562"/>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zu</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Was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sagt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die Hexe?</a:t>
            </a:r>
          </a:p>
        </p:txBody>
      </p:sp>
      <p:pic>
        <p:nvPicPr>
          <p:cNvPr id="19" name="Graphic 18" descr="Teacher">
            <a:extLst>
              <a:ext uri="{FF2B5EF4-FFF2-40B4-BE49-F238E27FC236}">
                <a16:creationId xmlns:a16="http://schemas.microsoft.com/office/drawing/2014/main" id="{8D5912BE-7AE4-460D-980A-A948C74A17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7005" y="22189"/>
            <a:ext cx="914400" cy="914400"/>
          </a:xfrm>
          <a:prstGeom prst="rect">
            <a:avLst/>
          </a:prstGeom>
        </p:spPr>
      </p:pic>
      <p:sp>
        <p:nvSpPr>
          <p:cNvPr id="9" name="TextBox 8">
            <a:extLst>
              <a:ext uri="{FF2B5EF4-FFF2-40B4-BE49-F238E27FC236}">
                <a16:creationId xmlns:a16="http://schemas.microsoft.com/office/drawing/2014/main" id="{B6BD6F66-5231-4B75-FAC8-4CEBC676100F}"/>
              </a:ext>
            </a:extLst>
          </p:cNvPr>
          <p:cNvSpPr txBox="1"/>
          <p:nvPr/>
        </p:nvSpPr>
        <p:spPr>
          <a:xfrm>
            <a:off x="1351924" y="2643131"/>
            <a:ext cx="1001817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err="1">
                <a:latin typeface="Century Gothic" panose="020B0502020202020204" pitchFamily="34" charset="0"/>
              </a:rPr>
              <a:t>Knusper</a:t>
            </a:r>
            <a:r>
              <a:rPr lang="en-GB" sz="3200" dirty="0">
                <a:latin typeface="Century Gothic" panose="020B0502020202020204" pitchFamily="34" charset="0"/>
              </a:rPr>
              <a:t>, </a:t>
            </a:r>
            <a:r>
              <a:rPr lang="en-GB" sz="3200" dirty="0" err="1">
                <a:latin typeface="Century Gothic" panose="020B0502020202020204" pitchFamily="34" charset="0"/>
              </a:rPr>
              <a:t>knusper</a:t>
            </a:r>
            <a:r>
              <a:rPr lang="en-GB" sz="3200" dirty="0">
                <a:latin typeface="Century Gothic" panose="020B0502020202020204" pitchFamily="34" charset="0"/>
              </a:rPr>
              <a:t>, </a:t>
            </a:r>
            <a:r>
              <a:rPr lang="en-GB" sz="3200" dirty="0" err="1">
                <a:latin typeface="Century Gothic" panose="020B0502020202020204" pitchFamily="34" charset="0"/>
              </a:rPr>
              <a:t>knäuschen</a:t>
            </a:r>
            <a:r>
              <a:rPr lang="en-GB" sz="3200" dirty="0">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err="1">
                <a:latin typeface="Century Gothic" panose="020B0502020202020204" pitchFamily="34" charset="0"/>
              </a:rPr>
              <a:t>wer</a:t>
            </a:r>
            <a:r>
              <a:rPr lang="en-GB" sz="3200" dirty="0">
                <a:latin typeface="Century Gothic" panose="020B0502020202020204" pitchFamily="34" charset="0"/>
              </a:rPr>
              <a:t> </a:t>
            </a:r>
            <a:r>
              <a:rPr lang="en-GB" sz="3200" dirty="0" err="1">
                <a:latin typeface="Century Gothic" panose="020B0502020202020204" pitchFamily="34" charset="0"/>
              </a:rPr>
              <a:t>knuspert</a:t>
            </a:r>
            <a:r>
              <a:rPr lang="en-GB" sz="3200" dirty="0">
                <a:latin typeface="Century Gothic" panose="020B0502020202020204" pitchFamily="34" charset="0"/>
              </a:rPr>
              <a:t> an </a:t>
            </a:r>
            <a:r>
              <a:rPr lang="en-GB" sz="3200" dirty="0" err="1">
                <a:latin typeface="Century Gothic" panose="020B0502020202020204" pitchFamily="34" charset="0"/>
              </a:rPr>
              <a:t>meinem</a:t>
            </a:r>
            <a:r>
              <a:rPr lang="en-GB" sz="3200" dirty="0">
                <a:latin typeface="Century Gothic" panose="020B0502020202020204" pitchFamily="34" charset="0"/>
              </a:rPr>
              <a:t> </a:t>
            </a:r>
            <a:r>
              <a:rPr lang="en-GB" sz="3200" dirty="0" err="1">
                <a:latin typeface="Century Gothic" panose="020B0502020202020204" pitchFamily="34" charset="0"/>
              </a:rPr>
              <a:t>Häuschen</a:t>
            </a:r>
            <a:r>
              <a:rPr lang="en-GB" sz="3200" dirty="0">
                <a:latin typeface="Century Gothic" panose="020B0502020202020204" pitchFamily="34" charset="0"/>
              </a:rPr>
              <a:t>?</a:t>
            </a:r>
            <a:endParaRPr kumimoji="0" lang="de-DE" sz="3200" b="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0" name="TextBox 9">
            <a:extLst>
              <a:ext uri="{FF2B5EF4-FFF2-40B4-BE49-F238E27FC236}">
                <a16:creationId xmlns:a16="http://schemas.microsoft.com/office/drawing/2014/main" id="{1EDBAAB2-DD79-933B-BCF6-029F4A42CCC0}"/>
              </a:ext>
            </a:extLst>
          </p:cNvPr>
          <p:cNvSpPr txBox="1"/>
          <p:nvPr/>
        </p:nvSpPr>
        <p:spPr>
          <a:xfrm>
            <a:off x="1351924" y="3936453"/>
            <a:ext cx="97956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Nibble, nibble, gnaw,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who is nibbling at my little house?</a:t>
            </a:r>
          </a:p>
        </p:txBody>
      </p:sp>
      <p:pic>
        <p:nvPicPr>
          <p:cNvPr id="14" name="Picture 13">
            <a:extLst>
              <a:ext uri="{FF2B5EF4-FFF2-40B4-BE49-F238E27FC236}">
                <a16:creationId xmlns:a16="http://schemas.microsoft.com/office/drawing/2014/main" id="{395B7A5C-BFA3-3287-A1CA-A0D967DD0A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40457" y="60211"/>
            <a:ext cx="1803717" cy="1686325"/>
          </a:xfrm>
          <a:prstGeom prst="rect">
            <a:avLst/>
          </a:prstGeom>
        </p:spPr>
      </p:pic>
      <p:sp>
        <p:nvSpPr>
          <p:cNvPr id="4" name="Google Shape;167;p2">
            <a:extLst>
              <a:ext uri="{FF2B5EF4-FFF2-40B4-BE49-F238E27FC236}">
                <a16:creationId xmlns:a16="http://schemas.microsoft.com/office/drawing/2014/main" id="{53529A06-C1A3-3DDA-DDAB-2A20E2B4BAFC}"/>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6" descr="A cartoon of a person with a cane&#10;&#10;Description automatically generated">
            <a:extLst>
              <a:ext uri="{FF2B5EF4-FFF2-40B4-BE49-F238E27FC236}">
                <a16:creationId xmlns:a16="http://schemas.microsoft.com/office/drawing/2014/main" id="{D34A2666-3EA3-0470-E3CD-F140EC1571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8904" y="2096185"/>
            <a:ext cx="2955066" cy="4692909"/>
          </a:xfrm>
          <a:prstGeom prst="rect">
            <a:avLst/>
          </a:prstGeom>
        </p:spPr>
      </p:pic>
      <p:sp>
        <p:nvSpPr>
          <p:cNvPr id="8" name="TextBox 7">
            <a:extLst>
              <a:ext uri="{FF2B5EF4-FFF2-40B4-BE49-F238E27FC236}">
                <a16:creationId xmlns:a16="http://schemas.microsoft.com/office/drawing/2014/main" id="{F435E667-04E8-5B97-7672-B0DE3048333F}"/>
              </a:ext>
            </a:extLst>
          </p:cNvPr>
          <p:cNvSpPr txBox="1"/>
          <p:nvPr/>
        </p:nvSpPr>
        <p:spPr>
          <a:xfrm>
            <a:off x="7232093" y="6457890"/>
            <a:ext cx="2216727" cy="400110"/>
          </a:xfrm>
          <a:prstGeom prst="rect">
            <a:avLst/>
          </a:prstGeom>
          <a:solidFill>
            <a:srgbClr val="92D050"/>
          </a:solidFill>
        </p:spPr>
        <p:txBody>
          <a:bodyPr wrap="square" rtlCol="0">
            <a:spAutoFit/>
          </a:bodyPr>
          <a:lstStyle/>
          <a:p>
            <a:pPr algn="r"/>
            <a:r>
              <a:rPr lang="en-GB" sz="2000" dirty="0">
                <a:latin typeface="Century Gothic" panose="020B0502020202020204" pitchFamily="34" charset="0"/>
              </a:rPr>
              <a:t>die Hexe - witch</a:t>
            </a:r>
          </a:p>
        </p:txBody>
      </p:sp>
      <p:sp>
        <p:nvSpPr>
          <p:cNvPr id="12" name="CustomShape 23">
            <a:hlinkClick r:id="" action="ppaction://noaction">
              <a:snd r:embed="rId9" name="T3_W12F_4.2.wav"/>
            </a:hlinkClick>
            <a:extLst>
              <a:ext uri="{FF2B5EF4-FFF2-40B4-BE49-F238E27FC236}">
                <a16:creationId xmlns:a16="http://schemas.microsoft.com/office/drawing/2014/main" id="{C58100CA-7617-3CC9-DC1B-3D3FFAD2959C}"/>
              </a:ext>
            </a:extLst>
          </p:cNvPr>
          <p:cNvSpPr/>
          <p:nvPr/>
        </p:nvSpPr>
        <p:spPr>
          <a:xfrm>
            <a:off x="615280" y="2655769"/>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1</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5" name="CustomShape 23">
            <a:hlinkClick r:id="" action="ppaction://noaction">
              <a:snd r:embed="rId10" name="T3_W12F_4.3.wav"/>
            </a:hlinkClick>
            <a:extLst>
              <a:ext uri="{FF2B5EF4-FFF2-40B4-BE49-F238E27FC236}">
                <a16:creationId xmlns:a16="http://schemas.microsoft.com/office/drawing/2014/main" id="{BD361391-8736-FC51-68AF-47D33EBCE3C6}"/>
              </a:ext>
            </a:extLst>
          </p:cNvPr>
          <p:cNvSpPr/>
          <p:nvPr/>
        </p:nvSpPr>
        <p:spPr>
          <a:xfrm>
            <a:off x="615280" y="3545078"/>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2</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6" name="CustomShape 23">
            <a:hlinkClick r:id="" action="ppaction://noaction">
              <a:snd r:embed="rId11" name="T3_W12F_4.4.wav"/>
            </a:hlinkClick>
            <a:extLst>
              <a:ext uri="{FF2B5EF4-FFF2-40B4-BE49-F238E27FC236}">
                <a16:creationId xmlns:a16="http://schemas.microsoft.com/office/drawing/2014/main" id="{E767A262-9A85-D5FA-62D4-B6A3EB6A5A28}"/>
              </a:ext>
            </a:extLst>
          </p:cNvPr>
          <p:cNvSpPr/>
          <p:nvPr/>
        </p:nvSpPr>
        <p:spPr>
          <a:xfrm>
            <a:off x="615280" y="4380046"/>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3</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8503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aussprechen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9" name="TextBox 8">
            <a:extLst>
              <a:ext uri="{FF2B5EF4-FFF2-40B4-BE49-F238E27FC236}">
                <a16:creationId xmlns:a16="http://schemas.microsoft.com/office/drawing/2014/main" id="{B6BD6F66-5231-4B75-FAC8-4CEBC676100F}"/>
              </a:ext>
            </a:extLst>
          </p:cNvPr>
          <p:cNvSpPr txBox="1"/>
          <p:nvPr/>
        </p:nvSpPr>
        <p:spPr>
          <a:xfrm>
            <a:off x="496602" y="2392559"/>
            <a:ext cx="1001817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latin typeface="Century Gothic" panose="020B0502020202020204" pitchFamily="34" charset="0"/>
              </a:rPr>
              <a:t>Knusper</a:t>
            </a:r>
            <a:r>
              <a:rPr lang="en-GB" sz="2800" dirty="0">
                <a:latin typeface="Century Gothic" panose="020B0502020202020204" pitchFamily="34" charset="0"/>
              </a:rPr>
              <a:t>, </a:t>
            </a:r>
            <a:r>
              <a:rPr lang="en-GB" sz="2800" dirty="0" err="1">
                <a:latin typeface="Century Gothic" panose="020B0502020202020204" pitchFamily="34" charset="0"/>
              </a:rPr>
              <a:t>knusper</a:t>
            </a:r>
            <a:r>
              <a:rPr lang="en-GB" sz="2800" dirty="0">
                <a:latin typeface="Century Gothic" panose="020B0502020202020204" pitchFamily="34" charset="0"/>
              </a:rPr>
              <a:t>, </a:t>
            </a:r>
            <a:r>
              <a:rPr lang="en-GB" sz="2800" dirty="0" err="1">
                <a:latin typeface="Century Gothic" panose="020B0502020202020204" pitchFamily="34" charset="0"/>
              </a:rPr>
              <a:t>knäuschen</a:t>
            </a:r>
            <a:r>
              <a:rPr lang="en-GB" sz="2800" dirty="0">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latin typeface="Century Gothic" panose="020B0502020202020204" pitchFamily="34" charset="0"/>
              </a:rPr>
              <a:t>wer</a:t>
            </a:r>
            <a:r>
              <a:rPr lang="en-GB" sz="2800" dirty="0">
                <a:latin typeface="Century Gothic" panose="020B0502020202020204" pitchFamily="34" charset="0"/>
              </a:rPr>
              <a:t> </a:t>
            </a:r>
            <a:r>
              <a:rPr lang="en-GB" sz="2800" dirty="0" err="1">
                <a:latin typeface="Century Gothic" panose="020B0502020202020204" pitchFamily="34" charset="0"/>
              </a:rPr>
              <a:t>knuspert</a:t>
            </a:r>
            <a:r>
              <a:rPr lang="en-GB" sz="2800" dirty="0">
                <a:latin typeface="Century Gothic" panose="020B0502020202020204" pitchFamily="34" charset="0"/>
              </a:rPr>
              <a:t> an </a:t>
            </a:r>
            <a:r>
              <a:rPr lang="en-GB" sz="2800" dirty="0" err="1">
                <a:latin typeface="Century Gothic" panose="020B0502020202020204" pitchFamily="34" charset="0"/>
              </a:rPr>
              <a:t>meinem</a:t>
            </a:r>
            <a:r>
              <a:rPr lang="en-GB" sz="2800" dirty="0">
                <a:latin typeface="Century Gothic" panose="020B0502020202020204" pitchFamily="34" charset="0"/>
              </a:rPr>
              <a:t> </a:t>
            </a:r>
            <a:r>
              <a:rPr lang="en-GB" sz="2800" dirty="0" err="1">
                <a:latin typeface="Century Gothic" panose="020B0502020202020204" pitchFamily="34" charset="0"/>
              </a:rPr>
              <a:t>Häuschen</a:t>
            </a:r>
            <a:r>
              <a:rPr lang="en-GB" sz="2800" dirty="0">
                <a:latin typeface="Century Gothic" panose="020B0502020202020204" pitchFamily="34" charset="0"/>
              </a:rPr>
              <a:t>?</a:t>
            </a:r>
            <a:endParaRPr kumimoji="0" lang="de-DE" sz="2800" b="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4" name="Picture 13">
            <a:extLst>
              <a:ext uri="{FF2B5EF4-FFF2-40B4-BE49-F238E27FC236}">
                <a16:creationId xmlns:a16="http://schemas.microsoft.com/office/drawing/2014/main" id="{395B7A5C-BFA3-3287-A1CA-A0D967DD0A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0457" y="60211"/>
            <a:ext cx="1803717" cy="1686325"/>
          </a:xfrm>
          <a:prstGeom prst="rect">
            <a:avLst/>
          </a:prstGeom>
        </p:spPr>
      </p:pic>
      <p:sp>
        <p:nvSpPr>
          <p:cNvPr id="16" name="Google Shape;387;p19">
            <a:extLst>
              <a:ext uri="{FF2B5EF4-FFF2-40B4-BE49-F238E27FC236}">
                <a16:creationId xmlns:a16="http://schemas.microsoft.com/office/drawing/2014/main" id="{E91A0AFA-B65C-7A4F-DA8E-3493DABC5C51}"/>
              </a:ext>
            </a:extLst>
          </p:cNvPr>
          <p:cNvSpPr/>
          <p:nvPr/>
        </p:nvSpPr>
        <p:spPr>
          <a:xfrm>
            <a:off x="10954463" y="2753139"/>
            <a:ext cx="502131" cy="3010870"/>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 name="Google Shape;388;p19">
            <a:extLst>
              <a:ext uri="{FF2B5EF4-FFF2-40B4-BE49-F238E27FC236}">
                <a16:creationId xmlns:a16="http://schemas.microsoft.com/office/drawing/2014/main" id="{3300650E-9AF9-01BD-FFED-0B800E396B66}"/>
              </a:ext>
            </a:extLst>
          </p:cNvPr>
          <p:cNvSpPr/>
          <p:nvPr/>
        </p:nvSpPr>
        <p:spPr>
          <a:xfrm>
            <a:off x="10953764" y="2760869"/>
            <a:ext cx="503528" cy="3010870"/>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0" name="Google Shape;389;p19">
            <a:extLst>
              <a:ext uri="{FF2B5EF4-FFF2-40B4-BE49-F238E27FC236}">
                <a16:creationId xmlns:a16="http://schemas.microsoft.com/office/drawing/2014/main" id="{A382A0BC-B070-AE6A-8728-10C840D68494}"/>
              </a:ext>
            </a:extLst>
          </p:cNvPr>
          <p:cNvCxnSpPr>
            <a:cxnSpLocks/>
          </p:cNvCxnSpPr>
          <p:nvPr/>
        </p:nvCxnSpPr>
        <p:spPr>
          <a:xfrm>
            <a:off x="11615226" y="2760869"/>
            <a:ext cx="22609" cy="2991714"/>
          </a:xfrm>
          <a:prstGeom prst="straightConnector1">
            <a:avLst/>
          </a:prstGeom>
          <a:noFill/>
          <a:ln w="28575" cap="flat" cmpd="sng">
            <a:solidFill>
              <a:srgbClr val="1E4E79"/>
            </a:solidFill>
            <a:prstDash val="solid"/>
            <a:round/>
            <a:headEnd type="none" w="med" len="med"/>
            <a:tailEnd type="none" w="med" len="med"/>
          </a:ln>
        </p:spPr>
      </p:cxnSp>
      <p:cxnSp>
        <p:nvCxnSpPr>
          <p:cNvPr id="21" name="Google Shape;390;p19">
            <a:extLst>
              <a:ext uri="{FF2B5EF4-FFF2-40B4-BE49-F238E27FC236}">
                <a16:creationId xmlns:a16="http://schemas.microsoft.com/office/drawing/2014/main" id="{4534F392-A2BE-1641-6007-ADFC701DC3F4}"/>
              </a:ext>
            </a:extLst>
          </p:cNvPr>
          <p:cNvCxnSpPr>
            <a:cxnSpLocks/>
          </p:cNvCxnSpPr>
          <p:nvPr/>
        </p:nvCxnSpPr>
        <p:spPr>
          <a:xfrm>
            <a:off x="11598972" y="2775370"/>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2" name="Google Shape;391;p19">
            <a:extLst>
              <a:ext uri="{FF2B5EF4-FFF2-40B4-BE49-F238E27FC236}">
                <a16:creationId xmlns:a16="http://schemas.microsoft.com/office/drawing/2014/main" id="{8F073A5D-42BE-486E-4D13-75DB3D237B1B}"/>
              </a:ext>
            </a:extLst>
          </p:cNvPr>
          <p:cNvCxnSpPr>
            <a:cxnSpLocks/>
          </p:cNvCxnSpPr>
          <p:nvPr/>
        </p:nvCxnSpPr>
        <p:spPr>
          <a:xfrm>
            <a:off x="11637836" y="5752582"/>
            <a:ext cx="216791" cy="0"/>
          </a:xfrm>
          <a:prstGeom prst="straightConnector1">
            <a:avLst/>
          </a:prstGeom>
          <a:noFill/>
          <a:ln w="28575" cap="flat" cmpd="sng">
            <a:solidFill>
              <a:srgbClr val="1E4E79"/>
            </a:solidFill>
            <a:prstDash val="solid"/>
            <a:round/>
            <a:headEnd type="none" w="med" len="med"/>
            <a:tailEnd type="none" w="med" len="med"/>
          </a:ln>
        </p:spPr>
      </p:cxnSp>
      <p:sp>
        <p:nvSpPr>
          <p:cNvPr id="23" name="Google Shape;394;p19">
            <a:extLst>
              <a:ext uri="{FF2B5EF4-FFF2-40B4-BE49-F238E27FC236}">
                <a16:creationId xmlns:a16="http://schemas.microsoft.com/office/drawing/2014/main" id="{5CC94E33-8AC4-4D44-B058-73E701197A6A}"/>
              </a:ext>
            </a:extLst>
          </p:cNvPr>
          <p:cNvSpPr txBox="1"/>
          <p:nvPr/>
        </p:nvSpPr>
        <p:spPr>
          <a:xfrm>
            <a:off x="11720800" y="5346313"/>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395;p19">
            <a:extLst>
              <a:ext uri="{FF2B5EF4-FFF2-40B4-BE49-F238E27FC236}">
                <a16:creationId xmlns:a16="http://schemas.microsoft.com/office/drawing/2014/main" id="{4D8801A1-8973-36C0-A685-7CEF3F51D697}"/>
              </a:ext>
            </a:extLst>
          </p:cNvPr>
          <p:cNvSpPr/>
          <p:nvPr/>
        </p:nvSpPr>
        <p:spPr>
          <a:xfrm>
            <a:off x="10811513" y="5983002"/>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 name="Google Shape;387;p19">
            <a:extLst>
              <a:ext uri="{FF2B5EF4-FFF2-40B4-BE49-F238E27FC236}">
                <a16:creationId xmlns:a16="http://schemas.microsoft.com/office/drawing/2014/main" id="{939E39CD-AD3F-F772-1CC5-B56ABD968E99}"/>
              </a:ext>
            </a:extLst>
          </p:cNvPr>
          <p:cNvSpPr/>
          <p:nvPr/>
        </p:nvSpPr>
        <p:spPr>
          <a:xfrm>
            <a:off x="9163583" y="3762926"/>
            <a:ext cx="502131" cy="1908052"/>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6" name="Google Shape;388;p19">
            <a:extLst>
              <a:ext uri="{FF2B5EF4-FFF2-40B4-BE49-F238E27FC236}">
                <a16:creationId xmlns:a16="http://schemas.microsoft.com/office/drawing/2014/main" id="{00FF6E07-D5F9-ECF5-2D7F-B4424F1799F2}"/>
              </a:ext>
            </a:extLst>
          </p:cNvPr>
          <p:cNvSpPr/>
          <p:nvPr/>
        </p:nvSpPr>
        <p:spPr>
          <a:xfrm>
            <a:off x="9162884" y="3770656"/>
            <a:ext cx="503528" cy="1908052"/>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7" name="Google Shape;389;p19">
            <a:extLst>
              <a:ext uri="{FF2B5EF4-FFF2-40B4-BE49-F238E27FC236}">
                <a16:creationId xmlns:a16="http://schemas.microsoft.com/office/drawing/2014/main" id="{64B5D739-257E-1F86-910E-EB40CAF22AE6}"/>
              </a:ext>
            </a:extLst>
          </p:cNvPr>
          <p:cNvCxnSpPr>
            <a:cxnSpLocks/>
          </p:cNvCxnSpPr>
          <p:nvPr/>
        </p:nvCxnSpPr>
        <p:spPr>
          <a:xfrm>
            <a:off x="9824346" y="3782800"/>
            <a:ext cx="22609" cy="1876752"/>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0;p19">
            <a:extLst>
              <a:ext uri="{FF2B5EF4-FFF2-40B4-BE49-F238E27FC236}">
                <a16:creationId xmlns:a16="http://schemas.microsoft.com/office/drawing/2014/main" id="{63D606A9-10ED-71B4-63AC-874A38726AD3}"/>
              </a:ext>
            </a:extLst>
          </p:cNvPr>
          <p:cNvCxnSpPr>
            <a:cxnSpLocks/>
          </p:cNvCxnSpPr>
          <p:nvPr/>
        </p:nvCxnSpPr>
        <p:spPr>
          <a:xfrm>
            <a:off x="9814080" y="377923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9" name="Google Shape;391;p19">
            <a:extLst>
              <a:ext uri="{FF2B5EF4-FFF2-40B4-BE49-F238E27FC236}">
                <a16:creationId xmlns:a16="http://schemas.microsoft.com/office/drawing/2014/main" id="{6D885983-C299-9525-1A65-AC425FF1543B}"/>
              </a:ext>
            </a:extLst>
          </p:cNvPr>
          <p:cNvCxnSpPr>
            <a:cxnSpLocks/>
          </p:cNvCxnSpPr>
          <p:nvPr/>
        </p:nvCxnSpPr>
        <p:spPr>
          <a:xfrm>
            <a:off x="9846956" y="5659551"/>
            <a:ext cx="216791" cy="0"/>
          </a:xfrm>
          <a:prstGeom prst="straightConnector1">
            <a:avLst/>
          </a:prstGeom>
          <a:noFill/>
          <a:ln w="28575" cap="flat" cmpd="sng">
            <a:solidFill>
              <a:srgbClr val="1E4E79"/>
            </a:solidFill>
            <a:prstDash val="solid"/>
            <a:round/>
            <a:headEnd type="none" w="med" len="med"/>
            <a:tailEnd type="none" w="med" len="med"/>
          </a:ln>
        </p:spPr>
      </p:cxnSp>
      <p:sp>
        <p:nvSpPr>
          <p:cNvPr id="30" name="Google Shape;393;p19">
            <a:extLst>
              <a:ext uri="{FF2B5EF4-FFF2-40B4-BE49-F238E27FC236}">
                <a16:creationId xmlns:a16="http://schemas.microsoft.com/office/drawing/2014/main" id="{BA928ED3-7418-AA1C-F6F9-C8B9BF760B9D}"/>
              </a:ext>
            </a:extLst>
          </p:cNvPr>
          <p:cNvSpPr txBox="1"/>
          <p:nvPr/>
        </p:nvSpPr>
        <p:spPr>
          <a:xfrm>
            <a:off x="10038781" y="3674453"/>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20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394;p19">
            <a:extLst>
              <a:ext uri="{FF2B5EF4-FFF2-40B4-BE49-F238E27FC236}">
                <a16:creationId xmlns:a16="http://schemas.microsoft.com/office/drawing/2014/main" id="{0EDAA9E5-9759-80B7-589E-53EE8B97BC93}"/>
              </a:ext>
            </a:extLst>
          </p:cNvPr>
          <p:cNvSpPr txBox="1"/>
          <p:nvPr/>
        </p:nvSpPr>
        <p:spPr>
          <a:xfrm>
            <a:off x="9929920" y="5253282"/>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395;p19">
            <a:extLst>
              <a:ext uri="{FF2B5EF4-FFF2-40B4-BE49-F238E27FC236}">
                <a16:creationId xmlns:a16="http://schemas.microsoft.com/office/drawing/2014/main" id="{2AAA6F69-40EC-124D-9C06-3DE06192A2FD}"/>
              </a:ext>
            </a:extLst>
          </p:cNvPr>
          <p:cNvSpPr/>
          <p:nvPr/>
        </p:nvSpPr>
        <p:spPr>
          <a:xfrm>
            <a:off x="9020633" y="588997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387;p19">
            <a:extLst>
              <a:ext uri="{FF2B5EF4-FFF2-40B4-BE49-F238E27FC236}">
                <a16:creationId xmlns:a16="http://schemas.microsoft.com/office/drawing/2014/main" id="{988CAD23-EC0B-BCA2-1A06-39E9D50011A0}"/>
              </a:ext>
            </a:extLst>
          </p:cNvPr>
          <p:cNvSpPr/>
          <p:nvPr/>
        </p:nvSpPr>
        <p:spPr>
          <a:xfrm>
            <a:off x="7101385" y="4529729"/>
            <a:ext cx="502131" cy="1178186"/>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4" name="Google Shape;388;p19">
            <a:extLst>
              <a:ext uri="{FF2B5EF4-FFF2-40B4-BE49-F238E27FC236}">
                <a16:creationId xmlns:a16="http://schemas.microsoft.com/office/drawing/2014/main" id="{B3EA4213-3CA4-AFBE-F816-CFB1305F9F8D}"/>
              </a:ext>
            </a:extLst>
          </p:cNvPr>
          <p:cNvSpPr/>
          <p:nvPr/>
        </p:nvSpPr>
        <p:spPr>
          <a:xfrm>
            <a:off x="7100686" y="4511846"/>
            <a:ext cx="503528" cy="120379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5" name="Google Shape;389;p19">
            <a:extLst>
              <a:ext uri="{FF2B5EF4-FFF2-40B4-BE49-F238E27FC236}">
                <a16:creationId xmlns:a16="http://schemas.microsoft.com/office/drawing/2014/main" id="{F2EA0027-C323-0986-E330-41230850283D}"/>
              </a:ext>
            </a:extLst>
          </p:cNvPr>
          <p:cNvCxnSpPr>
            <a:cxnSpLocks/>
          </p:cNvCxnSpPr>
          <p:nvPr/>
        </p:nvCxnSpPr>
        <p:spPr>
          <a:xfrm>
            <a:off x="7762148" y="4529729"/>
            <a:ext cx="22609" cy="1166760"/>
          </a:xfrm>
          <a:prstGeom prst="straightConnector1">
            <a:avLst/>
          </a:prstGeom>
          <a:noFill/>
          <a:ln w="28575" cap="flat" cmpd="sng">
            <a:solidFill>
              <a:srgbClr val="1E4E79"/>
            </a:solidFill>
            <a:prstDash val="solid"/>
            <a:round/>
            <a:headEnd type="none" w="med" len="med"/>
            <a:tailEnd type="none" w="med" len="med"/>
          </a:ln>
        </p:spPr>
      </p:cxnSp>
      <p:cxnSp>
        <p:nvCxnSpPr>
          <p:cNvPr id="36" name="Google Shape;390;p19">
            <a:extLst>
              <a:ext uri="{FF2B5EF4-FFF2-40B4-BE49-F238E27FC236}">
                <a16:creationId xmlns:a16="http://schemas.microsoft.com/office/drawing/2014/main" id="{A57278AB-1200-A6FA-0EB7-ED81C2F9296A}"/>
              </a:ext>
            </a:extLst>
          </p:cNvPr>
          <p:cNvCxnSpPr>
            <a:cxnSpLocks/>
          </p:cNvCxnSpPr>
          <p:nvPr/>
        </p:nvCxnSpPr>
        <p:spPr>
          <a:xfrm>
            <a:off x="7764250" y="454146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7" name="Google Shape;391;p19">
            <a:extLst>
              <a:ext uri="{FF2B5EF4-FFF2-40B4-BE49-F238E27FC236}">
                <a16:creationId xmlns:a16="http://schemas.microsoft.com/office/drawing/2014/main" id="{34097189-C6D3-7399-7E73-E2B02665BBE6}"/>
              </a:ext>
            </a:extLst>
          </p:cNvPr>
          <p:cNvCxnSpPr>
            <a:cxnSpLocks/>
          </p:cNvCxnSpPr>
          <p:nvPr/>
        </p:nvCxnSpPr>
        <p:spPr>
          <a:xfrm>
            <a:off x="7784758" y="5696488"/>
            <a:ext cx="216791" cy="0"/>
          </a:xfrm>
          <a:prstGeom prst="straightConnector1">
            <a:avLst/>
          </a:prstGeom>
          <a:noFill/>
          <a:ln w="28575" cap="flat" cmpd="sng">
            <a:solidFill>
              <a:srgbClr val="1E4E79"/>
            </a:solidFill>
            <a:prstDash val="solid"/>
            <a:round/>
            <a:headEnd type="none" w="med" len="med"/>
            <a:tailEnd type="none" w="med" len="med"/>
          </a:ln>
        </p:spPr>
      </p:cxnSp>
      <p:sp>
        <p:nvSpPr>
          <p:cNvPr id="38" name="Google Shape;393;p19">
            <a:extLst>
              <a:ext uri="{FF2B5EF4-FFF2-40B4-BE49-F238E27FC236}">
                <a16:creationId xmlns:a16="http://schemas.microsoft.com/office/drawing/2014/main" id="{7FB37A90-2620-CFCA-F0E8-9EB3053DC334}"/>
              </a:ext>
            </a:extLst>
          </p:cNvPr>
          <p:cNvSpPr txBox="1"/>
          <p:nvPr/>
        </p:nvSpPr>
        <p:spPr>
          <a:xfrm>
            <a:off x="7903781" y="4351838"/>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15</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9" name="Google Shape;394;p19">
            <a:extLst>
              <a:ext uri="{FF2B5EF4-FFF2-40B4-BE49-F238E27FC236}">
                <a16:creationId xmlns:a16="http://schemas.microsoft.com/office/drawing/2014/main" id="{98E6D91B-FE2F-2A91-36DE-649270ABDD0F}"/>
              </a:ext>
            </a:extLst>
          </p:cNvPr>
          <p:cNvSpPr txBox="1"/>
          <p:nvPr/>
        </p:nvSpPr>
        <p:spPr>
          <a:xfrm>
            <a:off x="7867722" y="5290219"/>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Google Shape;395;p19">
            <a:extLst>
              <a:ext uri="{FF2B5EF4-FFF2-40B4-BE49-F238E27FC236}">
                <a16:creationId xmlns:a16="http://schemas.microsoft.com/office/drawing/2014/main" id="{4D120B30-BEBE-D21D-3FEE-014D25BF7DD3}"/>
              </a:ext>
            </a:extLst>
          </p:cNvPr>
          <p:cNvSpPr/>
          <p:nvPr/>
        </p:nvSpPr>
        <p:spPr>
          <a:xfrm>
            <a:off x="6958435" y="5926908"/>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1" name="Google Shape;410;p19">
            <a:extLst>
              <a:ext uri="{FF2B5EF4-FFF2-40B4-BE49-F238E27FC236}">
                <a16:creationId xmlns:a16="http://schemas.microsoft.com/office/drawing/2014/main" id="{61C2BA18-FEF1-6BA9-1C81-8F98F176F9A1}"/>
              </a:ext>
            </a:extLst>
          </p:cNvPr>
          <p:cNvSpPr txBox="1"/>
          <p:nvPr/>
        </p:nvSpPr>
        <p:spPr>
          <a:xfrm>
            <a:off x="11699680" y="3401365"/>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2" name="Google Shape;410;p19">
            <a:extLst>
              <a:ext uri="{FF2B5EF4-FFF2-40B4-BE49-F238E27FC236}">
                <a16:creationId xmlns:a16="http://schemas.microsoft.com/office/drawing/2014/main" id="{5AF6254F-7173-1D8F-BAD5-596BD69E4EF1}"/>
              </a:ext>
            </a:extLst>
          </p:cNvPr>
          <p:cNvSpPr txBox="1"/>
          <p:nvPr/>
        </p:nvSpPr>
        <p:spPr>
          <a:xfrm>
            <a:off x="9806167" y="4529729"/>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3" name="Google Shape;410;p19">
            <a:extLst>
              <a:ext uri="{FF2B5EF4-FFF2-40B4-BE49-F238E27FC236}">
                <a16:creationId xmlns:a16="http://schemas.microsoft.com/office/drawing/2014/main" id="{25008AC4-74A4-7318-305A-F06DD9ECC2F6}"/>
              </a:ext>
            </a:extLst>
          </p:cNvPr>
          <p:cNvSpPr txBox="1"/>
          <p:nvPr/>
        </p:nvSpPr>
        <p:spPr>
          <a:xfrm>
            <a:off x="7754749" y="4875154"/>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4" name="Google Shape;157;p2">
            <a:extLst>
              <a:ext uri="{FF2B5EF4-FFF2-40B4-BE49-F238E27FC236}">
                <a16:creationId xmlns:a16="http://schemas.microsoft.com/office/drawing/2014/main" id="{5AD94CB9-F839-E144-8E97-03D91EC37FC9}"/>
              </a:ext>
            </a:extLst>
          </p:cNvPr>
          <p:cNvSpPr txBox="1"/>
          <p:nvPr/>
        </p:nvSpPr>
        <p:spPr>
          <a:xfrm>
            <a:off x="266840" y="1522919"/>
            <a:ext cx="731199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How quickly can you say the sentence?</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5" name="Speech Bubble: Rectangle with Corners Rounded 7">
            <a:extLst>
              <a:ext uri="{FF2B5EF4-FFF2-40B4-BE49-F238E27FC236}">
                <a16:creationId xmlns:a16="http://schemas.microsoft.com/office/drawing/2014/main" id="{12D93176-A5A0-58F6-FE27-44E07FD59A63}"/>
              </a:ext>
            </a:extLst>
          </p:cNvPr>
          <p:cNvSpPr/>
          <p:nvPr/>
        </p:nvSpPr>
        <p:spPr>
          <a:xfrm>
            <a:off x="946221" y="868904"/>
            <a:ext cx="2349847"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Sag den </a:t>
            </a:r>
            <a:r>
              <a:rPr kumimoji="0" lang="en-GB" sz="2400" b="0"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Satz</a:t>
            </a:r>
            <a:r>
              <a:rPr kumimoji="0" lang="en-GB" sz="2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a:t>
            </a:r>
          </a:p>
        </p:txBody>
      </p:sp>
      <p:pic>
        <p:nvPicPr>
          <p:cNvPr id="46" name="Graphic 8" descr="Teacher">
            <a:extLst>
              <a:ext uri="{FF2B5EF4-FFF2-40B4-BE49-F238E27FC236}">
                <a16:creationId xmlns:a16="http://schemas.microsoft.com/office/drawing/2014/main" id="{663E55CB-99DB-8BF9-A6CA-76CD194E63B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54" y="654210"/>
            <a:ext cx="914400" cy="914400"/>
          </a:xfrm>
          <a:prstGeom prst="rect">
            <a:avLst/>
          </a:prstGeom>
        </p:spPr>
      </p:pic>
      <p:sp>
        <p:nvSpPr>
          <p:cNvPr id="47" name="Google Shape;393;p19">
            <a:extLst>
              <a:ext uri="{FF2B5EF4-FFF2-40B4-BE49-F238E27FC236}">
                <a16:creationId xmlns:a16="http://schemas.microsoft.com/office/drawing/2014/main" id="{DF752FE8-3B3E-A4A3-C078-490EC1D60D03}"/>
              </a:ext>
            </a:extLst>
          </p:cNvPr>
          <p:cNvSpPr txBox="1"/>
          <p:nvPr/>
        </p:nvSpPr>
        <p:spPr>
          <a:xfrm>
            <a:off x="11824810" y="2597470"/>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30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Google Shape;167;p2">
            <a:extLst>
              <a:ext uri="{FF2B5EF4-FFF2-40B4-BE49-F238E27FC236}">
                <a16:creationId xmlns:a16="http://schemas.microsoft.com/office/drawing/2014/main" id="{34B64AB2-D170-75BF-91D8-6CFABF3E5813}"/>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Picture 3" descr="A cartoon of a person with a cane&#10;&#10;Description automatically generated">
            <a:extLst>
              <a:ext uri="{FF2B5EF4-FFF2-40B4-BE49-F238E27FC236}">
                <a16:creationId xmlns:a16="http://schemas.microsoft.com/office/drawing/2014/main" id="{83CF4D4C-6AE5-921B-BE1A-EFDD7C303D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66783" y="3436542"/>
            <a:ext cx="2078261" cy="3300464"/>
          </a:xfrm>
          <a:prstGeom prst="rect">
            <a:avLst/>
          </a:prstGeom>
        </p:spPr>
      </p:pic>
    </p:spTree>
    <p:extLst>
      <p:ext uri="{BB962C8B-B14F-4D97-AF65-F5344CB8AC3E}">
        <p14:creationId xmlns:p14="http://schemas.microsoft.com/office/powerpoint/2010/main" val="6104753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30000"/>
                                        <p:tgtEl>
                                          <p:spTgt spid="17"/>
                                        </p:tgtEl>
                                        <p:attrNameLst>
                                          <p:attrName>ppt_y</p:attrName>
                                        </p:attrNameLst>
                                      </p:cBhvr>
                                      <p:tavLst>
                                        <p:tav tm="0">
                                          <p:val>
                                            <p:strVal val="#ppt_y"/>
                                          </p:val>
                                        </p:tav>
                                        <p:tav tm="100000">
                                          <p:val>
                                            <p:strVal val="#ppt_y+#ppt_h*1.125000"/>
                                          </p:val>
                                        </p:tav>
                                      </p:tavLst>
                                    </p:anim>
                                    <p:animEffect transition="out" filter="wipe(down)">
                                      <p:cBhvr>
                                        <p:cTn id="7" dur="30000"/>
                                        <p:tgtEl>
                                          <p:spTgt spid="17"/>
                                        </p:tgtEl>
                                      </p:cBhvr>
                                    </p:animEffect>
                                    <p:set>
                                      <p:cBhvr>
                                        <p:cTn id="8" dur="1" fill="hold">
                                          <p:stCondLst>
                                            <p:cond delay="29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 restart="whenNotActive" fill="hold" evtFilter="cancelBubble" nodeType="interactiveSeq">
                <p:stCondLst>
                  <p:cond evt="onClick" delay="0">
                    <p:tgtEl>
                      <p:spTgt spid="32"/>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remove" grpId="0" nodeType="clickEffect">
                                  <p:stCondLst>
                                    <p:cond delay="0"/>
                                  </p:stCondLst>
                                  <p:childTnLst>
                                    <p:anim calcmode="lin" valueType="num">
                                      <p:cBhvr additive="base">
                                        <p:cTn id="13" dur="20000"/>
                                        <p:tgtEl>
                                          <p:spTgt spid="26"/>
                                        </p:tgtEl>
                                        <p:attrNameLst>
                                          <p:attrName>ppt_y</p:attrName>
                                        </p:attrNameLst>
                                      </p:cBhvr>
                                      <p:tavLst>
                                        <p:tav tm="0">
                                          <p:val>
                                            <p:strVal val="#ppt_y"/>
                                          </p:val>
                                        </p:tav>
                                        <p:tav tm="100000">
                                          <p:val>
                                            <p:strVal val="#ppt_y+#ppt_h*1.125000"/>
                                          </p:val>
                                        </p:tav>
                                      </p:tavLst>
                                    </p:anim>
                                    <p:animEffect transition="out" filter="wipe(down)">
                                      <p:cBhvr>
                                        <p:cTn id="14" dur="20000"/>
                                        <p:tgtEl>
                                          <p:spTgt spid="26"/>
                                        </p:tgtEl>
                                      </p:cBhvr>
                                    </p:animEffect>
                                    <p:set>
                                      <p:cBhvr>
                                        <p:cTn id="15" dur="1" fill="hold">
                                          <p:stCondLst>
                                            <p:cond delay="19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12" presetClass="exit" presetSubtype="4" fill="remove" grpId="0" nodeType="clickEffect">
                                  <p:stCondLst>
                                    <p:cond delay="0"/>
                                  </p:stCondLst>
                                  <p:childTnLst>
                                    <p:anim calcmode="lin" valueType="num">
                                      <p:cBhvr additive="base">
                                        <p:cTn id="20" dur="15000"/>
                                        <p:tgtEl>
                                          <p:spTgt spid="34"/>
                                        </p:tgtEl>
                                        <p:attrNameLst>
                                          <p:attrName>ppt_y</p:attrName>
                                        </p:attrNameLst>
                                      </p:cBhvr>
                                      <p:tavLst>
                                        <p:tav tm="0">
                                          <p:val>
                                            <p:strVal val="#ppt_y"/>
                                          </p:val>
                                        </p:tav>
                                        <p:tav tm="100000">
                                          <p:val>
                                            <p:strVal val="#ppt_y+#ppt_h*1.125000"/>
                                          </p:val>
                                        </p:tav>
                                      </p:tavLst>
                                    </p:anim>
                                    <p:animEffect transition="out" filter="wipe(down)">
                                      <p:cBhvr>
                                        <p:cTn id="21" dur="15000"/>
                                        <p:tgtEl>
                                          <p:spTgt spid="34"/>
                                        </p:tgtEl>
                                      </p:cBhvr>
                                    </p:animEffect>
                                    <p:set>
                                      <p:cBhvr>
                                        <p:cTn id="22" dur="1" fill="hold">
                                          <p:stCondLst>
                                            <p:cond delay="14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17" grpId="0" animBg="1"/>
      <p:bldP spid="26"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aussprechen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18" name="Speech Bubble: Rectangle with Corners Rounded 17">
            <a:hlinkClick r:id="" action="ppaction://noaction">
              <a:snd r:embed="rId4" name="T3_W12F_6.1.wav"/>
            </a:hlinkClick>
            <a:extLst>
              <a:ext uri="{FF2B5EF4-FFF2-40B4-BE49-F238E27FC236}">
                <a16:creationId xmlns:a16="http://schemas.microsoft.com/office/drawing/2014/main" id="{39A0EC1D-351E-4C65-96EA-8418D53765B0}"/>
              </a:ext>
            </a:extLst>
          </p:cNvPr>
          <p:cNvSpPr/>
          <p:nvPr/>
        </p:nvSpPr>
        <p:spPr>
          <a:xfrm>
            <a:off x="3747312" y="131972"/>
            <a:ext cx="4250382" cy="520562"/>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zu</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Was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sagt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die Hexe?</a:t>
            </a:r>
          </a:p>
        </p:txBody>
      </p:sp>
      <p:pic>
        <p:nvPicPr>
          <p:cNvPr id="19" name="Graphic 18" descr="Teacher">
            <a:extLst>
              <a:ext uri="{FF2B5EF4-FFF2-40B4-BE49-F238E27FC236}">
                <a16:creationId xmlns:a16="http://schemas.microsoft.com/office/drawing/2014/main" id="{8D5912BE-7AE4-460D-980A-A948C74A17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7005" y="22189"/>
            <a:ext cx="914400" cy="914400"/>
          </a:xfrm>
          <a:prstGeom prst="rect">
            <a:avLst/>
          </a:prstGeom>
        </p:spPr>
      </p:pic>
      <p:sp>
        <p:nvSpPr>
          <p:cNvPr id="9" name="TextBox 8">
            <a:extLst>
              <a:ext uri="{FF2B5EF4-FFF2-40B4-BE49-F238E27FC236}">
                <a16:creationId xmlns:a16="http://schemas.microsoft.com/office/drawing/2014/main" id="{B6BD6F66-5231-4B75-FAC8-4CEBC676100F}"/>
              </a:ext>
            </a:extLst>
          </p:cNvPr>
          <p:cNvSpPr txBox="1"/>
          <p:nvPr/>
        </p:nvSpPr>
        <p:spPr>
          <a:xfrm>
            <a:off x="1351924" y="2643131"/>
            <a:ext cx="809689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err="1">
                <a:solidFill>
                  <a:srgbClr val="002060"/>
                </a:solidFill>
                <a:latin typeface="Century Gothic" panose="020B0502020202020204" pitchFamily="34" charset="0"/>
              </a:rPr>
              <a:t>Hänsel</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Hänsel</a:t>
            </a:r>
            <a:r>
              <a:rPr lang="en-GB" sz="3200" dirty="0">
                <a:solidFill>
                  <a:srgbClr val="002060"/>
                </a:solidFill>
                <a:latin typeface="Century Gothic" panose="020B0502020202020204" pitchFamily="34" charset="0"/>
              </a:rPr>
              <a:t> du </a:t>
            </a:r>
            <a:r>
              <a:rPr lang="en-GB" sz="3200" dirty="0" err="1">
                <a:solidFill>
                  <a:srgbClr val="002060"/>
                </a:solidFill>
                <a:latin typeface="Century Gothic" panose="020B0502020202020204" pitchFamily="34" charset="0"/>
              </a:rPr>
              <a:t>musst</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essen</a:t>
            </a:r>
            <a:r>
              <a:rPr lang="en-GB" sz="3200" dirty="0">
                <a:solidFill>
                  <a:srgbClr val="002060"/>
                </a:solidFill>
                <a:latin typeface="Century Gothic" panose="020B0502020202020204" pitchFamily="34" charset="0"/>
              </a:rPr>
              <a:t>! </a:t>
            </a:r>
            <a:r>
              <a:rPr kumimoji="0" lang="en-GB" sz="3200" b="0" u="none" strike="noStrike" kern="1200" cap="none" spc="0" normalizeH="0" baseline="0" noProof="0" dirty="0" err="1">
                <a:ln>
                  <a:noFill/>
                </a:ln>
                <a:solidFill>
                  <a:srgbClr val="002060"/>
                </a:solidFill>
                <a:effectLst/>
                <a:uLnTx/>
                <a:uFillTx/>
                <a:latin typeface="Century Gothic" panose="020B0502020202020204" pitchFamily="34" charset="0"/>
              </a:rPr>
              <a:t>Pfefferiges</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Pfeffersteak</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kocht</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im</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Pfännchen</a:t>
            </a:r>
            <a:r>
              <a:rPr lang="en-GB" sz="3200" dirty="0">
                <a:solidFill>
                  <a:srgbClr val="002060"/>
                </a:solidFill>
                <a:latin typeface="Century Gothic" panose="020B0502020202020204" pitchFamily="34" charset="0"/>
              </a:rPr>
              <a:t>!</a:t>
            </a:r>
            <a:endParaRPr kumimoji="0" lang="de-DE" sz="3200" b="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0" name="TextBox 9">
            <a:extLst>
              <a:ext uri="{FF2B5EF4-FFF2-40B4-BE49-F238E27FC236}">
                <a16:creationId xmlns:a16="http://schemas.microsoft.com/office/drawing/2014/main" id="{1EDBAAB2-DD79-933B-BCF6-029F4A42CCC0}"/>
              </a:ext>
            </a:extLst>
          </p:cNvPr>
          <p:cNvSpPr txBox="1"/>
          <p:nvPr/>
        </p:nvSpPr>
        <p:spPr>
          <a:xfrm>
            <a:off x="1351924" y="4232900"/>
            <a:ext cx="97956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Hansel, Hansel, you have to eat!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rgbClr val="002060"/>
                </a:solidFill>
                <a:latin typeface="Century Gothic" panose="020B0502020202020204" pitchFamily="34" charset="0"/>
              </a:rPr>
              <a:t>Peppery pepper steak is cooking in the little pan.</a:t>
            </a:r>
            <a:endPar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4" name="Picture 13">
            <a:extLst>
              <a:ext uri="{FF2B5EF4-FFF2-40B4-BE49-F238E27FC236}">
                <a16:creationId xmlns:a16="http://schemas.microsoft.com/office/drawing/2014/main" id="{395B7A5C-BFA3-3287-A1CA-A0D967DD0A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40457" y="60211"/>
            <a:ext cx="1803717" cy="1686325"/>
          </a:xfrm>
          <a:prstGeom prst="rect">
            <a:avLst/>
          </a:prstGeom>
        </p:spPr>
      </p:pic>
      <p:sp>
        <p:nvSpPr>
          <p:cNvPr id="4" name="Google Shape;167;p2">
            <a:extLst>
              <a:ext uri="{FF2B5EF4-FFF2-40B4-BE49-F238E27FC236}">
                <a16:creationId xmlns:a16="http://schemas.microsoft.com/office/drawing/2014/main" id="{53529A06-C1A3-3DDA-DDAB-2A20E2B4BAFC}"/>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6" descr="A cartoon of a person with a cane&#10;&#10;Description automatically generated">
            <a:extLst>
              <a:ext uri="{FF2B5EF4-FFF2-40B4-BE49-F238E27FC236}">
                <a16:creationId xmlns:a16="http://schemas.microsoft.com/office/drawing/2014/main" id="{D34A2666-3EA3-0470-E3CD-F140EC1571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8904" y="2096185"/>
            <a:ext cx="2955066" cy="4692909"/>
          </a:xfrm>
          <a:prstGeom prst="rect">
            <a:avLst/>
          </a:prstGeom>
        </p:spPr>
      </p:pic>
      <p:sp>
        <p:nvSpPr>
          <p:cNvPr id="12" name="CustomShape 23">
            <a:hlinkClick r:id="" action="ppaction://noaction">
              <a:snd r:embed="rId9" name="T3_W12F_6.2.wav"/>
            </a:hlinkClick>
            <a:extLst>
              <a:ext uri="{FF2B5EF4-FFF2-40B4-BE49-F238E27FC236}">
                <a16:creationId xmlns:a16="http://schemas.microsoft.com/office/drawing/2014/main" id="{C58100CA-7617-3CC9-DC1B-3D3FFAD2959C}"/>
              </a:ext>
            </a:extLst>
          </p:cNvPr>
          <p:cNvSpPr/>
          <p:nvPr/>
        </p:nvSpPr>
        <p:spPr>
          <a:xfrm>
            <a:off x="615280" y="2655769"/>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1</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5" name="CustomShape 23">
            <a:hlinkClick r:id="" action="ppaction://noaction">
              <a:snd r:embed="rId10" name="T3_W12F_6.3.wav"/>
            </a:hlinkClick>
            <a:extLst>
              <a:ext uri="{FF2B5EF4-FFF2-40B4-BE49-F238E27FC236}">
                <a16:creationId xmlns:a16="http://schemas.microsoft.com/office/drawing/2014/main" id="{BD361391-8736-FC51-68AF-47D33EBCE3C6}"/>
              </a:ext>
            </a:extLst>
          </p:cNvPr>
          <p:cNvSpPr/>
          <p:nvPr/>
        </p:nvSpPr>
        <p:spPr>
          <a:xfrm>
            <a:off x="615280" y="3545078"/>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2</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6" name="CustomShape 23">
            <a:hlinkClick r:id="" action="ppaction://noaction">
              <a:snd r:embed="rId11" name="T3_W12F_6.4.wav"/>
            </a:hlinkClick>
            <a:extLst>
              <a:ext uri="{FF2B5EF4-FFF2-40B4-BE49-F238E27FC236}">
                <a16:creationId xmlns:a16="http://schemas.microsoft.com/office/drawing/2014/main" id="{E767A262-9A85-D5FA-62D4-B6A3EB6A5A28}"/>
              </a:ext>
            </a:extLst>
          </p:cNvPr>
          <p:cNvSpPr/>
          <p:nvPr/>
        </p:nvSpPr>
        <p:spPr>
          <a:xfrm>
            <a:off x="615280" y="4380046"/>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FFFF"/>
                </a:solidFill>
                <a:effectLst/>
                <a:uLnTx/>
                <a:uFillTx/>
                <a:latin typeface="Century Gothic" panose="020B0502020202020204" pitchFamily="34" charset="0"/>
                <a:ea typeface="DejaVu Sans"/>
                <a:cs typeface="+mn-cs"/>
              </a:rPr>
              <a:t>3</a:t>
            </a:r>
            <a:endParaRPr kumimoji="0" lang="en-GB" sz="20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5731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aussprechen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9" name="TextBox 8">
            <a:extLst>
              <a:ext uri="{FF2B5EF4-FFF2-40B4-BE49-F238E27FC236}">
                <a16:creationId xmlns:a16="http://schemas.microsoft.com/office/drawing/2014/main" id="{B6BD6F66-5231-4B75-FAC8-4CEBC676100F}"/>
              </a:ext>
            </a:extLst>
          </p:cNvPr>
          <p:cNvSpPr txBox="1"/>
          <p:nvPr/>
        </p:nvSpPr>
        <p:spPr>
          <a:xfrm>
            <a:off x="331938" y="2134884"/>
            <a:ext cx="1169539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Hänsel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Hänsel</a:t>
            </a:r>
            <a:r>
              <a:rPr lang="en-GB" sz="2800" dirty="0">
                <a:solidFill>
                  <a:srgbClr val="002060"/>
                </a:solidFill>
                <a:latin typeface="Century Gothic" panose="020B0502020202020204" pitchFamily="34" charset="0"/>
              </a:rPr>
              <a:t> du </a:t>
            </a:r>
            <a:r>
              <a:rPr lang="en-GB" sz="2800" dirty="0" err="1">
                <a:solidFill>
                  <a:srgbClr val="002060"/>
                </a:solidFill>
                <a:latin typeface="Century Gothic" panose="020B0502020202020204" pitchFamily="34" charset="0"/>
              </a:rPr>
              <a:t>musst</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essen</a:t>
            </a:r>
            <a:r>
              <a:rPr lang="en-GB" sz="2800" dirty="0">
                <a:solidFill>
                  <a:srgbClr val="002060"/>
                </a:solidFill>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u="none" strike="noStrike" kern="1200" cap="none" spc="0" normalizeH="0" baseline="0" noProof="0" dirty="0" err="1">
                <a:ln>
                  <a:noFill/>
                </a:ln>
                <a:solidFill>
                  <a:srgbClr val="002060"/>
                </a:solidFill>
                <a:effectLst/>
                <a:uLnTx/>
                <a:uFillTx/>
                <a:latin typeface="Century Gothic" panose="020B0502020202020204" pitchFamily="34" charset="0"/>
              </a:rPr>
              <a:t>Pfefferiges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Pfeffersteak</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kocht</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im</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Pfännchen</a:t>
            </a:r>
            <a:r>
              <a:rPr lang="en-GB" sz="2800" dirty="0">
                <a:solidFill>
                  <a:srgbClr val="002060"/>
                </a:solidFill>
                <a:latin typeface="Century Gothic" panose="020B0502020202020204" pitchFamily="34" charset="0"/>
              </a:rPr>
              <a:t>!</a:t>
            </a:r>
            <a:endParaRPr kumimoji="0" lang="de-DE" sz="2800" b="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4" name="Picture 13">
            <a:extLst>
              <a:ext uri="{FF2B5EF4-FFF2-40B4-BE49-F238E27FC236}">
                <a16:creationId xmlns:a16="http://schemas.microsoft.com/office/drawing/2014/main" id="{395B7A5C-BFA3-3287-A1CA-A0D967DD0A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0457" y="60211"/>
            <a:ext cx="1803717" cy="1686325"/>
          </a:xfrm>
          <a:prstGeom prst="rect">
            <a:avLst/>
          </a:prstGeom>
        </p:spPr>
      </p:pic>
      <p:sp>
        <p:nvSpPr>
          <p:cNvPr id="16" name="Google Shape;387;p19">
            <a:extLst>
              <a:ext uri="{FF2B5EF4-FFF2-40B4-BE49-F238E27FC236}">
                <a16:creationId xmlns:a16="http://schemas.microsoft.com/office/drawing/2014/main" id="{E91A0AFA-B65C-7A4F-DA8E-3493DABC5C51}"/>
              </a:ext>
            </a:extLst>
          </p:cNvPr>
          <p:cNvSpPr/>
          <p:nvPr/>
        </p:nvSpPr>
        <p:spPr>
          <a:xfrm>
            <a:off x="10954463" y="2753139"/>
            <a:ext cx="502131" cy="3010870"/>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 name="Google Shape;388;p19">
            <a:extLst>
              <a:ext uri="{FF2B5EF4-FFF2-40B4-BE49-F238E27FC236}">
                <a16:creationId xmlns:a16="http://schemas.microsoft.com/office/drawing/2014/main" id="{3300650E-9AF9-01BD-FFED-0B800E396B66}"/>
              </a:ext>
            </a:extLst>
          </p:cNvPr>
          <p:cNvSpPr/>
          <p:nvPr/>
        </p:nvSpPr>
        <p:spPr>
          <a:xfrm>
            <a:off x="10953764" y="2760869"/>
            <a:ext cx="503528" cy="3010870"/>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0" name="Google Shape;389;p19">
            <a:extLst>
              <a:ext uri="{FF2B5EF4-FFF2-40B4-BE49-F238E27FC236}">
                <a16:creationId xmlns:a16="http://schemas.microsoft.com/office/drawing/2014/main" id="{A382A0BC-B070-AE6A-8728-10C840D68494}"/>
              </a:ext>
            </a:extLst>
          </p:cNvPr>
          <p:cNvCxnSpPr>
            <a:cxnSpLocks/>
          </p:cNvCxnSpPr>
          <p:nvPr/>
        </p:nvCxnSpPr>
        <p:spPr>
          <a:xfrm>
            <a:off x="11615226" y="2760869"/>
            <a:ext cx="22609" cy="2991714"/>
          </a:xfrm>
          <a:prstGeom prst="straightConnector1">
            <a:avLst/>
          </a:prstGeom>
          <a:noFill/>
          <a:ln w="28575" cap="flat" cmpd="sng">
            <a:solidFill>
              <a:srgbClr val="1E4E79"/>
            </a:solidFill>
            <a:prstDash val="solid"/>
            <a:round/>
            <a:headEnd type="none" w="med" len="med"/>
            <a:tailEnd type="none" w="med" len="med"/>
          </a:ln>
        </p:spPr>
      </p:cxnSp>
      <p:cxnSp>
        <p:nvCxnSpPr>
          <p:cNvPr id="21" name="Google Shape;390;p19">
            <a:extLst>
              <a:ext uri="{FF2B5EF4-FFF2-40B4-BE49-F238E27FC236}">
                <a16:creationId xmlns:a16="http://schemas.microsoft.com/office/drawing/2014/main" id="{4534F392-A2BE-1641-6007-ADFC701DC3F4}"/>
              </a:ext>
            </a:extLst>
          </p:cNvPr>
          <p:cNvCxnSpPr>
            <a:cxnSpLocks/>
          </p:cNvCxnSpPr>
          <p:nvPr/>
        </p:nvCxnSpPr>
        <p:spPr>
          <a:xfrm>
            <a:off x="11598972" y="2775370"/>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2" name="Google Shape;391;p19">
            <a:extLst>
              <a:ext uri="{FF2B5EF4-FFF2-40B4-BE49-F238E27FC236}">
                <a16:creationId xmlns:a16="http://schemas.microsoft.com/office/drawing/2014/main" id="{8F073A5D-42BE-486E-4D13-75DB3D237B1B}"/>
              </a:ext>
            </a:extLst>
          </p:cNvPr>
          <p:cNvCxnSpPr>
            <a:cxnSpLocks/>
          </p:cNvCxnSpPr>
          <p:nvPr/>
        </p:nvCxnSpPr>
        <p:spPr>
          <a:xfrm>
            <a:off x="11637836" y="5752582"/>
            <a:ext cx="216791" cy="0"/>
          </a:xfrm>
          <a:prstGeom prst="straightConnector1">
            <a:avLst/>
          </a:prstGeom>
          <a:noFill/>
          <a:ln w="28575" cap="flat" cmpd="sng">
            <a:solidFill>
              <a:srgbClr val="1E4E79"/>
            </a:solidFill>
            <a:prstDash val="solid"/>
            <a:round/>
            <a:headEnd type="none" w="med" len="med"/>
            <a:tailEnd type="none" w="med" len="med"/>
          </a:ln>
        </p:spPr>
      </p:cxnSp>
      <p:sp>
        <p:nvSpPr>
          <p:cNvPr id="23" name="Google Shape;394;p19">
            <a:extLst>
              <a:ext uri="{FF2B5EF4-FFF2-40B4-BE49-F238E27FC236}">
                <a16:creationId xmlns:a16="http://schemas.microsoft.com/office/drawing/2014/main" id="{5CC94E33-8AC4-4D44-B058-73E701197A6A}"/>
              </a:ext>
            </a:extLst>
          </p:cNvPr>
          <p:cNvSpPr txBox="1"/>
          <p:nvPr/>
        </p:nvSpPr>
        <p:spPr>
          <a:xfrm>
            <a:off x="11720800" y="5346313"/>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395;p19">
            <a:extLst>
              <a:ext uri="{FF2B5EF4-FFF2-40B4-BE49-F238E27FC236}">
                <a16:creationId xmlns:a16="http://schemas.microsoft.com/office/drawing/2014/main" id="{4D8801A1-8973-36C0-A685-7CEF3F51D697}"/>
              </a:ext>
            </a:extLst>
          </p:cNvPr>
          <p:cNvSpPr/>
          <p:nvPr/>
        </p:nvSpPr>
        <p:spPr>
          <a:xfrm>
            <a:off x="10811513" y="5983002"/>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 name="Google Shape;387;p19">
            <a:extLst>
              <a:ext uri="{FF2B5EF4-FFF2-40B4-BE49-F238E27FC236}">
                <a16:creationId xmlns:a16="http://schemas.microsoft.com/office/drawing/2014/main" id="{939E39CD-AD3F-F772-1CC5-B56ABD968E99}"/>
              </a:ext>
            </a:extLst>
          </p:cNvPr>
          <p:cNvSpPr/>
          <p:nvPr/>
        </p:nvSpPr>
        <p:spPr>
          <a:xfrm>
            <a:off x="9163583" y="3762926"/>
            <a:ext cx="502131" cy="1908052"/>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6" name="Google Shape;388;p19">
            <a:extLst>
              <a:ext uri="{FF2B5EF4-FFF2-40B4-BE49-F238E27FC236}">
                <a16:creationId xmlns:a16="http://schemas.microsoft.com/office/drawing/2014/main" id="{00FF6E07-D5F9-ECF5-2D7F-B4424F1799F2}"/>
              </a:ext>
            </a:extLst>
          </p:cNvPr>
          <p:cNvSpPr/>
          <p:nvPr/>
        </p:nvSpPr>
        <p:spPr>
          <a:xfrm>
            <a:off x="9162884" y="3770656"/>
            <a:ext cx="503528" cy="1908052"/>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7" name="Google Shape;389;p19">
            <a:extLst>
              <a:ext uri="{FF2B5EF4-FFF2-40B4-BE49-F238E27FC236}">
                <a16:creationId xmlns:a16="http://schemas.microsoft.com/office/drawing/2014/main" id="{64B5D739-257E-1F86-910E-EB40CAF22AE6}"/>
              </a:ext>
            </a:extLst>
          </p:cNvPr>
          <p:cNvCxnSpPr>
            <a:cxnSpLocks/>
          </p:cNvCxnSpPr>
          <p:nvPr/>
        </p:nvCxnSpPr>
        <p:spPr>
          <a:xfrm>
            <a:off x="9824346" y="3782800"/>
            <a:ext cx="22609" cy="1876752"/>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0;p19">
            <a:extLst>
              <a:ext uri="{FF2B5EF4-FFF2-40B4-BE49-F238E27FC236}">
                <a16:creationId xmlns:a16="http://schemas.microsoft.com/office/drawing/2014/main" id="{63D606A9-10ED-71B4-63AC-874A38726AD3}"/>
              </a:ext>
            </a:extLst>
          </p:cNvPr>
          <p:cNvCxnSpPr>
            <a:cxnSpLocks/>
          </p:cNvCxnSpPr>
          <p:nvPr/>
        </p:nvCxnSpPr>
        <p:spPr>
          <a:xfrm>
            <a:off x="9814080" y="377923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9" name="Google Shape;391;p19">
            <a:extLst>
              <a:ext uri="{FF2B5EF4-FFF2-40B4-BE49-F238E27FC236}">
                <a16:creationId xmlns:a16="http://schemas.microsoft.com/office/drawing/2014/main" id="{6D885983-C299-9525-1A65-AC425FF1543B}"/>
              </a:ext>
            </a:extLst>
          </p:cNvPr>
          <p:cNvCxnSpPr>
            <a:cxnSpLocks/>
          </p:cNvCxnSpPr>
          <p:nvPr/>
        </p:nvCxnSpPr>
        <p:spPr>
          <a:xfrm>
            <a:off x="9846956" y="5659551"/>
            <a:ext cx="216791" cy="0"/>
          </a:xfrm>
          <a:prstGeom prst="straightConnector1">
            <a:avLst/>
          </a:prstGeom>
          <a:noFill/>
          <a:ln w="28575" cap="flat" cmpd="sng">
            <a:solidFill>
              <a:srgbClr val="1E4E79"/>
            </a:solidFill>
            <a:prstDash val="solid"/>
            <a:round/>
            <a:headEnd type="none" w="med" len="med"/>
            <a:tailEnd type="none" w="med" len="med"/>
          </a:ln>
        </p:spPr>
      </p:cxnSp>
      <p:sp>
        <p:nvSpPr>
          <p:cNvPr id="30" name="Google Shape;393;p19">
            <a:extLst>
              <a:ext uri="{FF2B5EF4-FFF2-40B4-BE49-F238E27FC236}">
                <a16:creationId xmlns:a16="http://schemas.microsoft.com/office/drawing/2014/main" id="{BA928ED3-7418-AA1C-F6F9-C8B9BF760B9D}"/>
              </a:ext>
            </a:extLst>
          </p:cNvPr>
          <p:cNvSpPr txBox="1"/>
          <p:nvPr/>
        </p:nvSpPr>
        <p:spPr>
          <a:xfrm>
            <a:off x="10038781" y="3674453"/>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20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394;p19">
            <a:extLst>
              <a:ext uri="{FF2B5EF4-FFF2-40B4-BE49-F238E27FC236}">
                <a16:creationId xmlns:a16="http://schemas.microsoft.com/office/drawing/2014/main" id="{0EDAA9E5-9759-80B7-589E-53EE8B97BC93}"/>
              </a:ext>
            </a:extLst>
          </p:cNvPr>
          <p:cNvSpPr txBox="1"/>
          <p:nvPr/>
        </p:nvSpPr>
        <p:spPr>
          <a:xfrm>
            <a:off x="9929920" y="5253282"/>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395;p19">
            <a:extLst>
              <a:ext uri="{FF2B5EF4-FFF2-40B4-BE49-F238E27FC236}">
                <a16:creationId xmlns:a16="http://schemas.microsoft.com/office/drawing/2014/main" id="{2AAA6F69-40EC-124D-9C06-3DE06192A2FD}"/>
              </a:ext>
            </a:extLst>
          </p:cNvPr>
          <p:cNvSpPr/>
          <p:nvPr/>
        </p:nvSpPr>
        <p:spPr>
          <a:xfrm>
            <a:off x="9020633" y="588997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387;p19">
            <a:extLst>
              <a:ext uri="{FF2B5EF4-FFF2-40B4-BE49-F238E27FC236}">
                <a16:creationId xmlns:a16="http://schemas.microsoft.com/office/drawing/2014/main" id="{988CAD23-EC0B-BCA2-1A06-39E9D50011A0}"/>
              </a:ext>
            </a:extLst>
          </p:cNvPr>
          <p:cNvSpPr/>
          <p:nvPr/>
        </p:nvSpPr>
        <p:spPr>
          <a:xfrm>
            <a:off x="7101385" y="4529729"/>
            <a:ext cx="502131" cy="1178186"/>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4" name="Google Shape;388;p19">
            <a:extLst>
              <a:ext uri="{FF2B5EF4-FFF2-40B4-BE49-F238E27FC236}">
                <a16:creationId xmlns:a16="http://schemas.microsoft.com/office/drawing/2014/main" id="{B3EA4213-3CA4-AFBE-F816-CFB1305F9F8D}"/>
              </a:ext>
            </a:extLst>
          </p:cNvPr>
          <p:cNvSpPr/>
          <p:nvPr/>
        </p:nvSpPr>
        <p:spPr>
          <a:xfrm>
            <a:off x="7100686" y="4511846"/>
            <a:ext cx="503528" cy="120379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5" name="Google Shape;389;p19">
            <a:extLst>
              <a:ext uri="{FF2B5EF4-FFF2-40B4-BE49-F238E27FC236}">
                <a16:creationId xmlns:a16="http://schemas.microsoft.com/office/drawing/2014/main" id="{F2EA0027-C323-0986-E330-41230850283D}"/>
              </a:ext>
            </a:extLst>
          </p:cNvPr>
          <p:cNvCxnSpPr>
            <a:cxnSpLocks/>
          </p:cNvCxnSpPr>
          <p:nvPr/>
        </p:nvCxnSpPr>
        <p:spPr>
          <a:xfrm>
            <a:off x="7762148" y="4529729"/>
            <a:ext cx="22609" cy="1166760"/>
          </a:xfrm>
          <a:prstGeom prst="straightConnector1">
            <a:avLst/>
          </a:prstGeom>
          <a:noFill/>
          <a:ln w="28575" cap="flat" cmpd="sng">
            <a:solidFill>
              <a:srgbClr val="1E4E79"/>
            </a:solidFill>
            <a:prstDash val="solid"/>
            <a:round/>
            <a:headEnd type="none" w="med" len="med"/>
            <a:tailEnd type="none" w="med" len="med"/>
          </a:ln>
        </p:spPr>
      </p:cxnSp>
      <p:cxnSp>
        <p:nvCxnSpPr>
          <p:cNvPr id="36" name="Google Shape;390;p19">
            <a:extLst>
              <a:ext uri="{FF2B5EF4-FFF2-40B4-BE49-F238E27FC236}">
                <a16:creationId xmlns:a16="http://schemas.microsoft.com/office/drawing/2014/main" id="{A57278AB-1200-A6FA-0EB7-ED81C2F9296A}"/>
              </a:ext>
            </a:extLst>
          </p:cNvPr>
          <p:cNvCxnSpPr>
            <a:cxnSpLocks/>
          </p:cNvCxnSpPr>
          <p:nvPr/>
        </p:nvCxnSpPr>
        <p:spPr>
          <a:xfrm>
            <a:off x="7764250" y="454146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7" name="Google Shape;391;p19">
            <a:extLst>
              <a:ext uri="{FF2B5EF4-FFF2-40B4-BE49-F238E27FC236}">
                <a16:creationId xmlns:a16="http://schemas.microsoft.com/office/drawing/2014/main" id="{34097189-C6D3-7399-7E73-E2B02665BBE6}"/>
              </a:ext>
            </a:extLst>
          </p:cNvPr>
          <p:cNvCxnSpPr>
            <a:cxnSpLocks/>
          </p:cNvCxnSpPr>
          <p:nvPr/>
        </p:nvCxnSpPr>
        <p:spPr>
          <a:xfrm>
            <a:off x="7784758" y="5696488"/>
            <a:ext cx="216791" cy="0"/>
          </a:xfrm>
          <a:prstGeom prst="straightConnector1">
            <a:avLst/>
          </a:prstGeom>
          <a:noFill/>
          <a:ln w="28575" cap="flat" cmpd="sng">
            <a:solidFill>
              <a:srgbClr val="1E4E79"/>
            </a:solidFill>
            <a:prstDash val="solid"/>
            <a:round/>
            <a:headEnd type="none" w="med" len="med"/>
            <a:tailEnd type="none" w="med" len="med"/>
          </a:ln>
        </p:spPr>
      </p:cxnSp>
      <p:sp>
        <p:nvSpPr>
          <p:cNvPr id="38" name="Google Shape;393;p19">
            <a:extLst>
              <a:ext uri="{FF2B5EF4-FFF2-40B4-BE49-F238E27FC236}">
                <a16:creationId xmlns:a16="http://schemas.microsoft.com/office/drawing/2014/main" id="{7FB37A90-2620-CFCA-F0E8-9EB3053DC334}"/>
              </a:ext>
            </a:extLst>
          </p:cNvPr>
          <p:cNvSpPr txBox="1"/>
          <p:nvPr/>
        </p:nvSpPr>
        <p:spPr>
          <a:xfrm>
            <a:off x="7903781" y="4351838"/>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15</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9" name="Google Shape;394;p19">
            <a:extLst>
              <a:ext uri="{FF2B5EF4-FFF2-40B4-BE49-F238E27FC236}">
                <a16:creationId xmlns:a16="http://schemas.microsoft.com/office/drawing/2014/main" id="{98E6D91B-FE2F-2A91-36DE-649270ABDD0F}"/>
              </a:ext>
            </a:extLst>
          </p:cNvPr>
          <p:cNvSpPr txBox="1"/>
          <p:nvPr/>
        </p:nvSpPr>
        <p:spPr>
          <a:xfrm>
            <a:off x="7867722" y="5290219"/>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Google Shape;395;p19">
            <a:extLst>
              <a:ext uri="{FF2B5EF4-FFF2-40B4-BE49-F238E27FC236}">
                <a16:creationId xmlns:a16="http://schemas.microsoft.com/office/drawing/2014/main" id="{4D120B30-BEBE-D21D-3FEE-014D25BF7DD3}"/>
              </a:ext>
            </a:extLst>
          </p:cNvPr>
          <p:cNvSpPr/>
          <p:nvPr/>
        </p:nvSpPr>
        <p:spPr>
          <a:xfrm>
            <a:off x="6958435" y="5926908"/>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1" name="Google Shape;410;p19">
            <a:extLst>
              <a:ext uri="{FF2B5EF4-FFF2-40B4-BE49-F238E27FC236}">
                <a16:creationId xmlns:a16="http://schemas.microsoft.com/office/drawing/2014/main" id="{61C2BA18-FEF1-6BA9-1C81-8F98F176F9A1}"/>
              </a:ext>
            </a:extLst>
          </p:cNvPr>
          <p:cNvSpPr txBox="1"/>
          <p:nvPr/>
        </p:nvSpPr>
        <p:spPr>
          <a:xfrm>
            <a:off x="11699680" y="3401365"/>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2" name="Google Shape;410;p19">
            <a:extLst>
              <a:ext uri="{FF2B5EF4-FFF2-40B4-BE49-F238E27FC236}">
                <a16:creationId xmlns:a16="http://schemas.microsoft.com/office/drawing/2014/main" id="{5AF6254F-7173-1D8F-BAD5-596BD69E4EF1}"/>
              </a:ext>
            </a:extLst>
          </p:cNvPr>
          <p:cNvSpPr txBox="1"/>
          <p:nvPr/>
        </p:nvSpPr>
        <p:spPr>
          <a:xfrm>
            <a:off x="9806167" y="4529729"/>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3" name="Google Shape;410;p19">
            <a:extLst>
              <a:ext uri="{FF2B5EF4-FFF2-40B4-BE49-F238E27FC236}">
                <a16:creationId xmlns:a16="http://schemas.microsoft.com/office/drawing/2014/main" id="{25008AC4-74A4-7318-305A-F06DD9ECC2F6}"/>
              </a:ext>
            </a:extLst>
          </p:cNvPr>
          <p:cNvSpPr txBox="1"/>
          <p:nvPr/>
        </p:nvSpPr>
        <p:spPr>
          <a:xfrm>
            <a:off x="7754749" y="4875154"/>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4" name="Google Shape;157;p2">
            <a:extLst>
              <a:ext uri="{FF2B5EF4-FFF2-40B4-BE49-F238E27FC236}">
                <a16:creationId xmlns:a16="http://schemas.microsoft.com/office/drawing/2014/main" id="{5AD94CB9-F839-E144-8E97-03D91EC37FC9}"/>
              </a:ext>
            </a:extLst>
          </p:cNvPr>
          <p:cNvSpPr txBox="1"/>
          <p:nvPr/>
        </p:nvSpPr>
        <p:spPr>
          <a:xfrm>
            <a:off x="266840" y="1522919"/>
            <a:ext cx="731199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How quickly can you say the sentences?</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5" name="Speech Bubble: Rectangle with Corners Rounded 7">
            <a:extLst>
              <a:ext uri="{FF2B5EF4-FFF2-40B4-BE49-F238E27FC236}">
                <a16:creationId xmlns:a16="http://schemas.microsoft.com/office/drawing/2014/main" id="{12D93176-A5A0-58F6-FE27-44E07FD59A63}"/>
              </a:ext>
            </a:extLst>
          </p:cNvPr>
          <p:cNvSpPr/>
          <p:nvPr/>
        </p:nvSpPr>
        <p:spPr>
          <a:xfrm>
            <a:off x="946221" y="868904"/>
            <a:ext cx="2349847"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Sag die </a:t>
            </a:r>
            <a:r>
              <a:rPr kumimoji="0" lang="en-GB" sz="2400" b="0"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Sätze</a:t>
            </a:r>
            <a:r>
              <a:rPr kumimoji="0" lang="en-GB" sz="2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a:t>
            </a:r>
          </a:p>
        </p:txBody>
      </p:sp>
      <p:pic>
        <p:nvPicPr>
          <p:cNvPr id="46" name="Graphic 8" descr="Teacher">
            <a:extLst>
              <a:ext uri="{FF2B5EF4-FFF2-40B4-BE49-F238E27FC236}">
                <a16:creationId xmlns:a16="http://schemas.microsoft.com/office/drawing/2014/main" id="{663E55CB-99DB-8BF9-A6CA-76CD194E63B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54" y="654210"/>
            <a:ext cx="914400" cy="914400"/>
          </a:xfrm>
          <a:prstGeom prst="rect">
            <a:avLst/>
          </a:prstGeom>
        </p:spPr>
      </p:pic>
      <p:sp>
        <p:nvSpPr>
          <p:cNvPr id="8" name="Google Shape;393;p19">
            <a:extLst>
              <a:ext uri="{FF2B5EF4-FFF2-40B4-BE49-F238E27FC236}">
                <a16:creationId xmlns:a16="http://schemas.microsoft.com/office/drawing/2014/main" id="{5C4641A1-EB2B-E1C0-E61F-040119AB947B}"/>
              </a:ext>
            </a:extLst>
          </p:cNvPr>
          <p:cNvSpPr txBox="1"/>
          <p:nvPr/>
        </p:nvSpPr>
        <p:spPr>
          <a:xfrm>
            <a:off x="11824810" y="2597470"/>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30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Google Shape;167;p2">
            <a:extLst>
              <a:ext uri="{FF2B5EF4-FFF2-40B4-BE49-F238E27FC236}">
                <a16:creationId xmlns:a16="http://schemas.microsoft.com/office/drawing/2014/main" id="{9D134968-3CD0-80C5-99BB-EEE243FAA7B1}"/>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 name="Picture 1" descr="A cartoon of a person with a cane&#10;&#10;Description automatically generated">
            <a:extLst>
              <a:ext uri="{FF2B5EF4-FFF2-40B4-BE49-F238E27FC236}">
                <a16:creationId xmlns:a16="http://schemas.microsoft.com/office/drawing/2014/main" id="{B237091A-9A91-925F-4E92-C8D525EBC4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66783" y="3436542"/>
            <a:ext cx="2078261" cy="3300464"/>
          </a:xfrm>
          <a:prstGeom prst="rect">
            <a:avLst/>
          </a:prstGeom>
        </p:spPr>
      </p:pic>
    </p:spTree>
    <p:extLst>
      <p:ext uri="{BB962C8B-B14F-4D97-AF65-F5344CB8AC3E}">
        <p14:creationId xmlns:p14="http://schemas.microsoft.com/office/powerpoint/2010/main" val="9521166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30000"/>
                                        <p:tgtEl>
                                          <p:spTgt spid="17"/>
                                        </p:tgtEl>
                                        <p:attrNameLst>
                                          <p:attrName>ppt_y</p:attrName>
                                        </p:attrNameLst>
                                      </p:cBhvr>
                                      <p:tavLst>
                                        <p:tav tm="0">
                                          <p:val>
                                            <p:strVal val="#ppt_y"/>
                                          </p:val>
                                        </p:tav>
                                        <p:tav tm="100000">
                                          <p:val>
                                            <p:strVal val="#ppt_y+#ppt_h*1.125000"/>
                                          </p:val>
                                        </p:tav>
                                      </p:tavLst>
                                    </p:anim>
                                    <p:animEffect transition="out" filter="wipe(down)">
                                      <p:cBhvr>
                                        <p:cTn id="7" dur="30000"/>
                                        <p:tgtEl>
                                          <p:spTgt spid="17"/>
                                        </p:tgtEl>
                                      </p:cBhvr>
                                    </p:animEffect>
                                    <p:set>
                                      <p:cBhvr>
                                        <p:cTn id="8" dur="1" fill="hold">
                                          <p:stCondLst>
                                            <p:cond delay="29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 restart="whenNotActive" fill="hold" evtFilter="cancelBubble" nodeType="interactiveSeq">
                <p:stCondLst>
                  <p:cond evt="onClick" delay="0">
                    <p:tgtEl>
                      <p:spTgt spid="32"/>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remove" grpId="0" nodeType="clickEffect">
                                  <p:stCondLst>
                                    <p:cond delay="0"/>
                                  </p:stCondLst>
                                  <p:childTnLst>
                                    <p:anim calcmode="lin" valueType="num">
                                      <p:cBhvr additive="base">
                                        <p:cTn id="13" dur="20000"/>
                                        <p:tgtEl>
                                          <p:spTgt spid="26"/>
                                        </p:tgtEl>
                                        <p:attrNameLst>
                                          <p:attrName>ppt_y</p:attrName>
                                        </p:attrNameLst>
                                      </p:cBhvr>
                                      <p:tavLst>
                                        <p:tav tm="0">
                                          <p:val>
                                            <p:strVal val="#ppt_y"/>
                                          </p:val>
                                        </p:tav>
                                        <p:tav tm="100000">
                                          <p:val>
                                            <p:strVal val="#ppt_y+#ppt_h*1.125000"/>
                                          </p:val>
                                        </p:tav>
                                      </p:tavLst>
                                    </p:anim>
                                    <p:animEffect transition="out" filter="wipe(down)">
                                      <p:cBhvr>
                                        <p:cTn id="14" dur="20000"/>
                                        <p:tgtEl>
                                          <p:spTgt spid="26"/>
                                        </p:tgtEl>
                                      </p:cBhvr>
                                    </p:animEffect>
                                    <p:set>
                                      <p:cBhvr>
                                        <p:cTn id="15" dur="1" fill="hold">
                                          <p:stCondLst>
                                            <p:cond delay="19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12" presetClass="exit" presetSubtype="4" fill="remove" grpId="0" nodeType="clickEffect">
                                  <p:stCondLst>
                                    <p:cond delay="0"/>
                                  </p:stCondLst>
                                  <p:childTnLst>
                                    <p:anim calcmode="lin" valueType="num">
                                      <p:cBhvr additive="base">
                                        <p:cTn id="20" dur="15000"/>
                                        <p:tgtEl>
                                          <p:spTgt spid="34"/>
                                        </p:tgtEl>
                                        <p:attrNameLst>
                                          <p:attrName>ppt_y</p:attrName>
                                        </p:attrNameLst>
                                      </p:cBhvr>
                                      <p:tavLst>
                                        <p:tav tm="0">
                                          <p:val>
                                            <p:strVal val="#ppt_y"/>
                                          </p:val>
                                        </p:tav>
                                        <p:tav tm="100000">
                                          <p:val>
                                            <p:strVal val="#ppt_y+#ppt_h*1.125000"/>
                                          </p:val>
                                        </p:tav>
                                      </p:tavLst>
                                    </p:anim>
                                    <p:animEffect transition="out" filter="wipe(down)">
                                      <p:cBhvr>
                                        <p:cTn id="21" dur="15000"/>
                                        <p:tgtEl>
                                          <p:spTgt spid="34"/>
                                        </p:tgtEl>
                                      </p:cBhvr>
                                    </p:animEffect>
                                    <p:set>
                                      <p:cBhvr>
                                        <p:cTn id="22" dur="1" fill="hold">
                                          <p:stCondLst>
                                            <p:cond delay="14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17" grpId="0" animBg="1"/>
      <p:bldP spid="26"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red curtain with a black background&#10;&#10;Description automatically generated with low confidence">
            <a:extLst>
              <a:ext uri="{FF2B5EF4-FFF2-40B4-BE49-F238E27FC236}">
                <a16:creationId xmlns:a16="http://schemas.microsoft.com/office/drawing/2014/main" id="{48CA0D0E-FBAD-4A1C-89E7-4B3294D06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 y="-68120"/>
            <a:ext cx="12760036" cy="6922504"/>
          </a:xfrm>
          <a:prstGeom prst="rect">
            <a:avLst/>
          </a:prstGeom>
        </p:spPr>
      </p:pic>
      <p:sp>
        <p:nvSpPr>
          <p:cNvPr id="33" name="TextBox 32">
            <a:extLst>
              <a:ext uri="{FF2B5EF4-FFF2-40B4-BE49-F238E27FC236}">
                <a16:creationId xmlns:a16="http://schemas.microsoft.com/office/drawing/2014/main" id="{8BFE64C5-52D8-4971-A62C-5963D32FFBD2}"/>
              </a:ext>
            </a:extLst>
          </p:cNvPr>
          <p:cNvSpPr txBox="1"/>
          <p:nvPr/>
        </p:nvSpPr>
        <p:spPr>
          <a:xfrm>
            <a:off x="1766554" y="2998438"/>
            <a:ext cx="9166860" cy="39600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Gretel</a:t>
            </a: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Ich auch! </a:t>
            </a:r>
          </a:p>
        </p:txBody>
      </p:sp>
      <p:sp>
        <p:nvSpPr>
          <p:cNvPr id="35" name="TextBox 34">
            <a:extLst>
              <a:ext uri="{FF2B5EF4-FFF2-40B4-BE49-F238E27FC236}">
                <a16:creationId xmlns:a16="http://schemas.microsoft.com/office/drawing/2014/main" id="{BAA04C5C-3A10-4CB5-97CA-95CD2B93D091}"/>
              </a:ext>
            </a:extLst>
          </p:cNvPr>
          <p:cNvSpPr txBox="1"/>
          <p:nvPr/>
        </p:nvSpPr>
        <p:spPr>
          <a:xfrm>
            <a:off x="1766554" y="3387462"/>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Aber dann finden sie etwas…</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7DFA42A-BFA2-48B3-86D7-E2531D8E6036}"/>
              </a:ext>
            </a:extLst>
          </p:cNvPr>
          <p:cNvSpPr txBox="1"/>
          <p:nvPr/>
        </p:nvSpPr>
        <p:spPr>
          <a:xfrm>
            <a:off x="1766554" y="3785014"/>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Gretel: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Hänsel! Was ist das? Ist das ein Haus?</a:t>
            </a:r>
          </a:p>
        </p:txBody>
      </p:sp>
      <p:sp>
        <p:nvSpPr>
          <p:cNvPr id="39" name="TextBox 38">
            <a:extLst>
              <a:ext uri="{FF2B5EF4-FFF2-40B4-BE49-F238E27FC236}">
                <a16:creationId xmlns:a16="http://schemas.microsoft.com/office/drawing/2014/main" id="{90255337-7D58-4F6C-A070-99271E7C7399}"/>
              </a:ext>
            </a:extLst>
          </p:cNvPr>
          <p:cNvSpPr txBox="1"/>
          <p:nvPr/>
        </p:nvSpPr>
        <p:spPr>
          <a:xfrm>
            <a:off x="1766554" y="4182566"/>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Hänsel: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Ja, das ist ein Haus! Ein Lebkuchen*haus! Wir können essen!</a:t>
            </a:r>
          </a:p>
        </p:txBody>
      </p:sp>
      <p:sp>
        <p:nvSpPr>
          <p:cNvPr id="41" name="TextBox 40">
            <a:extLst>
              <a:ext uri="{FF2B5EF4-FFF2-40B4-BE49-F238E27FC236}">
                <a16:creationId xmlns:a16="http://schemas.microsoft.com/office/drawing/2014/main" id="{F43BF016-AE47-4EF3-9FFB-18A5C9D08DC1}"/>
              </a:ext>
            </a:extLst>
          </p:cNvPr>
          <p:cNvSpPr txBox="1"/>
          <p:nvPr/>
        </p:nvSpPr>
        <p:spPr>
          <a:xfrm>
            <a:off x="1766554" y="4580118"/>
            <a:ext cx="9166860" cy="7255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Sie laufen zum Haus und essen. Sie sind sehr froh! Aber dann hören sie eine alte Hexe. Die Hexe ist im Haus.</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1AF12CEB-BC00-4100-A680-F52BC0DA9F32}"/>
              </a:ext>
            </a:extLst>
          </p:cNvPr>
          <p:cNvSpPr txBox="1"/>
          <p:nvPr/>
        </p:nvSpPr>
        <p:spPr>
          <a:xfrm>
            <a:off x="1766554" y="5298656"/>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Hexe: </a:t>
            </a:r>
            <a:r>
              <a:rPr kumimoji="0" lang="de-DE" sz="2000" b="0"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Knusper</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de-DE" sz="2000" b="0"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knusper</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a:t>
            </a:r>
            <a:r>
              <a:rPr lang="de-DE" sz="2000" dirty="0" err="1">
                <a:solidFill>
                  <a:srgbClr val="002060"/>
                </a:solidFill>
                <a:latin typeface="Century Gothic" panose="020B0502020202020204" pitchFamily="34" charset="0"/>
                <a:ea typeface="Calibri" panose="020F0502020204030204" pitchFamily="34" charset="0"/>
                <a:cs typeface="Times New Roman" panose="02020603050405020304" pitchFamily="18" charset="0"/>
              </a:rPr>
              <a:t>knäuschen</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wer knuspert an meinem Häuschen?</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1" name="Graphic 10" descr="Teacher">
            <a:extLst>
              <a:ext uri="{FF2B5EF4-FFF2-40B4-BE49-F238E27FC236}">
                <a16:creationId xmlns:a16="http://schemas.microsoft.com/office/drawing/2014/main" id="{83598542-9850-4DFF-9F09-37A174B566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2962" y="-2228"/>
            <a:ext cx="804861" cy="804861"/>
          </a:xfrm>
          <a:prstGeom prst="rect">
            <a:avLst/>
          </a:prstGeom>
        </p:spPr>
      </p:pic>
      <p:sp>
        <p:nvSpPr>
          <p:cNvPr id="29" name="TextBox 28">
            <a:extLst>
              <a:ext uri="{FF2B5EF4-FFF2-40B4-BE49-F238E27FC236}">
                <a16:creationId xmlns:a16="http://schemas.microsoft.com/office/drawing/2014/main" id="{8B249545-FDE6-447C-AECC-23AFD2E628BC}"/>
              </a:ext>
            </a:extLst>
          </p:cNvPr>
          <p:cNvSpPr txBox="1"/>
          <p:nvPr/>
        </p:nvSpPr>
        <p:spPr>
          <a:xfrm>
            <a:off x="1766554" y="2203334"/>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Hänsel und Gretel sind draußen </a:t>
            </a:r>
            <a:r>
              <a:rPr kumimoji="0" lang="de-DE" sz="2000"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un</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d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brauchen Essen.</a:t>
            </a:r>
            <a:endPar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87C5C30A-E6F2-4B18-ABE8-2D171F8E2FA9}"/>
              </a:ext>
            </a:extLst>
          </p:cNvPr>
          <p:cNvSpPr txBox="1"/>
          <p:nvPr/>
        </p:nvSpPr>
        <p:spPr>
          <a:xfrm>
            <a:off x="1766554" y="2600886"/>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Hänsel: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Ich habe Bauch*schmerzen! Ich muss etwas essen!</a:t>
            </a:r>
          </a:p>
        </p:txBody>
      </p:sp>
      <p:sp>
        <p:nvSpPr>
          <p:cNvPr id="9" name="Speech Bubble: Rectangle with Corners Rounded 8">
            <a:extLst>
              <a:ext uri="{FF2B5EF4-FFF2-40B4-BE49-F238E27FC236}">
                <a16:creationId xmlns:a16="http://schemas.microsoft.com/office/drawing/2014/main" id="{51241A1C-3F8F-41FF-B441-BB001F447FDA}"/>
              </a:ext>
            </a:extLst>
          </p:cNvPr>
          <p:cNvSpPr/>
          <p:nvPr/>
        </p:nvSpPr>
        <p:spPr>
          <a:xfrm>
            <a:off x="8233809" y="195279"/>
            <a:ext cx="3920190" cy="517320"/>
          </a:xfrm>
          <a:prstGeom prst="wedgeRoundRectCallout">
            <a:avLst>
              <a:gd name="adj1" fmla="val -59767"/>
              <a:gd name="adj2" fmla="val -2468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Arial"/>
              <a:ea typeface="+mn-ea"/>
              <a:cs typeface="+mn-cs"/>
            </a:endParaRPr>
          </a:p>
        </p:txBody>
      </p:sp>
      <p:sp>
        <p:nvSpPr>
          <p:cNvPr id="10" name="CustomShape 7">
            <a:extLst>
              <a:ext uri="{FF2B5EF4-FFF2-40B4-BE49-F238E27FC236}">
                <a16:creationId xmlns:a16="http://schemas.microsoft.com/office/drawing/2014/main" id="{550EA2C8-37B5-4D77-9D24-484957A50422}"/>
              </a:ext>
            </a:extLst>
          </p:cNvPr>
          <p:cNvSpPr/>
          <p:nvPr/>
        </p:nvSpPr>
        <p:spPr>
          <a:xfrm>
            <a:off x="8262819" y="237177"/>
            <a:ext cx="3605316" cy="4017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Century Gothic"/>
                <a:cs typeface="+mn-cs"/>
              </a:rPr>
              <a:t>Lies und spiel den Text.</a:t>
            </a:r>
            <a:endParaRPr kumimoji="0" lang="en-GB" sz="2400" b="1" i="0" u="none" strike="noStrike" kern="1200" cap="none" spc="-1" normalizeH="0" baseline="0" noProof="0" dirty="0">
              <a:ln>
                <a:noFill/>
              </a:ln>
              <a:solidFill>
                <a:srgbClr val="002060"/>
              </a:solidFill>
              <a:effectLst/>
              <a:uLnTx/>
              <a:uFillTx/>
              <a:latin typeface="Arial"/>
              <a:ea typeface="+mn-ea"/>
              <a:cs typeface="+mn-cs"/>
            </a:endParaRPr>
          </a:p>
        </p:txBody>
      </p:sp>
      <p:sp>
        <p:nvSpPr>
          <p:cNvPr id="6" name="TextBox 5">
            <a:extLst>
              <a:ext uri="{FF2B5EF4-FFF2-40B4-BE49-F238E27FC236}">
                <a16:creationId xmlns:a16="http://schemas.microsoft.com/office/drawing/2014/main" id="{4B0453A9-6CFB-3BB8-E3DA-1F88CF98F958}"/>
              </a:ext>
            </a:extLst>
          </p:cNvPr>
          <p:cNvSpPr txBox="1"/>
          <p:nvPr/>
        </p:nvSpPr>
        <p:spPr>
          <a:xfrm>
            <a:off x="8818159" y="5846396"/>
            <a:ext cx="3373841" cy="1015663"/>
          </a:xfrm>
          <a:prstGeom prst="rect">
            <a:avLst/>
          </a:prstGeom>
          <a:solidFill>
            <a:srgbClr val="92D050"/>
          </a:solidFill>
        </p:spPr>
        <p:txBody>
          <a:bodyPr wrap="square" rtlCol="0">
            <a:spAutoFit/>
          </a:bodyPr>
          <a:lstStyle/>
          <a:p>
            <a:pPr algn="r"/>
            <a:r>
              <a:rPr lang="en-GB" sz="2000" dirty="0">
                <a:latin typeface="Century Gothic" panose="020B0502020202020204" pitchFamily="34" charset="0"/>
              </a:rPr>
              <a:t>der </a:t>
            </a:r>
            <a:r>
              <a:rPr lang="en-GB" sz="2000" dirty="0" err="1">
                <a:latin typeface="Century Gothic" panose="020B0502020202020204" pitchFamily="34" charset="0"/>
              </a:rPr>
              <a:t>Erzähler</a:t>
            </a:r>
            <a:r>
              <a:rPr lang="en-GB" sz="2000" dirty="0">
                <a:latin typeface="Century Gothic" panose="020B0502020202020204" pitchFamily="34" charset="0"/>
              </a:rPr>
              <a:t> – narrator</a:t>
            </a:r>
          </a:p>
          <a:p>
            <a:pPr algn="r"/>
            <a:r>
              <a:rPr lang="en-GB" sz="2000" dirty="0">
                <a:latin typeface="Century Gothic" panose="020B0502020202020204" pitchFamily="34" charset="0"/>
              </a:rPr>
              <a:t>Bauch – stomach</a:t>
            </a:r>
          </a:p>
          <a:p>
            <a:pPr algn="r"/>
            <a:r>
              <a:rPr lang="en-GB" sz="2000" dirty="0">
                <a:latin typeface="Century Gothic" panose="020B0502020202020204" pitchFamily="34" charset="0"/>
              </a:rPr>
              <a:t>Lebkuchen - gingerbread</a:t>
            </a:r>
          </a:p>
        </p:txBody>
      </p:sp>
      <p:sp>
        <p:nvSpPr>
          <p:cNvPr id="8" name="TextBox 7">
            <a:extLst>
              <a:ext uri="{FF2B5EF4-FFF2-40B4-BE49-F238E27FC236}">
                <a16:creationId xmlns:a16="http://schemas.microsoft.com/office/drawing/2014/main" id="{7F2FBF84-6613-21AD-DA6B-2DACB8373D19}"/>
              </a:ext>
            </a:extLst>
          </p:cNvPr>
          <p:cNvSpPr txBox="1"/>
          <p:nvPr/>
        </p:nvSpPr>
        <p:spPr>
          <a:xfrm>
            <a:off x="1766554" y="5696208"/>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Hänsel und Gretel haben Angst!</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2" name="Picture 11" descr="A cartoon of a person with a cane&#10;&#10;Description automatically generated">
            <a:extLst>
              <a:ext uri="{FF2B5EF4-FFF2-40B4-BE49-F238E27FC236}">
                <a16:creationId xmlns:a16="http://schemas.microsoft.com/office/drawing/2014/main" id="{C7154F32-5208-6A49-D715-3EF092D172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41620" y="3557758"/>
            <a:ext cx="2078261" cy="3300464"/>
          </a:xfrm>
          <a:prstGeom prst="rect">
            <a:avLst/>
          </a:prstGeom>
        </p:spPr>
      </p:pic>
      <p:pic>
        <p:nvPicPr>
          <p:cNvPr id="13" name="Picture 12">
            <a:extLst>
              <a:ext uri="{FF2B5EF4-FFF2-40B4-BE49-F238E27FC236}">
                <a16:creationId xmlns:a16="http://schemas.microsoft.com/office/drawing/2014/main" id="{FE665963-2D49-1DBA-BEDB-19D4A4642F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9704" y="1392616"/>
            <a:ext cx="2729387" cy="2777119"/>
          </a:xfrm>
          <a:prstGeom prst="rect">
            <a:avLst/>
          </a:prstGeom>
        </p:spPr>
      </p:pic>
      <p:sp>
        <p:nvSpPr>
          <p:cNvPr id="16" name="Freeform 2">
            <a:extLst>
              <a:ext uri="{FF2B5EF4-FFF2-40B4-BE49-F238E27FC236}">
                <a16:creationId xmlns:a16="http://schemas.microsoft.com/office/drawing/2014/main" id="{61D18910-74B8-30A7-8C46-95F4D86748F4}"/>
              </a:ext>
            </a:extLst>
          </p:cNvPr>
          <p:cNvSpPr/>
          <p:nvPr/>
        </p:nvSpPr>
        <p:spPr>
          <a:xfrm>
            <a:off x="-203713" y="723994"/>
            <a:ext cx="2009031" cy="2334438"/>
          </a:xfrm>
          <a:custGeom>
            <a:avLst/>
            <a:gdLst/>
            <a:ahLst/>
            <a:cxnLst/>
            <a:rect l="l" t="t" r="r" b="b"/>
            <a:pathLst>
              <a:path w="3580279" h="4160184">
                <a:moveTo>
                  <a:pt x="0" y="0"/>
                </a:moveTo>
                <a:lnTo>
                  <a:pt x="3580280" y="0"/>
                </a:lnTo>
                <a:lnTo>
                  <a:pt x="3580280" y="4160183"/>
                </a:lnTo>
                <a:lnTo>
                  <a:pt x="0" y="4160183"/>
                </a:lnTo>
                <a:lnTo>
                  <a:pt x="0" y="0"/>
                </a:lnTo>
                <a:close/>
              </a:path>
            </a:pathLst>
          </a:custGeom>
          <a:blipFill>
            <a:blip r:embed="rId8"/>
            <a:stretch>
              <a:fillRect l="-47349" t="-43476" r="-19884" b="-446"/>
            </a:stretch>
          </a:blipFill>
        </p:spPr>
        <p:txBody>
          <a:bodyPr/>
          <a:lstStyle/>
          <a:p>
            <a:endParaRPr lang="en-US"/>
          </a:p>
        </p:txBody>
      </p:sp>
      <p:sp>
        <p:nvSpPr>
          <p:cNvPr id="18" name="Title 4">
            <a:extLst>
              <a:ext uri="{FF2B5EF4-FFF2-40B4-BE49-F238E27FC236}">
                <a16:creationId xmlns:a16="http://schemas.microsoft.com/office/drawing/2014/main" id="{0C81272C-B9C1-F6D8-1EF2-252E529F8A8C}"/>
              </a:ext>
            </a:extLst>
          </p:cNvPr>
          <p:cNvSpPr txBox="1">
            <a:spLocks/>
          </p:cNvSpPr>
          <p:nvPr/>
        </p:nvSpPr>
        <p:spPr>
          <a:xfrm>
            <a:off x="418273" y="99717"/>
            <a:ext cx="7059487"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3200" b="1" kern="0" dirty="0" err="1">
                <a:solidFill>
                  <a:schemeClr val="bg1"/>
                </a:solidFill>
                <a:latin typeface="Century Gothic" panose="020B0502020202020204" pitchFamily="34" charset="0"/>
                <a:cs typeface="Arial"/>
                <a:sym typeface="Arial"/>
              </a:rPr>
              <a:t>Follow</a:t>
            </a:r>
            <a:r>
              <a:rPr lang="es-AR" sz="3200" b="1" kern="0" dirty="0">
                <a:solidFill>
                  <a:schemeClr val="bg1"/>
                </a:solidFill>
                <a:latin typeface="Century Gothic" panose="020B0502020202020204" pitchFamily="34" charset="0"/>
                <a:cs typeface="Arial"/>
                <a:sym typeface="Arial"/>
              </a:rPr>
              <a:t> ups 2 &amp; 3 </a:t>
            </a:r>
            <a:r>
              <a:rPr lang="es-AR" sz="3200" b="1" kern="0" dirty="0" err="1">
                <a:solidFill>
                  <a:schemeClr val="bg1"/>
                </a:solidFill>
                <a:latin typeface="Century Gothic" panose="020B0502020202020204" pitchFamily="34" charset="0"/>
                <a:cs typeface="Arial"/>
                <a:sym typeface="Arial"/>
              </a:rPr>
              <a:t>Hänsel</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und</a:t>
            </a:r>
            <a:r>
              <a:rPr lang="es-AR" sz="3200" b="1" kern="0" dirty="0">
                <a:solidFill>
                  <a:schemeClr val="bg1"/>
                </a:solidFill>
                <a:latin typeface="Century Gothic" panose="020B0502020202020204" pitchFamily="34" charset="0"/>
                <a:cs typeface="Arial"/>
                <a:sym typeface="Arial"/>
              </a:rPr>
              <a:t> Gretel</a:t>
            </a:r>
            <a:endParaRPr lang="en-GB" sz="3200" kern="0" dirty="0">
              <a:solidFill>
                <a:schemeClr val="bg1"/>
              </a:solidFill>
            </a:endParaRPr>
          </a:p>
        </p:txBody>
      </p:sp>
      <p:sp>
        <p:nvSpPr>
          <p:cNvPr id="24" name="Google Shape;167;p2">
            <a:extLst>
              <a:ext uri="{FF2B5EF4-FFF2-40B4-BE49-F238E27FC236}">
                <a16:creationId xmlns:a16="http://schemas.microsoft.com/office/drawing/2014/main" id="{DF638167-9672-97CF-3E7A-FF81753BDD5A}"/>
              </a:ext>
            </a:extLst>
          </p:cNvPr>
          <p:cNvSpPr/>
          <p:nvPr/>
        </p:nvSpPr>
        <p:spPr>
          <a:xfrm>
            <a:off x="-81280" y="84067"/>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5544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356575" y="48570"/>
            <a:ext cx="4354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auf Deutsch.</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35" name="Google Shape;397;p9">
            <a:extLst>
              <a:ext uri="{FF2B5EF4-FFF2-40B4-BE49-F238E27FC236}">
                <a16:creationId xmlns:a16="http://schemas.microsoft.com/office/drawing/2014/main" id="{5BB6A430-4591-4851-A1B2-E7B66912D1F4}"/>
              </a:ext>
            </a:extLst>
          </p:cNvPr>
          <p:cNvGraphicFramePr/>
          <p:nvPr>
            <p:extLst>
              <p:ext uri="{D42A27DB-BD31-4B8C-83A1-F6EECF244321}">
                <p14:modId xmlns:p14="http://schemas.microsoft.com/office/powerpoint/2010/main" val="1291245385"/>
              </p:ext>
            </p:extLst>
          </p:nvPr>
        </p:nvGraphicFramePr>
        <p:xfrm>
          <a:off x="724278" y="1030685"/>
          <a:ext cx="8771398" cy="5400000"/>
        </p:xfrm>
        <a:graphic>
          <a:graphicData uri="http://schemas.openxmlformats.org/drawingml/2006/table">
            <a:tbl>
              <a:tblPr firstRow="1" bandRow="1">
                <a:noFill/>
              </a:tblPr>
              <a:tblGrid>
                <a:gridCol w="1304487">
                  <a:extLst>
                    <a:ext uri="{9D8B030D-6E8A-4147-A177-3AD203B41FA5}">
                      <a16:colId xmlns:a16="http://schemas.microsoft.com/office/drawing/2014/main" val="20000"/>
                    </a:ext>
                  </a:extLst>
                </a:gridCol>
                <a:gridCol w="7466911">
                  <a:extLst>
                    <a:ext uri="{9D8B030D-6E8A-4147-A177-3AD203B41FA5}">
                      <a16:colId xmlns:a16="http://schemas.microsoft.com/office/drawing/2014/main" val="20001"/>
                    </a:ext>
                  </a:extLst>
                </a:gridCol>
              </a:tblGrid>
              <a:tr h="540000">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1</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2400" b="1" dirty="0">
                          <a:solidFill>
                            <a:srgbClr val="002060"/>
                          </a:solidFill>
                          <a:latin typeface="Century Gothic"/>
                          <a:ea typeface="Century Gothic"/>
                          <a:cs typeface="Century Gothic"/>
                          <a:sym typeface="Century Gothic"/>
                        </a:rPr>
                        <a:t>[Why]     </a:t>
                      </a:r>
                      <a:r>
                        <a:rPr lang="en-GB" sz="2400" b="1" dirty="0" err="1">
                          <a:solidFill>
                            <a:srgbClr val="002060"/>
                          </a:solidFill>
                          <a:latin typeface="Century Gothic"/>
                          <a:ea typeface="Century Gothic"/>
                          <a:cs typeface="Century Gothic"/>
                          <a:sym typeface="Century Gothic"/>
                        </a:rPr>
                        <a:t>müssen</a:t>
                      </a:r>
                      <a:r>
                        <a:rPr lang="en-GB" sz="2400" b="1" dirty="0">
                          <a:solidFill>
                            <a:srgbClr val="002060"/>
                          </a:solidFill>
                          <a:latin typeface="Century Gothic"/>
                          <a:ea typeface="Century Gothic"/>
                          <a:cs typeface="Century Gothic"/>
                          <a:sym typeface="Century Gothic"/>
                        </a:rPr>
                        <a:t> </a:t>
                      </a:r>
                      <a:r>
                        <a:rPr lang="en-GB" sz="2400" b="1" dirty="0" err="1">
                          <a:solidFill>
                            <a:srgbClr val="002060"/>
                          </a:solidFill>
                          <a:latin typeface="Century Gothic"/>
                          <a:ea typeface="Century Gothic"/>
                          <a:cs typeface="Century Gothic"/>
                          <a:sym typeface="Century Gothic"/>
                        </a:rPr>
                        <a:t>Hänsel</a:t>
                      </a:r>
                      <a:r>
                        <a:rPr lang="en-GB" sz="2400" b="1" dirty="0">
                          <a:solidFill>
                            <a:srgbClr val="002060"/>
                          </a:solidFill>
                          <a:latin typeface="Century Gothic"/>
                          <a:ea typeface="Century Gothic"/>
                          <a:cs typeface="Century Gothic"/>
                          <a:sym typeface="Century Gothic"/>
                        </a:rPr>
                        <a:t> und Gretel </a:t>
                      </a:r>
                      <a:r>
                        <a:rPr lang="en-GB" sz="2400" b="1" dirty="0" err="1">
                          <a:solidFill>
                            <a:srgbClr val="002060"/>
                          </a:solidFill>
                          <a:latin typeface="Century Gothic"/>
                          <a:ea typeface="Century Gothic"/>
                          <a:cs typeface="Century Gothic"/>
                          <a:sym typeface="Century Gothic"/>
                        </a:rPr>
                        <a:t>essen</a:t>
                      </a:r>
                      <a:r>
                        <a:rPr lang="en-GB" sz="2400" b="1" dirty="0">
                          <a:solidFill>
                            <a:srgbClr val="002060"/>
                          </a:solidFill>
                          <a:latin typeface="Century Gothic"/>
                          <a:ea typeface="Century Gothic"/>
                          <a:cs typeface="Century Gothic"/>
                          <a:sym typeface="Century Gothic"/>
                        </a:rPr>
                        <a:t>?</a:t>
                      </a:r>
                      <a:endParaRPr sz="24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540000">
                <a:tc vMerge="1">
                  <a:txBody>
                    <a:bodyPr/>
                    <a:lstStyle/>
                    <a:p>
                      <a:endParaRPr lang="en-US"/>
                    </a:p>
                  </a:txBody>
                  <a:tcPr/>
                </a:tc>
                <a:tc>
                  <a:txBody>
                    <a:bodyPr/>
                    <a:lstStyle/>
                    <a:p>
                      <a:pPr marL="0" marR="0" lvl="0" indent="0" algn="l" rtl="0">
                        <a:spcBef>
                          <a:spcPts val="0"/>
                        </a:spcBef>
                        <a:spcAft>
                          <a:spcPts val="0"/>
                        </a:spcAft>
                        <a:buNone/>
                      </a:pPr>
                      <a:endParaRPr sz="24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540000">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2</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2400" b="1" dirty="0" err="1">
                          <a:solidFill>
                            <a:srgbClr val="002060"/>
                          </a:solidFill>
                          <a:latin typeface="Century Gothic"/>
                          <a:ea typeface="Century Gothic"/>
                          <a:cs typeface="Century Gothic"/>
                          <a:sym typeface="Century Gothic"/>
                        </a:rPr>
                        <a:t>Viel</a:t>
                      </a:r>
                      <a:r>
                        <a:rPr lang="en-GB" sz="2400" b="1" dirty="0">
                          <a:solidFill>
                            <a:srgbClr val="002060"/>
                          </a:solidFill>
                          <a:latin typeface="Century Gothic"/>
                          <a:ea typeface="Century Gothic"/>
                          <a:cs typeface="Century Gothic"/>
                          <a:sym typeface="Century Gothic"/>
                        </a:rPr>
                        <a:t> [luck]!   </a:t>
                      </a:r>
                      <a:endParaRPr sz="24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540000">
                <a:tc vMerge="1">
                  <a:txBody>
                    <a:bodyPr/>
                    <a:lstStyle/>
                    <a:p>
                      <a:endParaRPr lang="en-US"/>
                    </a:p>
                  </a:txBody>
                  <a:tcPr/>
                </a:tc>
                <a:tc>
                  <a:txBody>
                    <a:bodyPr/>
                    <a:lstStyle/>
                    <a:p>
                      <a:pPr marL="0" marR="0" lvl="0" indent="0" algn="l" rtl="0">
                        <a:spcBef>
                          <a:spcPts val="0"/>
                        </a:spcBef>
                        <a:spcAft>
                          <a:spcPts val="0"/>
                        </a:spcAft>
                        <a:buNone/>
                      </a:pPr>
                      <a:endParaRPr sz="24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r h="540000">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3</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2400" b="1" dirty="0" err="1">
                          <a:solidFill>
                            <a:srgbClr val="002060"/>
                          </a:solidFill>
                          <a:latin typeface="Century Gothic"/>
                          <a:ea typeface="Century Gothic"/>
                          <a:cs typeface="Century Gothic"/>
                          <a:sym typeface="Century Gothic"/>
                        </a:rPr>
                        <a:t>Frohe</a:t>
                      </a:r>
                      <a:r>
                        <a:rPr lang="en-GB" sz="2400" b="1" dirty="0">
                          <a:solidFill>
                            <a:srgbClr val="002060"/>
                          </a:solidFill>
                          <a:latin typeface="Century Gothic"/>
                          <a:ea typeface="Century Gothic"/>
                          <a:cs typeface="Century Gothic"/>
                          <a:sym typeface="Century Gothic"/>
                        </a:rPr>
                        <a:t> [Christmas]!</a:t>
                      </a:r>
                      <a:endParaRPr sz="24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540000">
                <a:tc vMerge="1">
                  <a:txBody>
                    <a:bodyPr/>
                    <a:lstStyle/>
                    <a:p>
                      <a:endParaRPr lang="en-US"/>
                    </a:p>
                  </a:txBody>
                  <a:tcPr/>
                </a:tc>
                <a:tc>
                  <a:txBody>
                    <a:bodyPr/>
                    <a:lstStyle/>
                    <a:p>
                      <a:pPr marL="0" marR="0" lvl="0" indent="0" algn="l" rtl="0">
                        <a:spcBef>
                          <a:spcPts val="0"/>
                        </a:spcBef>
                        <a:spcAft>
                          <a:spcPts val="0"/>
                        </a:spcAft>
                        <a:buNone/>
                      </a:pPr>
                      <a:endParaRPr sz="24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540000">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4</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2400" b="1" dirty="0">
                          <a:solidFill>
                            <a:srgbClr val="002060"/>
                          </a:solidFill>
                          <a:latin typeface="Century Gothic"/>
                          <a:ea typeface="Century Gothic"/>
                          <a:cs typeface="Century Gothic"/>
                          <a:sym typeface="Century Gothic"/>
                        </a:rPr>
                        <a:t>Sie </a:t>
                      </a:r>
                      <a:r>
                        <a:rPr lang="en-GB" sz="2400" b="1" dirty="0" err="1">
                          <a:solidFill>
                            <a:srgbClr val="002060"/>
                          </a:solidFill>
                          <a:latin typeface="Century Gothic"/>
                          <a:ea typeface="Century Gothic"/>
                          <a:cs typeface="Century Gothic"/>
                          <a:sym typeface="Century Gothic"/>
                        </a:rPr>
                        <a:t>macht</a:t>
                      </a:r>
                      <a:r>
                        <a:rPr lang="en-GB" sz="2400" b="1" dirty="0">
                          <a:solidFill>
                            <a:srgbClr val="002060"/>
                          </a:solidFill>
                          <a:latin typeface="Century Gothic"/>
                          <a:ea typeface="Century Gothic"/>
                          <a:cs typeface="Century Gothic"/>
                          <a:sym typeface="Century Gothic"/>
                        </a:rPr>
                        <a:t> den Boden [clean].</a:t>
                      </a:r>
                      <a:endParaRPr sz="24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r h="540000">
                <a:tc vMerge="1">
                  <a:txBody>
                    <a:bodyPr/>
                    <a:lstStyle/>
                    <a:p>
                      <a:endParaRPr lang="en-US"/>
                    </a:p>
                  </a:txBody>
                  <a:tcPr/>
                </a:tc>
                <a:tc>
                  <a:txBody>
                    <a:bodyPr/>
                    <a:lstStyle/>
                    <a:p>
                      <a:pPr marL="0" marR="0" lvl="0" indent="0" algn="l" rtl="0">
                        <a:spcBef>
                          <a:spcPts val="0"/>
                        </a:spcBef>
                        <a:spcAft>
                          <a:spcPts val="0"/>
                        </a:spcAft>
                        <a:buNone/>
                      </a:pPr>
                      <a:endParaRPr sz="24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7"/>
                  </a:ext>
                </a:extLst>
              </a:tr>
              <a:tr h="540000">
                <a:tc rowSpan="2">
                  <a:txBody>
                    <a:bodyPr/>
                    <a:lstStyle/>
                    <a:p>
                      <a:pPr marL="0" marR="0" lvl="0" indent="0" algn="ctr" rtl="0">
                        <a:spcBef>
                          <a:spcPts val="0"/>
                        </a:spcBef>
                        <a:spcAft>
                          <a:spcPts val="0"/>
                        </a:spcAft>
                        <a:buNone/>
                      </a:pPr>
                      <a:r>
                        <a:rPr lang="en-GB" sz="1800" b="1">
                          <a:solidFill>
                            <a:srgbClr val="002060"/>
                          </a:solidFill>
                          <a:latin typeface="Century Gothic"/>
                          <a:ea typeface="Century Gothic"/>
                          <a:cs typeface="Century Gothic"/>
                          <a:sym typeface="Century Gothic"/>
                        </a:rPr>
                        <a:t>5</a:t>
                      </a:r>
                      <a:endParaRPr sz="1800" b="1">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2400" b="1" dirty="0">
                          <a:solidFill>
                            <a:srgbClr val="002060"/>
                          </a:solidFill>
                          <a:latin typeface="Century Gothic"/>
                          <a:ea typeface="Century Gothic"/>
                          <a:cs typeface="Century Gothic"/>
                          <a:sym typeface="Century Gothic"/>
                        </a:rPr>
                        <a:t>Er [is getting] </a:t>
                      </a:r>
                      <a:r>
                        <a:rPr lang="en-GB" sz="2400" b="1" dirty="0" err="1">
                          <a:solidFill>
                            <a:srgbClr val="002060"/>
                          </a:solidFill>
                          <a:latin typeface="Century Gothic"/>
                          <a:ea typeface="Century Gothic"/>
                          <a:cs typeface="Century Gothic"/>
                          <a:sym typeface="Century Gothic"/>
                        </a:rPr>
                        <a:t>müde</a:t>
                      </a:r>
                      <a:r>
                        <a:rPr lang="en-GB" sz="2400" b="1" dirty="0">
                          <a:solidFill>
                            <a:srgbClr val="002060"/>
                          </a:solidFill>
                          <a:latin typeface="Century Gothic"/>
                          <a:ea typeface="Century Gothic"/>
                          <a:cs typeface="Century Gothic"/>
                          <a:sym typeface="Century Gothic"/>
                        </a:rPr>
                        <a:t>.</a:t>
                      </a:r>
                      <a:endParaRPr sz="24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8"/>
                  </a:ext>
                </a:extLst>
              </a:tr>
              <a:tr h="540000">
                <a:tc vMerge="1">
                  <a:txBody>
                    <a:bodyPr/>
                    <a:lstStyle/>
                    <a:p>
                      <a:endParaRPr lang="en-US"/>
                    </a:p>
                  </a:txBody>
                  <a:tcPr/>
                </a:tc>
                <a:tc>
                  <a:txBody>
                    <a:bodyPr/>
                    <a:lstStyle/>
                    <a:p>
                      <a:pPr marL="0" marR="0" lvl="0" indent="0" algn="l" rtl="0">
                        <a:spcBef>
                          <a:spcPts val="0"/>
                        </a:spcBef>
                        <a:spcAft>
                          <a:spcPts val="0"/>
                        </a:spcAft>
                        <a:buNone/>
                      </a:pPr>
                      <a:endParaRPr sz="24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9"/>
                  </a:ext>
                </a:extLst>
              </a:tr>
            </a:tbl>
          </a:graphicData>
        </a:graphic>
      </p:graphicFrame>
      <p:sp>
        <p:nvSpPr>
          <p:cNvPr id="36" name="Google Shape;399;p9">
            <a:extLst>
              <a:ext uri="{FF2B5EF4-FFF2-40B4-BE49-F238E27FC236}">
                <a16:creationId xmlns:a16="http://schemas.microsoft.com/office/drawing/2014/main" id="{E8D6820A-6C06-4DBD-8529-944A2CB5845F}"/>
              </a:ext>
            </a:extLst>
          </p:cNvPr>
          <p:cNvSpPr txBox="1"/>
          <p:nvPr/>
        </p:nvSpPr>
        <p:spPr>
          <a:xfrm>
            <a:off x="641438" y="554344"/>
            <a:ext cx="851381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Write down in German the missing word in brackets. </a:t>
            </a:r>
            <a:endParaRPr kumimoji="0"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9" name="Google Shape;402;p9">
            <a:extLst>
              <a:ext uri="{FF2B5EF4-FFF2-40B4-BE49-F238E27FC236}">
                <a16:creationId xmlns:a16="http://schemas.microsoft.com/office/drawing/2014/main" id="{FA197B4B-58E0-43A9-804B-7AB4E4835B50}"/>
              </a:ext>
            </a:extLst>
          </p:cNvPr>
          <p:cNvSpPr txBox="1"/>
          <p:nvPr/>
        </p:nvSpPr>
        <p:spPr>
          <a:xfrm>
            <a:off x="2050298" y="1089661"/>
            <a:ext cx="1326127"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B050"/>
                </a:solidFill>
                <a:effectLst/>
                <a:uLnTx/>
                <a:uFillTx/>
                <a:latin typeface="Century Gothic"/>
                <a:ea typeface="Century Gothic"/>
                <a:cs typeface="Century Gothic"/>
                <a:sym typeface="Century Gothic"/>
              </a:rPr>
              <a:t>Warum</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40" name="Google Shape;403;p9">
            <a:extLst>
              <a:ext uri="{FF2B5EF4-FFF2-40B4-BE49-F238E27FC236}">
                <a16:creationId xmlns:a16="http://schemas.microsoft.com/office/drawing/2014/main" id="{5DDE8068-48EF-49A2-AE67-E06D6A2ADD51}"/>
              </a:ext>
            </a:extLst>
          </p:cNvPr>
          <p:cNvSpPr txBox="1"/>
          <p:nvPr/>
        </p:nvSpPr>
        <p:spPr>
          <a:xfrm>
            <a:off x="2706170" y="2173154"/>
            <a:ext cx="1161573"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B050"/>
                </a:solidFill>
                <a:effectLst/>
                <a:uLnTx/>
                <a:uFillTx/>
                <a:latin typeface="Century Gothic"/>
                <a:ea typeface="Century Gothic"/>
                <a:cs typeface="Century Gothic"/>
                <a:sym typeface="Century Gothic"/>
              </a:rPr>
              <a:t>Glück</a:t>
            </a:r>
            <a:r>
              <a:rPr kumimoji="0" lang="en-GB"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41" name="Google Shape;404;p9">
            <a:extLst>
              <a:ext uri="{FF2B5EF4-FFF2-40B4-BE49-F238E27FC236}">
                <a16:creationId xmlns:a16="http://schemas.microsoft.com/office/drawing/2014/main" id="{BABFB5DA-0694-4F91-9DA2-4FDC620BF038}"/>
              </a:ext>
            </a:extLst>
          </p:cNvPr>
          <p:cNvSpPr txBox="1"/>
          <p:nvPr/>
        </p:nvSpPr>
        <p:spPr>
          <a:xfrm>
            <a:off x="2955737" y="3232765"/>
            <a:ext cx="2255345"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B050"/>
                </a:solidFill>
                <a:effectLst/>
                <a:uLnTx/>
                <a:uFillTx/>
                <a:latin typeface="Century Gothic"/>
                <a:ea typeface="Century Gothic"/>
                <a:cs typeface="Century Gothic"/>
                <a:sym typeface="Century Gothic"/>
              </a:rPr>
              <a:t>Weihnachten</a:t>
            </a:r>
            <a:r>
              <a:rPr kumimoji="0" lang="en-GB"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42" name="Google Shape;405;p9">
            <a:extLst>
              <a:ext uri="{FF2B5EF4-FFF2-40B4-BE49-F238E27FC236}">
                <a16:creationId xmlns:a16="http://schemas.microsoft.com/office/drawing/2014/main" id="{3DA8FC96-02D9-4B65-B170-50243583863E}"/>
              </a:ext>
            </a:extLst>
          </p:cNvPr>
          <p:cNvSpPr txBox="1"/>
          <p:nvPr/>
        </p:nvSpPr>
        <p:spPr>
          <a:xfrm>
            <a:off x="5361226" y="4302464"/>
            <a:ext cx="1341322"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B050"/>
                </a:solidFill>
                <a:effectLst/>
                <a:uLnTx/>
                <a:uFillTx/>
                <a:latin typeface="Century Gothic"/>
                <a:ea typeface="Century Gothic"/>
                <a:cs typeface="Century Gothic"/>
                <a:sym typeface="Century Gothic"/>
              </a:rPr>
              <a:t>sauber</a:t>
            </a:r>
            <a:r>
              <a:rPr kumimoji="0" lang="en-GB"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43" name="Google Shape;406;p9">
            <a:extLst>
              <a:ext uri="{FF2B5EF4-FFF2-40B4-BE49-F238E27FC236}">
                <a16:creationId xmlns:a16="http://schemas.microsoft.com/office/drawing/2014/main" id="{EFD787F1-F095-47AF-9F40-237162884B73}"/>
              </a:ext>
            </a:extLst>
          </p:cNvPr>
          <p:cNvSpPr txBox="1"/>
          <p:nvPr/>
        </p:nvSpPr>
        <p:spPr>
          <a:xfrm>
            <a:off x="2430608" y="5384464"/>
            <a:ext cx="1552464"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err="1">
                <a:solidFill>
                  <a:srgbClr val="00B050"/>
                </a:solidFill>
                <a:latin typeface="Century Gothic"/>
                <a:ea typeface="Century Gothic"/>
                <a:cs typeface="Century Gothic"/>
                <a:sym typeface="Century Gothic"/>
              </a:rPr>
              <a:t>wird</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44" name="Google Shape;407;p9">
            <a:extLst>
              <a:ext uri="{FF2B5EF4-FFF2-40B4-BE49-F238E27FC236}">
                <a16:creationId xmlns:a16="http://schemas.microsoft.com/office/drawing/2014/main" id="{922DEB23-66F0-4F9C-8A1B-EEB481CFA4DE}"/>
              </a:ext>
            </a:extLst>
          </p:cNvPr>
          <p:cNvSpPr txBox="1"/>
          <p:nvPr/>
        </p:nvSpPr>
        <p:spPr>
          <a:xfrm>
            <a:off x="724278" y="6415606"/>
            <a:ext cx="8041424"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Now translate the sentences into English.</a:t>
            </a:r>
            <a:endParaRPr kumimoji="0"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5" name="Google Shape;408;p9">
            <a:extLst>
              <a:ext uri="{FF2B5EF4-FFF2-40B4-BE49-F238E27FC236}">
                <a16:creationId xmlns:a16="http://schemas.microsoft.com/office/drawing/2014/main" id="{AAC4D750-C62D-4C03-BA8E-0D54283C6F28}"/>
              </a:ext>
            </a:extLst>
          </p:cNvPr>
          <p:cNvSpPr txBox="1"/>
          <p:nvPr/>
        </p:nvSpPr>
        <p:spPr>
          <a:xfrm>
            <a:off x="2129231" y="1598758"/>
            <a:ext cx="6304932"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Why do Hansel and Gretel have to eat?</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46" name="Google Shape;409;p9">
            <a:extLst>
              <a:ext uri="{FF2B5EF4-FFF2-40B4-BE49-F238E27FC236}">
                <a16:creationId xmlns:a16="http://schemas.microsoft.com/office/drawing/2014/main" id="{C5CC3FB2-9912-4F1A-8CE2-C4F2CDA4DED5}"/>
              </a:ext>
            </a:extLst>
          </p:cNvPr>
          <p:cNvSpPr txBox="1"/>
          <p:nvPr/>
        </p:nvSpPr>
        <p:spPr>
          <a:xfrm>
            <a:off x="2129231" y="2685605"/>
            <a:ext cx="2189410"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Good luck!</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47" name="Google Shape;410;p9">
            <a:extLst>
              <a:ext uri="{FF2B5EF4-FFF2-40B4-BE49-F238E27FC236}">
                <a16:creationId xmlns:a16="http://schemas.microsoft.com/office/drawing/2014/main" id="{680E6D7F-3745-4A4D-B96C-B044DE68CF21}"/>
              </a:ext>
            </a:extLst>
          </p:cNvPr>
          <p:cNvSpPr txBox="1"/>
          <p:nvPr/>
        </p:nvSpPr>
        <p:spPr>
          <a:xfrm>
            <a:off x="2129231" y="3772452"/>
            <a:ext cx="3477024"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B050"/>
                </a:solidFill>
                <a:latin typeface="Century Gothic"/>
                <a:ea typeface="Century Gothic"/>
                <a:cs typeface="Century Gothic"/>
                <a:sym typeface="Century Gothic"/>
              </a:rPr>
              <a:t>Happy Christmas!</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48" name="Google Shape;411;p9">
            <a:extLst>
              <a:ext uri="{FF2B5EF4-FFF2-40B4-BE49-F238E27FC236}">
                <a16:creationId xmlns:a16="http://schemas.microsoft.com/office/drawing/2014/main" id="{FE4FDCB5-1E96-4244-8F40-0959E850A3CF}"/>
              </a:ext>
            </a:extLst>
          </p:cNvPr>
          <p:cNvSpPr txBox="1"/>
          <p:nvPr/>
        </p:nvSpPr>
        <p:spPr>
          <a:xfrm>
            <a:off x="2134486" y="4850265"/>
            <a:ext cx="3226740"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B050"/>
                </a:solidFill>
                <a:latin typeface="Century Gothic"/>
                <a:ea typeface="Century Gothic"/>
                <a:cs typeface="Century Gothic"/>
                <a:sym typeface="Century Gothic"/>
              </a:rPr>
              <a:t>She cleans the floor.</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49" name="Google Shape;412;p9">
            <a:extLst>
              <a:ext uri="{FF2B5EF4-FFF2-40B4-BE49-F238E27FC236}">
                <a16:creationId xmlns:a16="http://schemas.microsoft.com/office/drawing/2014/main" id="{ED98053D-D743-4C16-B7AD-B7E3CBF93A0F}"/>
              </a:ext>
            </a:extLst>
          </p:cNvPr>
          <p:cNvSpPr txBox="1"/>
          <p:nvPr/>
        </p:nvSpPr>
        <p:spPr>
          <a:xfrm>
            <a:off x="2129231" y="5930023"/>
            <a:ext cx="4126730"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rPr>
              <a:t>He is</a:t>
            </a:r>
            <a:r>
              <a:rPr kumimoji="0" lang="en-GB" sz="2400" b="1" i="0" u="none" strike="noStrike" kern="0" cap="none" spc="0" normalizeH="0" noProof="0" dirty="0">
                <a:ln>
                  <a:noFill/>
                </a:ln>
                <a:solidFill>
                  <a:srgbClr val="00B050"/>
                </a:solidFill>
                <a:effectLst/>
                <a:uLnTx/>
                <a:uFillTx/>
                <a:latin typeface="Century Gothic"/>
                <a:ea typeface="Century Gothic"/>
                <a:cs typeface="Century Gothic"/>
                <a:sym typeface="Century Gothic"/>
              </a:rPr>
              <a:t> getting tired.</a:t>
            </a:r>
            <a:endParaRPr kumimoji="0" sz="2400" b="1" i="0" u="none" strike="noStrike" kern="0" cap="none" spc="0" normalizeH="0" baseline="0" noProof="0" dirty="0">
              <a:ln>
                <a:noFill/>
              </a:ln>
              <a:solidFill>
                <a:srgbClr val="00B050"/>
              </a:solidFill>
              <a:effectLst/>
              <a:uLnTx/>
              <a:uFillTx/>
              <a:latin typeface="Century Gothic"/>
              <a:ea typeface="Century Gothic"/>
              <a:cs typeface="Century Gothic"/>
              <a:sym typeface="Century Gothic"/>
            </a:endParaRPr>
          </a:p>
        </p:txBody>
      </p:sp>
      <p:sp>
        <p:nvSpPr>
          <p:cNvPr id="25" name="Title 2">
            <a:extLst>
              <a:ext uri="{FF2B5EF4-FFF2-40B4-BE49-F238E27FC236}">
                <a16:creationId xmlns:a16="http://schemas.microsoft.com/office/drawing/2014/main" id="{B89C126A-4117-4283-8EB9-C94D6F907E31}"/>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schreiben</a:t>
            </a:r>
            <a:endParaRPr lang="en-GB" sz="2000" b="1" kern="0" dirty="0">
              <a:solidFill>
                <a:schemeClr val="bg1"/>
              </a:solidFill>
              <a:latin typeface="Century Gothic" panose="020B0502020202020204" pitchFamily="34" charset="0"/>
            </a:endParaRPr>
          </a:p>
        </p:txBody>
      </p:sp>
      <p:pic>
        <p:nvPicPr>
          <p:cNvPr id="26" name="Graphic 25" descr="Blackboard">
            <a:extLst>
              <a:ext uri="{FF2B5EF4-FFF2-40B4-BE49-F238E27FC236}">
                <a16:creationId xmlns:a16="http://schemas.microsoft.com/office/drawing/2014/main" id="{3CF34C24-848B-4AE2-88BA-F60EB96C64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29" name="Google Shape;167;p2">
            <a:extLst>
              <a:ext uri="{FF2B5EF4-FFF2-40B4-BE49-F238E27FC236}">
                <a16:creationId xmlns:a16="http://schemas.microsoft.com/office/drawing/2014/main" id="{8CCD1FEF-B5EE-495D-A725-18F86A1B68D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4493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p:tgtEl>
                                          <p:spTgt spid="4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p:tgtEl>
                                          <p:spTgt spid="4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p:tgtEl>
                                          <p:spTgt spid="4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p:tgtEl>
                                          <p:spTgt spid="4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p:tgtEl>
                                          <p:spTgt spid="4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500"/>
                                        <p:tgtEl>
                                          <p:spTgt spid="4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TotalTime>
  <Words>2069</Words>
  <Application>Microsoft Macintosh PowerPoint</Application>
  <PresentationFormat>Widescreen</PresentationFormat>
  <Paragraphs>363</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Century Gothic</vt:lpstr>
      <vt:lpstr>Modern Love</vt:lpstr>
      <vt:lpstr>1_Office Theme</vt:lpstr>
      <vt:lpstr>3_Office Theme</vt:lpstr>
      <vt:lpstr>PowerPoint Presentation</vt:lpstr>
      <vt:lpstr>aussprechen</vt:lpstr>
      <vt:lpstr>aussprechen</vt:lpstr>
      <vt:lpstr>Follow up 1</vt:lpstr>
      <vt:lpstr>Follow up 1</vt:lpstr>
      <vt:lpstr>Follow up 1</vt:lpstr>
      <vt:lpstr>Follow up 1</vt:lpstr>
      <vt:lpstr>PowerPoint Presentation</vt:lpstr>
      <vt:lpstr>Follow up 4: </vt:lpstr>
      <vt:lpstr>Follow up 5: </vt:lpstr>
      <vt:lpstr>Follow up 5: </vt:lpstr>
      <vt:lpstr>Tschüss!</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Jasmin Silver</cp:lastModifiedBy>
  <cp:revision>67</cp:revision>
  <dcterms:created xsi:type="dcterms:W3CDTF">2021-06-12T06:20:35Z</dcterms:created>
  <dcterms:modified xsi:type="dcterms:W3CDTF">2024-05-13T10:18:42Z</dcterms:modified>
</cp:coreProperties>
</file>