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7"/>
  </p:notesMasterIdLst>
  <p:sldIdLst>
    <p:sldId id="991" r:id="rId3"/>
    <p:sldId id="996" r:id="rId4"/>
    <p:sldId id="998" r:id="rId5"/>
    <p:sldId id="927" r:id="rId6"/>
    <p:sldId id="928" r:id="rId7"/>
    <p:sldId id="992" r:id="rId8"/>
    <p:sldId id="930" r:id="rId9"/>
    <p:sldId id="944" r:id="rId10"/>
    <p:sldId id="993" r:id="rId11"/>
    <p:sldId id="362" r:id="rId12"/>
    <p:sldId id="938" r:id="rId13"/>
    <p:sldId id="995" r:id="rId14"/>
    <p:sldId id="939" r:id="rId15"/>
    <p:sldId id="94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4F"/>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81E12-9FBF-D740-841C-CB5F7B1E574E}" v="845" dt="2023-12-14T20:17:10.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autoAdjust="0"/>
    <p:restoredTop sz="74966" autoAdjust="0"/>
  </p:normalViewPr>
  <p:slideViewPr>
    <p:cSldViewPr snapToGrid="0">
      <p:cViewPr varScale="1">
        <p:scale>
          <a:sx n="90" d="100"/>
          <a:sy n="90" d="100"/>
        </p:scale>
        <p:origin x="1936"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pf</a:t>
            </a:r>
            <a:r>
              <a:rPr lang="de-DE" sz="1800" b="1"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Kopf</a:t>
            </a:r>
            <a:r>
              <a:rPr lang="de-DE" sz="1800" b="1"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[279] </a:t>
            </a:r>
            <a:r>
              <a:rPr lang="de-DE" sz="1800" b="1" strike="noStrike" spc="-1" dirty="0">
                <a:solidFill>
                  <a:srgbClr val="002060"/>
                </a:solidFill>
                <a:latin typeface="Century Gothic"/>
                <a:ea typeface="Century Gothic"/>
              </a:rPr>
              <a:t>Pflanze </a:t>
            </a:r>
            <a:r>
              <a:rPr lang="de-DE" sz="1800" b="0" strike="noStrike" spc="-1" dirty="0">
                <a:solidFill>
                  <a:srgbClr val="002060"/>
                </a:solidFill>
                <a:latin typeface="Century Gothic"/>
                <a:ea typeface="Century Gothic"/>
              </a:rPr>
              <a:t>[1667] Apfel</a:t>
            </a:r>
            <a:r>
              <a:rPr lang="de-DE" sz="1800" b="1"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[3490]</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kn</a:t>
            </a:r>
            <a:r>
              <a:rPr lang="de-DE" sz="1800" b="1"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Knie</a:t>
            </a:r>
            <a:r>
              <a:rPr lang="de-DE" sz="1800" b="1"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[1679] </a:t>
            </a:r>
            <a:r>
              <a:rPr lang="de-DE" sz="1800" b="1" strike="noStrike" spc="-1" dirty="0">
                <a:solidFill>
                  <a:srgbClr val="002060"/>
                </a:solidFill>
                <a:latin typeface="Century Gothic"/>
                <a:ea typeface="Century Gothic"/>
              </a:rPr>
              <a:t>Knochen </a:t>
            </a:r>
            <a:r>
              <a:rPr lang="de-DE" sz="1800" b="0" strike="noStrike" spc="-1" dirty="0">
                <a:solidFill>
                  <a:srgbClr val="002060"/>
                </a:solidFill>
                <a:latin typeface="Century Gothic"/>
                <a:ea typeface="Century Gothic"/>
              </a:rPr>
              <a:t>[1930] </a:t>
            </a:r>
            <a:r>
              <a:rPr lang="de-DE" sz="1800" b="1" strike="noStrike" spc="-1" dirty="0">
                <a:solidFill>
                  <a:srgbClr val="002060"/>
                </a:solidFill>
                <a:latin typeface="Century Gothic"/>
                <a:ea typeface="Century Gothic"/>
              </a:rPr>
              <a:t>knüpfen </a:t>
            </a:r>
            <a:r>
              <a:rPr lang="de-DE" sz="1800" b="0" strike="noStrike" spc="-1" dirty="0">
                <a:solidFill>
                  <a:srgbClr val="002060"/>
                </a:solidFill>
                <a:latin typeface="Century Gothic"/>
                <a:ea typeface="Century Gothic"/>
              </a:rPr>
              <a:t>[4564]</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1" i="0" strike="noStrike" spc="-1" dirty="0">
                <a:solidFill>
                  <a:srgbClr val="002060"/>
                </a:solidFill>
                <a:latin typeface="Century Gothic"/>
                <a:ea typeface="Century Gothic"/>
              </a:rPr>
              <a:t>Revisit vocabulary</a:t>
            </a:r>
          </a:p>
          <a:p>
            <a:pPr marL="216000" indent="-216000">
              <a:lnSpc>
                <a:spcPct val="100000"/>
              </a:lnSpc>
            </a:pPr>
            <a:r>
              <a:rPr lang="en-GB" sz="1800" b="1" i="0" strike="noStrike" spc="-1" dirty="0">
                <a:solidFill>
                  <a:srgbClr val="002060"/>
                </a:solidFill>
                <a:latin typeface="Century Gothic"/>
                <a:ea typeface="Century Gothic"/>
              </a:rPr>
              <a:t>Revisit 1: </a:t>
            </a:r>
            <a:r>
              <a:rPr lang="en-GB" sz="2800" b="0" i="0" u="none" strike="noStrike" dirty="0" err="1">
                <a:solidFill>
                  <a:srgbClr val="002060"/>
                </a:solidFill>
                <a:effectLst/>
                <a:latin typeface="Century Gothic" panose="020B0502020202020204" pitchFamily="34" charset="0"/>
              </a:rPr>
              <a:t>backen</a:t>
            </a:r>
            <a:r>
              <a:rPr lang="en-GB" sz="2800" b="0" i="0" u="none" strike="noStrike" dirty="0">
                <a:solidFill>
                  <a:srgbClr val="002060"/>
                </a:solidFill>
                <a:effectLst/>
                <a:latin typeface="Century Gothic" panose="020B0502020202020204" pitchFamily="34" charset="0"/>
              </a:rPr>
              <a:t> [4640] </a:t>
            </a:r>
            <a:r>
              <a:rPr lang="en-GB" sz="2800" b="0" i="0" u="none" strike="noStrike" dirty="0" err="1">
                <a:solidFill>
                  <a:srgbClr val="002060"/>
                </a:solidFill>
                <a:effectLst/>
                <a:latin typeface="Century Gothic" panose="020B0502020202020204" pitchFamily="34" charset="0"/>
              </a:rPr>
              <a:t>holen</a:t>
            </a:r>
            <a:r>
              <a:rPr lang="en-GB" sz="2800" b="0" i="0" u="none" strike="noStrike" dirty="0">
                <a:solidFill>
                  <a:srgbClr val="002060"/>
                </a:solidFill>
                <a:effectLst/>
                <a:latin typeface="Century Gothic" panose="020B0502020202020204" pitchFamily="34" charset="0"/>
              </a:rPr>
              <a:t> [547]  </a:t>
            </a:r>
            <a:r>
              <a:rPr lang="en-GB" sz="2800" b="0" i="0" u="none" strike="noStrike" dirty="0" err="1">
                <a:solidFill>
                  <a:srgbClr val="002060"/>
                </a:solidFill>
                <a:effectLst/>
                <a:latin typeface="Century Gothic" panose="020B0502020202020204" pitchFamily="34" charset="0"/>
              </a:rPr>
              <a:t>kochen</a:t>
            </a:r>
            <a:r>
              <a:rPr lang="en-GB" sz="2800" b="0" i="0" u="none" strike="noStrike" dirty="0">
                <a:solidFill>
                  <a:srgbClr val="002060"/>
                </a:solidFill>
                <a:effectLst/>
                <a:latin typeface="Century Gothic" panose="020B0502020202020204" pitchFamily="34" charset="0"/>
              </a:rPr>
              <a:t> [1481] </a:t>
            </a:r>
            <a:r>
              <a:rPr lang="en-GB" sz="2800" b="0" i="0" u="none" strike="noStrike" dirty="0" err="1">
                <a:solidFill>
                  <a:srgbClr val="002060"/>
                </a:solidFill>
                <a:effectLst/>
                <a:latin typeface="Century Gothic" panose="020B0502020202020204" pitchFamily="34" charset="0"/>
              </a:rPr>
              <a:t>müssen</a:t>
            </a:r>
            <a:r>
              <a:rPr lang="en-GB" sz="2800" b="0" i="0" u="none" strike="noStrike" dirty="0">
                <a:solidFill>
                  <a:srgbClr val="002060"/>
                </a:solidFill>
                <a:effectLst/>
                <a:latin typeface="Century Gothic" panose="020B0502020202020204" pitchFamily="34" charset="0"/>
              </a:rPr>
              <a:t>, ich muss, du </a:t>
            </a:r>
            <a:r>
              <a:rPr lang="en-GB" sz="2800" b="0" i="0" u="none" strike="noStrike" dirty="0" err="1">
                <a:solidFill>
                  <a:srgbClr val="002060"/>
                </a:solidFill>
                <a:effectLst/>
                <a:latin typeface="Century Gothic" panose="020B0502020202020204" pitchFamily="34" charset="0"/>
              </a:rPr>
              <a:t>musst</a:t>
            </a:r>
            <a:r>
              <a:rPr lang="en-GB" sz="2800" b="0" i="0" u="none" strike="noStrike" dirty="0">
                <a:solidFill>
                  <a:srgbClr val="002060"/>
                </a:solidFill>
                <a:effectLst/>
                <a:latin typeface="Century Gothic" panose="020B0502020202020204" pitchFamily="34" charset="0"/>
              </a:rPr>
              <a:t>, er/</a:t>
            </a:r>
            <a:r>
              <a:rPr lang="en-GB" sz="2800" b="0" i="0" u="none" strike="noStrike" dirty="0" err="1">
                <a:solidFill>
                  <a:srgbClr val="002060"/>
                </a:solidFill>
                <a:effectLst/>
                <a:latin typeface="Century Gothic" panose="020B0502020202020204" pitchFamily="34" charset="0"/>
              </a:rPr>
              <a:t>sie</a:t>
            </a:r>
            <a:r>
              <a:rPr lang="en-GB" sz="2800" b="0" i="0" u="none" strike="noStrike" dirty="0">
                <a:solidFill>
                  <a:srgbClr val="002060"/>
                </a:solidFill>
                <a:effectLst/>
                <a:latin typeface="Century Gothic" panose="020B0502020202020204" pitchFamily="34" charset="0"/>
              </a:rPr>
              <a:t>/es muss [43] Bett [659] Boden [536] </a:t>
            </a:r>
            <a:r>
              <a:rPr lang="en-GB" sz="2800" b="0" i="0" u="none" strike="noStrike" dirty="0" err="1">
                <a:solidFill>
                  <a:srgbClr val="002060"/>
                </a:solidFill>
                <a:effectLst/>
                <a:latin typeface="Century Gothic" panose="020B0502020202020204" pitchFamily="34" charset="0"/>
              </a:rPr>
              <a:t>Brot</a:t>
            </a:r>
            <a:r>
              <a:rPr lang="en-GB" sz="2800" b="0" i="0" u="none" strike="noStrike" dirty="0">
                <a:solidFill>
                  <a:srgbClr val="002060"/>
                </a:solidFill>
                <a:effectLst/>
                <a:latin typeface="Century Gothic" panose="020B0502020202020204" pitchFamily="34" charset="0"/>
              </a:rPr>
              <a:t> [2095] </a:t>
            </a:r>
            <a:r>
              <a:rPr lang="en-GB" sz="2800" b="0" i="0" u="none" strike="noStrike" dirty="0" err="1">
                <a:solidFill>
                  <a:srgbClr val="002060"/>
                </a:solidFill>
                <a:effectLst/>
                <a:latin typeface="Century Gothic" panose="020B0502020202020204" pitchFamily="34" charset="0"/>
              </a:rPr>
              <a:t>sauber</a:t>
            </a:r>
            <a:r>
              <a:rPr lang="en-GB" sz="2800" b="0" i="0" u="none" strike="noStrike" dirty="0">
                <a:solidFill>
                  <a:srgbClr val="002060"/>
                </a:solidFill>
                <a:effectLst/>
                <a:latin typeface="Century Gothic" panose="020B0502020202020204" pitchFamily="34" charset="0"/>
              </a:rPr>
              <a:t> [2026] </a:t>
            </a:r>
            <a:r>
              <a:rPr lang="en-GB" sz="2800" b="0" i="0" u="none" strike="noStrike" dirty="0" err="1">
                <a:solidFill>
                  <a:srgbClr val="002060"/>
                </a:solidFill>
                <a:effectLst/>
                <a:latin typeface="Century Gothic" panose="020B0502020202020204" pitchFamily="34" charset="0"/>
              </a:rPr>
              <a:t>warum</a:t>
            </a:r>
            <a:r>
              <a:rPr lang="en-GB" sz="2800" b="0" i="0" u="none" strike="noStrike" dirty="0">
                <a:solidFill>
                  <a:srgbClr val="002060"/>
                </a:solidFill>
                <a:effectLst/>
                <a:latin typeface="Century Gothic" panose="020B0502020202020204" pitchFamily="34" charset="0"/>
              </a:rPr>
              <a:t>? [192] glossed: Salat [n/a]</a:t>
            </a:r>
            <a:r>
              <a:rPr lang="en-GB" sz="1800" dirty="0"/>
              <a:t> </a:t>
            </a:r>
            <a:endParaRPr lang="en-GB" sz="1800" b="1" i="0" strike="noStrike" spc="-1" dirty="0">
              <a:solidFill>
                <a:srgbClr val="002060"/>
              </a:solidFill>
              <a:latin typeface="Century Gothic"/>
            </a:endParaRPr>
          </a:p>
          <a:p>
            <a:pPr marL="216000" indent="-216000">
              <a:lnSpc>
                <a:spcPct val="100000"/>
              </a:lnSpc>
            </a:pPr>
            <a:r>
              <a:rPr lang="en-GB" sz="1800" b="1" i="0" strike="noStrike" spc="-1" dirty="0">
                <a:solidFill>
                  <a:srgbClr val="002060"/>
                </a:solidFill>
                <a:latin typeface="Century Gothic"/>
                <a:ea typeface="Century Gothic"/>
              </a:rPr>
              <a:t>Revisit 2: </a:t>
            </a:r>
            <a:r>
              <a:rPr lang="en-GB" sz="2800" b="0" i="0" u="none" strike="noStrike" dirty="0" err="1">
                <a:solidFill>
                  <a:srgbClr val="002060"/>
                </a:solidFill>
                <a:effectLst/>
                <a:latin typeface="Century Gothic" panose="020B0502020202020204" pitchFamily="34" charset="0"/>
              </a:rPr>
              <a:t>werden</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werde</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wirst</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wird</a:t>
            </a:r>
            <a:r>
              <a:rPr lang="en-GB" sz="2800" b="0" i="0" u="none" strike="noStrike" dirty="0">
                <a:solidFill>
                  <a:srgbClr val="002060"/>
                </a:solidFill>
                <a:effectLst/>
                <a:latin typeface="Century Gothic" panose="020B0502020202020204" pitchFamily="34" charset="0"/>
              </a:rPr>
              <a:t> [8] </a:t>
            </a:r>
            <a:r>
              <a:rPr lang="en-GB" sz="2800" b="0" i="0" u="none" strike="noStrike" dirty="0" err="1">
                <a:solidFill>
                  <a:srgbClr val="002060"/>
                </a:solidFill>
                <a:effectLst/>
                <a:latin typeface="Century Gothic" panose="020B0502020202020204" pitchFamily="34" charset="0"/>
              </a:rPr>
              <a:t>Frohe</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Weihnachten</a:t>
            </a:r>
            <a:r>
              <a:rPr lang="en-GB" sz="2800" b="0" i="0" u="none" strike="noStrike" dirty="0">
                <a:solidFill>
                  <a:srgbClr val="002060"/>
                </a:solidFill>
                <a:effectLst/>
                <a:latin typeface="Century Gothic" panose="020B0502020202020204" pitchFamily="34" charset="0"/>
              </a:rPr>
              <a:t> [n/a] </a:t>
            </a:r>
            <a:r>
              <a:rPr lang="en-GB" sz="2800" b="0" i="0" u="none" strike="noStrike" dirty="0" err="1">
                <a:solidFill>
                  <a:srgbClr val="002060"/>
                </a:solidFill>
                <a:effectLst/>
                <a:latin typeface="Century Gothic" panose="020B0502020202020204" pitchFamily="34" charset="0"/>
              </a:rPr>
              <a:t>Gute</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Besserung</a:t>
            </a:r>
            <a:r>
              <a:rPr lang="en-GB" sz="2800" b="0" i="0" u="none" strike="noStrike" dirty="0">
                <a:solidFill>
                  <a:srgbClr val="002060"/>
                </a:solidFill>
                <a:effectLst/>
                <a:latin typeface="Century Gothic" panose="020B0502020202020204" pitchFamily="34" charset="0"/>
              </a:rPr>
              <a:t> [n/a] </a:t>
            </a:r>
            <a:r>
              <a:rPr lang="en-GB" sz="2800" b="0" i="0" u="none" strike="noStrike" dirty="0" err="1">
                <a:solidFill>
                  <a:srgbClr val="002060"/>
                </a:solidFill>
                <a:effectLst/>
                <a:latin typeface="Century Gothic" panose="020B0502020202020204" pitchFamily="34" charset="0"/>
              </a:rPr>
              <a:t>Herzlichen</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Glückwunsch</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zum</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Geburtstag</a:t>
            </a:r>
            <a:r>
              <a:rPr lang="en-GB" sz="2800" b="0" i="0" u="none" strike="noStrike" dirty="0">
                <a:solidFill>
                  <a:srgbClr val="002060"/>
                </a:solidFill>
                <a:effectLst/>
                <a:latin typeface="Century Gothic" panose="020B0502020202020204" pitchFamily="34" charset="0"/>
              </a:rPr>
              <a:t> [n/a] </a:t>
            </a:r>
            <a:r>
              <a:rPr lang="en-GB" sz="2800" b="0" i="0" u="none" strike="noStrike" dirty="0" err="1">
                <a:solidFill>
                  <a:srgbClr val="002060"/>
                </a:solidFill>
                <a:effectLst/>
                <a:latin typeface="Century Gothic" panose="020B0502020202020204" pitchFamily="34" charset="0"/>
              </a:rPr>
              <a:t>viel</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Glück</a:t>
            </a:r>
            <a:r>
              <a:rPr lang="en-GB" sz="2800" b="0" i="0" u="none" strike="noStrike" dirty="0">
                <a:solidFill>
                  <a:srgbClr val="002060"/>
                </a:solidFill>
                <a:effectLst/>
                <a:latin typeface="Century Gothic" panose="020B0502020202020204" pitchFamily="34" charset="0"/>
              </a:rPr>
              <a:t> [n/a] </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30113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53448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32088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[pf] and [</a:t>
            </a:r>
            <a:r>
              <a:rPr lang="en-GB" b="0" dirty="0" err="1"/>
              <a:t>kn</a:t>
            </a:r>
            <a:r>
              <a:rPr lang="en-GB"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dirty="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dirty="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dirty="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[4545]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knacken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[4657]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knistern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 </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[3/4]</a:t>
            </a:r>
            <a:endPar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190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x 10-15 mins (more if desired)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vocabulary, grammar and phonics learnt this term through acting out a scene from a play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through the lines in this play.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comprehension. Note that all vocabulary is re-used from previously taught vocabulary, except the starred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Divide the class into groups of four. Ask the pupils to each choose a role or assign them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practise. Encourage pupils to use their best acting skills for each character.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the next follow-up session, choose one or more groups to perform in front of the class.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1" dirty="0"/>
              <a:t>Extra: </a:t>
            </a:r>
            <a:r>
              <a:rPr lang="en-GB" b="0" dirty="0"/>
              <a:t>Watch this scene from the video from 5:04-6:34: https://</a:t>
            </a:r>
            <a:r>
              <a:rPr lang="en-GB" b="0" dirty="0" err="1"/>
              <a:t>www.youtube.com</a:t>
            </a:r>
            <a:r>
              <a:rPr lang="en-GB" b="0" dirty="0"/>
              <a:t>/</a:t>
            </a:r>
            <a:r>
              <a:rPr lang="en-GB" b="0" dirty="0" err="1"/>
              <a:t>watch?v</a:t>
            </a:r>
            <a:r>
              <a:rPr lang="en-GB" b="0" dirty="0"/>
              <a:t>=0Ah4y8gCA-Q</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are outside and need food.</a:t>
            </a:r>
          </a:p>
          <a:p>
            <a:pPr marL="0" marR="0" lvl="0" indent="0" algn="l" rtl="0">
              <a:lnSpc>
                <a:spcPct val="100000"/>
              </a:lnSpc>
              <a:spcBef>
                <a:spcPts val="0"/>
              </a:spcBef>
              <a:spcAft>
                <a:spcPts val="0"/>
              </a:spcAft>
              <a:buClr>
                <a:schemeClr val="dk1"/>
              </a:buClr>
              <a:buSzPts val="1200"/>
              <a:buFont typeface="Calibri"/>
              <a:buNone/>
            </a:pPr>
            <a:r>
              <a:rPr lang="en-GB" b="0" dirty="0"/>
              <a:t>Hansel: I have stomach ache! I have to eat something!</a:t>
            </a:r>
          </a:p>
          <a:p>
            <a:pPr marL="0" marR="0" lvl="0" indent="0" algn="l" rtl="0">
              <a:lnSpc>
                <a:spcPct val="100000"/>
              </a:lnSpc>
              <a:spcBef>
                <a:spcPts val="0"/>
              </a:spcBef>
              <a:spcAft>
                <a:spcPts val="0"/>
              </a:spcAft>
              <a:buClr>
                <a:schemeClr val="dk1"/>
              </a:buClr>
              <a:buSzPts val="1200"/>
              <a:buFont typeface="Calibri"/>
              <a:buNone/>
            </a:pPr>
            <a:r>
              <a:rPr lang="en-GB" b="0" dirty="0"/>
              <a:t>Gretel: Me too!</a:t>
            </a:r>
          </a:p>
          <a:p>
            <a:pPr marL="0" marR="0" lvl="0" indent="0" algn="l" rtl="0">
              <a:lnSpc>
                <a:spcPct val="100000"/>
              </a:lnSpc>
              <a:spcBef>
                <a:spcPts val="0"/>
              </a:spcBef>
              <a:spcAft>
                <a:spcPts val="0"/>
              </a:spcAft>
              <a:buClr>
                <a:schemeClr val="dk1"/>
              </a:buClr>
              <a:buSzPts val="1200"/>
              <a:buFont typeface="Calibri"/>
              <a:buNone/>
            </a:pPr>
            <a:r>
              <a:rPr lang="en-GB" b="0" dirty="0"/>
              <a:t>Narrator: But then they find something...</a:t>
            </a:r>
          </a:p>
          <a:p>
            <a:pPr marL="0" marR="0" lvl="0" indent="0" algn="l" rtl="0">
              <a:lnSpc>
                <a:spcPct val="100000"/>
              </a:lnSpc>
              <a:spcBef>
                <a:spcPts val="0"/>
              </a:spcBef>
              <a:spcAft>
                <a:spcPts val="0"/>
              </a:spcAft>
              <a:buClr>
                <a:schemeClr val="dk1"/>
              </a:buClr>
              <a:buSzPts val="1200"/>
              <a:buFont typeface="Calibri"/>
              <a:buNone/>
            </a:pPr>
            <a:r>
              <a:rPr lang="en-GB" b="0" dirty="0"/>
              <a:t>Gretel: Hansel! What is that? Is that a house?</a:t>
            </a:r>
          </a:p>
          <a:p>
            <a:pPr marL="0" marR="0" lvl="0" indent="0" algn="l" rtl="0">
              <a:lnSpc>
                <a:spcPct val="100000"/>
              </a:lnSpc>
              <a:spcBef>
                <a:spcPts val="0"/>
              </a:spcBef>
              <a:spcAft>
                <a:spcPts val="0"/>
              </a:spcAft>
              <a:buClr>
                <a:schemeClr val="dk1"/>
              </a:buClr>
              <a:buSzPts val="1200"/>
              <a:buFont typeface="Calibri"/>
              <a:buNone/>
            </a:pPr>
            <a:r>
              <a:rPr lang="en-GB" b="0" dirty="0"/>
              <a:t>Hansel: Yes, that is a house! A gingerbread house! We can eat!</a:t>
            </a:r>
          </a:p>
          <a:p>
            <a:pPr marL="0" marR="0" lvl="0" indent="0" algn="l" rtl="0">
              <a:lnSpc>
                <a:spcPct val="100000"/>
              </a:lnSpc>
              <a:spcBef>
                <a:spcPts val="0"/>
              </a:spcBef>
              <a:spcAft>
                <a:spcPts val="0"/>
              </a:spcAft>
              <a:buClr>
                <a:schemeClr val="dk1"/>
              </a:buClr>
              <a:buSzPts val="1200"/>
              <a:buFont typeface="Calibri"/>
              <a:buNone/>
            </a:pPr>
            <a:r>
              <a:rPr lang="en-GB" b="0" dirty="0"/>
              <a:t>Narrator: They run to the house and eat. They are very happy! But then they hear an old witch. The witch is in the house.</a:t>
            </a:r>
          </a:p>
          <a:p>
            <a:pPr marL="0" marR="0" lvl="0" indent="0" algn="l" rtl="0">
              <a:lnSpc>
                <a:spcPct val="100000"/>
              </a:lnSpc>
              <a:spcBef>
                <a:spcPts val="0"/>
              </a:spcBef>
              <a:spcAft>
                <a:spcPts val="0"/>
              </a:spcAft>
              <a:buClr>
                <a:schemeClr val="dk1"/>
              </a:buClr>
              <a:buSzPts val="1200"/>
              <a:buFont typeface="Calibri"/>
              <a:buNone/>
            </a:pPr>
            <a:r>
              <a:rPr lang="en-GB" b="0" dirty="0"/>
              <a:t>Witch: Nibble, nibble, gnaw, who is nibbling at my house?</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are scared!</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383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production of this week’s revised vocabulary and grammar.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the missing words.</a:t>
            </a:r>
          </a:p>
          <a:p>
            <a:pPr marL="228600" lvl="0" indent="-228600" algn="l" rtl="0">
              <a:spcBef>
                <a:spcPts val="0"/>
              </a:spcBef>
              <a:spcAft>
                <a:spcPts val="0"/>
              </a:spcAft>
              <a:buAutoNum type="arabicPeriod"/>
            </a:pPr>
            <a:r>
              <a:rPr lang="en-GB" dirty="0"/>
              <a:t>Then they translate the sentences into English.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087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14066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758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2234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4940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4409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9954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284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8751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6604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062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7366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194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3" Type="http://schemas.openxmlformats.org/officeDocument/2006/relationships/audio" Target="../media/audio38.wav"/><Relationship Id="rId21" Type="http://schemas.openxmlformats.org/officeDocument/2006/relationships/audio" Target="../media/audio54.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 Type="http://schemas.openxmlformats.org/officeDocument/2006/relationships/notesSlide" Target="../notesSlides/notesSlide11.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22.png"/><Relationship Id="rId15" Type="http://schemas.openxmlformats.org/officeDocument/2006/relationships/audio" Target="../media/audio48.wav"/><Relationship Id="rId23" Type="http://schemas.openxmlformats.org/officeDocument/2006/relationships/audio" Target="../media/audio56.wav"/><Relationship Id="rId10" Type="http://schemas.openxmlformats.org/officeDocument/2006/relationships/audio" Target="../media/audio43.wav"/><Relationship Id="rId19" Type="http://schemas.openxmlformats.org/officeDocument/2006/relationships/audio" Target="../media/audio52.wav"/><Relationship Id="rId4" Type="http://schemas.openxmlformats.org/officeDocument/2006/relationships/image" Target="../media/image21.png"/><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audio" Target="../media/audio55.wav"/></Relationships>
</file>

<file path=ppt/slides/_rels/slide12.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6.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audio" Target="../media/audio8.wav"/><Relationship Id="rId10" Type="http://schemas.openxmlformats.org/officeDocument/2006/relationships/audio" Target="../media/audio9.wav"/><Relationship Id="rId4" Type="http://schemas.openxmlformats.org/officeDocument/2006/relationships/audio" Target="../media/audio7.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svg"/><Relationship Id="rId11" Type="http://schemas.openxmlformats.org/officeDocument/2006/relationships/audio" Target="../media/audio13.wav"/><Relationship Id="rId5" Type="http://schemas.openxmlformats.org/officeDocument/2006/relationships/image" Target="../media/image11.png"/><Relationship Id="rId10" Type="http://schemas.openxmlformats.org/officeDocument/2006/relationships/audio" Target="../media/audio12.wav"/><Relationship Id="rId4" Type="http://schemas.openxmlformats.org/officeDocument/2006/relationships/audio" Target="../media/audio10.wav"/><Relationship Id="rId9"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14.wav"/><Relationship Id="rId5" Type="http://schemas.openxmlformats.org/officeDocument/2006/relationships/image" Target="../media/image13.gif"/><Relationship Id="rId4" Type="http://schemas.openxmlformats.org/officeDocument/2006/relationships/audio" Target="../media/audio1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2.svg"/><Relationship Id="rId11" Type="http://schemas.openxmlformats.org/officeDocument/2006/relationships/audio" Target="../media/audio18.wav"/><Relationship Id="rId5" Type="http://schemas.openxmlformats.org/officeDocument/2006/relationships/image" Target="../media/image11.png"/><Relationship Id="rId10" Type="http://schemas.openxmlformats.org/officeDocument/2006/relationships/audio" Target="../media/audio17.wav"/><Relationship Id="rId4" Type="http://schemas.openxmlformats.org/officeDocument/2006/relationships/audio" Target="../media/audio15.wav"/><Relationship Id="rId9"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19.wav"/><Relationship Id="rId5" Type="http://schemas.openxmlformats.org/officeDocument/2006/relationships/image" Target="../media/image13.gif"/><Relationship Id="rId4" Type="http://schemas.openxmlformats.org/officeDocument/2006/relationships/audio" Target="../media/audio17.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7.wav"/><Relationship Id="rId18" Type="http://schemas.openxmlformats.org/officeDocument/2006/relationships/image" Target="../media/image18.jpeg"/><Relationship Id="rId3" Type="http://schemas.openxmlformats.org/officeDocument/2006/relationships/image" Target="../media/image15.png"/><Relationship Id="rId7" Type="http://schemas.openxmlformats.org/officeDocument/2006/relationships/audio" Target="../media/audio23.wav"/><Relationship Id="rId12" Type="http://schemas.openxmlformats.org/officeDocument/2006/relationships/audio" Target="../media/audio26.wav"/><Relationship Id="rId17" Type="http://schemas.openxmlformats.org/officeDocument/2006/relationships/image" Target="../media/image2.jp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audio" Target="../media/audio22.wav"/><Relationship Id="rId11" Type="http://schemas.openxmlformats.org/officeDocument/2006/relationships/image" Target="../media/image17.svg"/><Relationship Id="rId5" Type="http://schemas.openxmlformats.org/officeDocument/2006/relationships/audio" Target="../media/audio21.wav"/><Relationship Id="rId15" Type="http://schemas.openxmlformats.org/officeDocument/2006/relationships/audio" Target="../media/audio29.wav"/><Relationship Id="rId10" Type="http://schemas.openxmlformats.org/officeDocument/2006/relationships/image" Target="../media/image16.png"/><Relationship Id="rId19" Type="http://schemas.openxmlformats.org/officeDocument/2006/relationships/audio" Target="../media/audio30.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28.wav"/></Relationships>
</file>

<file path=ppt/slides/_rels/slide9.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34.wav"/><Relationship Id="rId5" Type="http://schemas.openxmlformats.org/officeDocument/2006/relationships/audio" Target="../media/audio33.wav"/><Relationship Id="rId10" Type="http://schemas.openxmlformats.org/officeDocument/2006/relationships/image" Target="../media/image20.svg"/><Relationship Id="rId4" Type="http://schemas.openxmlformats.org/officeDocument/2006/relationships/audio" Target="../media/audio32.wav"/><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4" name="Picture 3">
            <a:extLst>
              <a:ext uri="{FF2B5EF4-FFF2-40B4-BE49-F238E27FC236}">
                <a16:creationId xmlns:a16="http://schemas.microsoft.com/office/drawing/2014/main" id="{E9E787F2-5B6E-8529-DB28-7DD61C15C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200447"/>
            <a:ext cx="3814763" cy="3881476"/>
          </a:xfrm>
          <a:prstGeom prst="rect">
            <a:avLst/>
          </a:prstGeom>
        </p:spPr>
      </p:pic>
      <p:sp>
        <p:nvSpPr>
          <p:cNvPr id="5" name="CasellaDiTesto 4">
            <a:hlinkClick r:id="" action="ppaction://noaction">
              <a:snd r:embed="rId5" name="T3_W12_1.1.wav"/>
            </a:hlinkClick>
            <a:extLst>
              <a:ext uri="{FF2B5EF4-FFF2-40B4-BE49-F238E27FC236}">
                <a16:creationId xmlns:a16="http://schemas.microsoft.com/office/drawing/2014/main" id="{E21663DC-FB00-F2BF-3B83-865B7DE6E7B0}"/>
              </a:ext>
            </a:extLst>
          </p:cNvPr>
          <p:cNvSpPr txBox="1"/>
          <p:nvPr/>
        </p:nvSpPr>
        <p:spPr>
          <a:xfrm>
            <a:off x="469552" y="-52450"/>
            <a:ext cx="3411879" cy="1200329"/>
          </a:xfrm>
          <a:prstGeom prst="rect">
            <a:avLst/>
          </a:prstGeom>
          <a:noFill/>
        </p:spPr>
        <p:txBody>
          <a:bodyPr wrap="square">
            <a:spAutoFit/>
          </a:bodyPr>
          <a:lstStyle/>
          <a:p>
            <a:pPr algn="ctr"/>
            <a:r>
              <a:rPr lang="en-GB" sz="3600" b="1" dirty="0" err="1">
                <a:solidFill>
                  <a:srgbClr val="FFFFFF"/>
                </a:solidFill>
                <a:latin typeface="Century Gothic"/>
                <a:ea typeface="Century Gothic"/>
                <a:cs typeface="Century Gothic"/>
                <a:sym typeface="Century Gothic"/>
              </a:rPr>
              <a:t>Hänsel</a:t>
            </a:r>
            <a:r>
              <a:rPr lang="en-GB" sz="3600" b="1" dirty="0">
                <a:solidFill>
                  <a:srgbClr val="FFFFFF"/>
                </a:solidFill>
                <a:latin typeface="Century Gothic"/>
                <a:ea typeface="Century Gothic"/>
                <a:cs typeface="Century Gothic"/>
                <a:sym typeface="Century Gothic"/>
              </a:rPr>
              <a:t> und Gretel</a:t>
            </a:r>
            <a:endParaRPr lang="en-GB"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48434959"/>
              </p:ext>
            </p:extLst>
          </p:nvPr>
        </p:nvGraphicFramePr>
        <p:xfrm>
          <a:off x="547096" y="732820"/>
          <a:ext cx="10322446" cy="5275071"/>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du </a:t>
                      </a:r>
                      <a:r>
                        <a:rPr lang="en-GB" sz="2400" b="1" i="0" u="none" strike="noStrike" cap="none" dirty="0" err="1">
                          <a:solidFill>
                            <a:srgbClr val="92D050"/>
                          </a:solidFill>
                          <a:latin typeface="Century Gothic" panose="020B0502020202020204" pitchFamily="34" charset="0"/>
                          <a:sym typeface="Arial"/>
                        </a:rPr>
                        <a:t>wirst</a:t>
                      </a:r>
                      <a:endParaRPr lang="en-GB" sz="2400" b="1" i="0" u="none" strike="noStrike" cap="none" dirty="0">
                        <a:solidFill>
                          <a:srgbClr val="92D050"/>
                        </a:solidFill>
                        <a:latin typeface="Century Gothic" panose="020B0502020202020204" pitchFamily="34" charset="0"/>
                        <a:sym typeface="Arial"/>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werden</a:t>
                      </a:r>
                      <a:endParaRPr lang="en-GB" sz="2400" b="1" i="0" u="none" strike="noStrike" cap="none" dirty="0">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700" b="1" i="0" u="none" strike="noStrike" cap="none" dirty="0" err="1">
                          <a:solidFill>
                            <a:srgbClr val="92D050"/>
                          </a:solidFill>
                          <a:latin typeface="Century Gothic" panose="020B0502020202020204" pitchFamily="34" charset="0"/>
                          <a:sym typeface="Arial"/>
                        </a:rPr>
                        <a:t>Herzlichen</a:t>
                      </a:r>
                      <a:r>
                        <a:rPr lang="en-GB" sz="1700" b="1" i="0" u="none" strike="noStrike" cap="none" dirty="0">
                          <a:solidFill>
                            <a:srgbClr val="92D050"/>
                          </a:solidFill>
                          <a:latin typeface="Century Gothic" panose="020B0502020202020204" pitchFamily="34" charset="0"/>
                          <a:sym typeface="Arial"/>
                        </a:rPr>
                        <a:t> </a:t>
                      </a:r>
                      <a:r>
                        <a:rPr lang="en-GB" sz="1700" b="1" i="0" u="none" strike="noStrike" cap="none" dirty="0" err="1">
                          <a:solidFill>
                            <a:srgbClr val="92D050"/>
                          </a:solidFill>
                          <a:latin typeface="Century Gothic" panose="020B0502020202020204" pitchFamily="34" charset="0"/>
                          <a:sym typeface="Arial"/>
                        </a:rPr>
                        <a:t>Glückwunsch</a:t>
                      </a:r>
                      <a:r>
                        <a:rPr lang="en-GB" sz="1700" b="1" i="0" u="none" strike="noStrike" cap="none" dirty="0">
                          <a:solidFill>
                            <a:srgbClr val="92D050"/>
                          </a:solidFill>
                          <a:latin typeface="Century Gothic" panose="020B0502020202020204" pitchFamily="34" charset="0"/>
                          <a:sym typeface="Arial"/>
                        </a:rPr>
                        <a:t> </a:t>
                      </a:r>
                      <a:r>
                        <a:rPr lang="en-GB" sz="1700" b="1" i="0" u="none" strike="noStrike" cap="none" dirty="0" err="1">
                          <a:solidFill>
                            <a:srgbClr val="92D050"/>
                          </a:solidFill>
                          <a:latin typeface="Century Gothic" panose="020B0502020202020204" pitchFamily="34" charset="0"/>
                          <a:sym typeface="Arial"/>
                        </a:rPr>
                        <a:t>zum</a:t>
                      </a:r>
                      <a:r>
                        <a:rPr lang="en-GB" sz="1700" b="1" i="0" u="none" strike="noStrike" cap="none" dirty="0">
                          <a:solidFill>
                            <a:srgbClr val="92D050"/>
                          </a:solidFill>
                          <a:latin typeface="Century Gothic" panose="020B0502020202020204" pitchFamily="34" charset="0"/>
                          <a:sym typeface="Arial"/>
                        </a:rPr>
                        <a:t> </a:t>
                      </a:r>
                      <a:r>
                        <a:rPr lang="en-GB" sz="1700" b="1" i="0" u="none" strike="noStrike" cap="none" dirty="0" err="1">
                          <a:solidFill>
                            <a:srgbClr val="92D050"/>
                          </a:solidFill>
                          <a:latin typeface="Century Gothic" panose="020B0502020202020204" pitchFamily="34" charset="0"/>
                          <a:sym typeface="Arial"/>
                        </a:rPr>
                        <a:t>Geburtstag</a:t>
                      </a:r>
                      <a:endParaRPr lang="en-GB" sz="1700" b="1" i="0" u="none" strike="noStrike" cap="none" dirty="0">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Gute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Besserung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a:t>
                      </a:r>
                      <a:r>
                        <a:rPr lang="en-GB" sz="2400" b="1" dirty="0" err="1">
                          <a:solidFill>
                            <a:srgbClr val="92D050"/>
                          </a:solidFill>
                          <a:latin typeface="Century Gothic" panose="020B0502020202020204" pitchFamily="34" charset="0"/>
                        </a:rPr>
                        <a:t>werde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err="1">
                          <a:solidFill>
                            <a:srgbClr val="92D050"/>
                          </a:solidFill>
                          <a:latin typeface="Century Gothic" panose="020B0502020202020204" pitchFamily="34" charset="0"/>
                        </a:rPr>
                        <a:t>Frohe</a:t>
                      </a:r>
                      <a:r>
                        <a:rPr lang="en-GB" sz="2200" b="1" dirty="0">
                          <a:solidFill>
                            <a:srgbClr val="92D050"/>
                          </a:solidFill>
                          <a:latin typeface="Century Gothic" panose="020B0502020202020204" pitchFamily="34" charset="0"/>
                        </a:rPr>
                        <a:t> </a:t>
                      </a:r>
                      <a:r>
                        <a:rPr lang="en-GB" sz="2200" b="1" dirty="0" err="1">
                          <a:solidFill>
                            <a:srgbClr val="92D050"/>
                          </a:solidFill>
                          <a:latin typeface="Century Gothic" panose="020B0502020202020204" pitchFamily="34" charset="0"/>
                        </a:rPr>
                        <a:t>Weihnachten</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viel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Glück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wird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wird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backen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sauber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holen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muss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müssen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kochen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Brot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Bett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Boden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90417" y="147860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5527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91448" y="5527703"/>
            <a:ext cx="28501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bread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371846" y="5527703"/>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bed</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064574" y="55277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floor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91448" y="4672438"/>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has to, must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71846" y="4672438"/>
            <a:ext cx="3218134" cy="461665"/>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have to, must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64574" y="4672438"/>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cook, cooking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91448" y="3809899"/>
            <a:ext cx="277151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bake, baking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71846" y="380989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64574" y="380989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fetch, get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91448" y="2942127"/>
            <a:ext cx="385979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 luck</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71846" y="2942127"/>
            <a:ext cx="26913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becomes, gets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064574" y="2942127"/>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becomes, gets</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91448" y="2089560"/>
            <a:ext cx="40077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Get well soon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71846" y="208956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become, get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64574" y="2089560"/>
            <a:ext cx="306908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Happy Christmas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91448" y="1231560"/>
            <a:ext cx="284023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become, get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71846" y="123156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become, get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064574" y="1231560"/>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Happy Birthday</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3529991"/>
              </p:ext>
            </p:extLst>
          </p:nvPr>
        </p:nvGraphicFramePr>
        <p:xfrm>
          <a:off x="535149" y="795732"/>
          <a:ext cx="10322446" cy="5275071"/>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Happy Birthday</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Good luck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I become, get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Happy Christmas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become,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Get well soon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become,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she becomes,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becomes, gets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bread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cook, cooking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fetch,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bake, baking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floor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2.wav"/>
            </a:hlinkClick>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90417" y="147860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21370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8" name="TextBox 57">
            <a:hlinkClick r:id="" action="ppaction://noaction">
              <a:snd r:embed="rId6" name="T3_W12F_12.3.wav"/>
            </a:hlinkClick>
            <a:extLst>
              <a:ext uri="{FF2B5EF4-FFF2-40B4-BE49-F238E27FC236}">
                <a16:creationId xmlns:a16="http://schemas.microsoft.com/office/drawing/2014/main" id="{EF239C35-C144-491F-AEA8-CD145B46436E}"/>
              </a:ext>
            </a:extLst>
          </p:cNvPr>
          <p:cNvSpPr txBox="1"/>
          <p:nvPr/>
        </p:nvSpPr>
        <p:spPr>
          <a:xfrm>
            <a:off x="2198327" y="5586102"/>
            <a:ext cx="277151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müssen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7" name="T3_W7_7.8.wav"/>
            </a:hlinkClick>
            <a:extLst>
              <a:ext uri="{FF2B5EF4-FFF2-40B4-BE49-F238E27FC236}">
                <a16:creationId xmlns:a16="http://schemas.microsoft.com/office/drawing/2014/main" id="{5EAB8AEE-2EFB-4FCD-B290-9EBB073016C9}"/>
              </a:ext>
            </a:extLst>
          </p:cNvPr>
          <p:cNvSpPr txBox="1"/>
          <p:nvPr/>
        </p:nvSpPr>
        <p:spPr>
          <a:xfrm>
            <a:off x="5374724" y="5586102"/>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sauber</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8" name="T3_W12F_12.5.wav"/>
            </a:hlinkClick>
            <a:extLst>
              <a:ext uri="{FF2B5EF4-FFF2-40B4-BE49-F238E27FC236}">
                <a16:creationId xmlns:a16="http://schemas.microsoft.com/office/drawing/2014/main" id="{D18B8898-B477-43E3-BE8C-9D0576976DA9}"/>
              </a:ext>
            </a:extLst>
          </p:cNvPr>
          <p:cNvSpPr txBox="1"/>
          <p:nvPr/>
        </p:nvSpPr>
        <p:spPr>
          <a:xfrm>
            <a:off x="8047304" y="5586102"/>
            <a:ext cx="26666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Bett</a:t>
            </a:r>
          </a:p>
        </p:txBody>
      </p:sp>
      <p:sp>
        <p:nvSpPr>
          <p:cNvPr id="61" name="TextBox 60">
            <a:hlinkClick r:id="" action="ppaction://noaction">
              <a:snd r:embed="rId9" name="T3_W12F_12.6.wav"/>
            </a:hlinkClick>
            <a:extLst>
              <a:ext uri="{FF2B5EF4-FFF2-40B4-BE49-F238E27FC236}">
                <a16:creationId xmlns:a16="http://schemas.microsoft.com/office/drawing/2014/main" id="{6A8195D3-7F81-44C0-B3C4-7AA5F73FDFE2}"/>
              </a:ext>
            </a:extLst>
          </p:cNvPr>
          <p:cNvSpPr txBox="1"/>
          <p:nvPr/>
        </p:nvSpPr>
        <p:spPr>
          <a:xfrm>
            <a:off x="2198327" y="4730594"/>
            <a:ext cx="282698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holen</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0" name="T3_W12F_12.7.wav"/>
            </a:hlinkClick>
            <a:extLst>
              <a:ext uri="{FF2B5EF4-FFF2-40B4-BE49-F238E27FC236}">
                <a16:creationId xmlns:a16="http://schemas.microsoft.com/office/drawing/2014/main" id="{E34A5B3A-1E1D-4D72-9D2C-CEF166467DEF}"/>
              </a:ext>
            </a:extLst>
          </p:cNvPr>
          <p:cNvSpPr txBox="1"/>
          <p:nvPr/>
        </p:nvSpPr>
        <p:spPr>
          <a:xfrm>
            <a:off x="5374724" y="4730594"/>
            <a:ext cx="1794275" cy="461665"/>
          </a:xfrm>
          <a:prstGeom prst="rect">
            <a:avLst/>
          </a:prstGeom>
          <a:noFill/>
        </p:spPr>
        <p:txBody>
          <a:bodyPr wrap="square" rtlCol="0">
            <a:spAutoFit/>
          </a:bodyPr>
          <a:lstStyle/>
          <a:p>
            <a:pPr>
              <a:buClr>
                <a:srgbClr val="000000"/>
              </a:buClr>
              <a:buFont typeface="Arial"/>
              <a:buNone/>
              <a:defRPr/>
            </a:pPr>
            <a:r>
              <a:rPr lang="en-US" sz="2300" kern="0" dirty="0" err="1">
                <a:solidFill>
                  <a:srgbClr val="002060"/>
                </a:solidFill>
                <a:latin typeface="Century Gothic" panose="020B0502020202020204" pitchFamily="34" charset="0"/>
                <a:cs typeface="Arial"/>
                <a:sym typeface="Arial"/>
              </a:rPr>
              <a:t>backen</a:t>
            </a:r>
            <a:endParaRPr lang="en-GB" sz="23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1" name="T3_W12F_12.8.wav"/>
            </a:hlinkClick>
            <a:extLst>
              <a:ext uri="{FF2B5EF4-FFF2-40B4-BE49-F238E27FC236}">
                <a16:creationId xmlns:a16="http://schemas.microsoft.com/office/drawing/2014/main" id="{4288424B-C932-4547-A012-B49F40F7D00B}"/>
              </a:ext>
            </a:extLst>
          </p:cNvPr>
          <p:cNvSpPr txBox="1"/>
          <p:nvPr/>
        </p:nvSpPr>
        <p:spPr>
          <a:xfrm>
            <a:off x="8047304" y="4730594"/>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Boden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2" name="T3_W12F_12.9.wav"/>
            </a:hlinkClick>
            <a:extLst>
              <a:ext uri="{FF2B5EF4-FFF2-40B4-BE49-F238E27FC236}">
                <a16:creationId xmlns:a16="http://schemas.microsoft.com/office/drawing/2014/main" id="{24EF90E7-D847-4795-BDB5-8402724F776D}"/>
              </a:ext>
            </a:extLst>
          </p:cNvPr>
          <p:cNvSpPr txBox="1"/>
          <p:nvPr/>
        </p:nvSpPr>
        <p:spPr>
          <a:xfrm>
            <a:off x="2198327" y="3881444"/>
            <a:ext cx="277151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 muss</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3" name="T3_W12F_12.10.wav"/>
            </a:hlinkClick>
            <a:extLst>
              <a:ext uri="{FF2B5EF4-FFF2-40B4-BE49-F238E27FC236}">
                <a16:creationId xmlns:a16="http://schemas.microsoft.com/office/drawing/2014/main" id="{14BEB3B8-B887-4DEB-A486-6CD05DC01D9A}"/>
              </a:ext>
            </a:extLst>
          </p:cNvPr>
          <p:cNvSpPr txBox="1"/>
          <p:nvPr/>
        </p:nvSpPr>
        <p:spPr>
          <a:xfrm>
            <a:off x="5374724" y="388144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Brot</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4" name="T3_W12F_12.11.wav"/>
            </a:hlinkClick>
            <a:extLst>
              <a:ext uri="{FF2B5EF4-FFF2-40B4-BE49-F238E27FC236}">
                <a16:creationId xmlns:a16="http://schemas.microsoft.com/office/drawing/2014/main" id="{9A77445A-237C-48F8-B46C-8170B7D37559}"/>
              </a:ext>
            </a:extLst>
          </p:cNvPr>
          <p:cNvSpPr txBox="1"/>
          <p:nvPr/>
        </p:nvSpPr>
        <p:spPr>
          <a:xfrm>
            <a:off x="8047304" y="388144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kochen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5" name="T3_W12F_12.12.wav"/>
            </a:hlinkClick>
            <a:extLst>
              <a:ext uri="{FF2B5EF4-FFF2-40B4-BE49-F238E27FC236}">
                <a16:creationId xmlns:a16="http://schemas.microsoft.com/office/drawing/2014/main" id="{2A9D9F22-C351-4596-BB7D-87AE8D30A74E}"/>
              </a:ext>
            </a:extLst>
          </p:cNvPr>
          <p:cNvSpPr txBox="1"/>
          <p:nvPr/>
        </p:nvSpPr>
        <p:spPr>
          <a:xfrm>
            <a:off x="2198327" y="3004613"/>
            <a:ext cx="305058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du </a:t>
            </a:r>
            <a:r>
              <a:rPr lang="en-US" sz="2400" kern="0" dirty="0" err="1">
                <a:solidFill>
                  <a:srgbClr val="002060"/>
                </a:solidFill>
                <a:latin typeface="Century Gothic" panose="020B0502020202020204" pitchFamily="34" charset="0"/>
                <a:cs typeface="Arial"/>
                <a:sym typeface="Arial"/>
              </a:rPr>
              <a:t>wirst</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6" name="T3_W12F_12.13.wav"/>
            </a:hlinkClick>
            <a:extLst>
              <a:ext uri="{FF2B5EF4-FFF2-40B4-BE49-F238E27FC236}">
                <a16:creationId xmlns:a16="http://schemas.microsoft.com/office/drawing/2014/main" id="{171C234B-E1D8-4BA7-9BB6-CEE92AB173E3}"/>
              </a:ext>
            </a:extLst>
          </p:cNvPr>
          <p:cNvSpPr txBox="1"/>
          <p:nvPr/>
        </p:nvSpPr>
        <p:spPr>
          <a:xfrm>
            <a:off x="5374724" y="3004612"/>
            <a:ext cx="269139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wird</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7" name="T3_W12F_12.14.wav"/>
            </a:hlinkClick>
            <a:extLst>
              <a:ext uri="{FF2B5EF4-FFF2-40B4-BE49-F238E27FC236}">
                <a16:creationId xmlns:a16="http://schemas.microsoft.com/office/drawing/2014/main" id="{5C29C5FA-AFAC-4818-90A1-7B59F3E335C7}"/>
              </a:ext>
            </a:extLst>
          </p:cNvPr>
          <p:cNvSpPr txBox="1"/>
          <p:nvPr/>
        </p:nvSpPr>
        <p:spPr>
          <a:xfrm>
            <a:off x="8047304" y="3004612"/>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a:t>
            </a:r>
            <a:r>
              <a:rPr lang="en-US" sz="2400" kern="0" dirty="0" err="1">
                <a:solidFill>
                  <a:srgbClr val="002060"/>
                </a:solidFill>
                <a:latin typeface="Century Gothic" panose="020B0502020202020204" pitchFamily="34" charset="0"/>
                <a:cs typeface="Arial"/>
                <a:sym typeface="Arial"/>
              </a:rPr>
              <a:t>wird</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8" name="T3_W12F_12.15.wav"/>
            </a:hlinkClick>
            <a:extLst>
              <a:ext uri="{FF2B5EF4-FFF2-40B4-BE49-F238E27FC236}">
                <a16:creationId xmlns:a16="http://schemas.microsoft.com/office/drawing/2014/main" id="{3BD33182-986E-45CA-86E6-40DC81B590C8}"/>
              </a:ext>
            </a:extLst>
          </p:cNvPr>
          <p:cNvSpPr txBox="1"/>
          <p:nvPr/>
        </p:nvSpPr>
        <p:spPr>
          <a:xfrm>
            <a:off x="2198327" y="2143418"/>
            <a:ext cx="3114565"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Frohe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Weihnachten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19" name="T3_W12F_12.16.wav"/>
            </a:hlinkClick>
            <a:extLst>
              <a:ext uri="{FF2B5EF4-FFF2-40B4-BE49-F238E27FC236}">
                <a16:creationId xmlns:a16="http://schemas.microsoft.com/office/drawing/2014/main" id="{D4662F6F-BB7A-440E-99DB-3FEB806B34CB}"/>
              </a:ext>
            </a:extLst>
          </p:cNvPr>
          <p:cNvSpPr txBox="1"/>
          <p:nvPr/>
        </p:nvSpPr>
        <p:spPr>
          <a:xfrm>
            <a:off x="5374724" y="2143418"/>
            <a:ext cx="269139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werden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0" name="T3_W12F_12.17.wav"/>
            </a:hlinkClick>
            <a:extLst>
              <a:ext uri="{FF2B5EF4-FFF2-40B4-BE49-F238E27FC236}">
                <a16:creationId xmlns:a16="http://schemas.microsoft.com/office/drawing/2014/main" id="{80DD82C3-D3C7-45A3-B5A4-90223E7359A7}"/>
              </a:ext>
            </a:extLst>
          </p:cNvPr>
          <p:cNvSpPr txBox="1"/>
          <p:nvPr/>
        </p:nvSpPr>
        <p:spPr>
          <a:xfrm>
            <a:off x="8047304" y="2143418"/>
            <a:ext cx="3069081"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Gute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Besserung</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1" name="T3_W12F_12.18.wav"/>
            </a:hlinkClick>
            <a:extLst>
              <a:ext uri="{FF2B5EF4-FFF2-40B4-BE49-F238E27FC236}">
                <a16:creationId xmlns:a16="http://schemas.microsoft.com/office/drawing/2014/main" id="{40541C7D-B0CC-4C45-9347-2F6A8921779D}"/>
              </a:ext>
            </a:extLst>
          </p:cNvPr>
          <p:cNvSpPr txBox="1"/>
          <p:nvPr/>
        </p:nvSpPr>
        <p:spPr>
          <a:xfrm>
            <a:off x="2198327" y="1101898"/>
            <a:ext cx="3194295" cy="707886"/>
          </a:xfrm>
          <a:prstGeom prst="rect">
            <a:avLst/>
          </a:prstGeom>
          <a:noFill/>
        </p:spPr>
        <p:txBody>
          <a:bodyPr wrap="square" rtlCol="0">
            <a:spAutoFit/>
          </a:bodyPr>
          <a:lstStyle/>
          <a:p>
            <a:pPr>
              <a:buClr>
                <a:srgbClr val="000000"/>
              </a:buClr>
              <a:buFont typeface="Arial"/>
              <a:buNone/>
              <a:defRPr/>
            </a:pPr>
            <a:r>
              <a:rPr lang="en-GB" sz="2000" kern="0" dirty="0" err="1">
                <a:solidFill>
                  <a:srgbClr val="002060"/>
                </a:solidFill>
                <a:latin typeface="Century Gothic" panose="020B0502020202020204" pitchFamily="34" charset="0"/>
                <a:cs typeface="Arial"/>
                <a:sym typeface="Arial"/>
              </a:rPr>
              <a:t>Herzlichen</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Glückwunsch</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zum</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Geburtstag</a:t>
            </a:r>
            <a:endParaRPr lang="en-GB" sz="20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2" name="T3_W12F_12.19.wav"/>
            </a:hlinkClick>
            <a:extLst>
              <a:ext uri="{FF2B5EF4-FFF2-40B4-BE49-F238E27FC236}">
                <a16:creationId xmlns:a16="http://schemas.microsoft.com/office/drawing/2014/main" id="{85556096-252E-4BFA-8C9B-3147737202F6}"/>
              </a:ext>
            </a:extLst>
          </p:cNvPr>
          <p:cNvSpPr txBox="1"/>
          <p:nvPr/>
        </p:nvSpPr>
        <p:spPr>
          <a:xfrm>
            <a:off x="5374724" y="1305302"/>
            <a:ext cx="269139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viel</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Glück</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3" name="T3_W12F_12.20.wav"/>
            </a:hlinkClick>
            <a:extLst>
              <a:ext uri="{FF2B5EF4-FFF2-40B4-BE49-F238E27FC236}">
                <a16:creationId xmlns:a16="http://schemas.microsoft.com/office/drawing/2014/main" id="{B56FCEEC-BBC0-447D-8197-5467071F582A}"/>
              </a:ext>
            </a:extLst>
          </p:cNvPr>
          <p:cNvSpPr txBox="1"/>
          <p:nvPr/>
        </p:nvSpPr>
        <p:spPr>
          <a:xfrm>
            <a:off x="8047304" y="1305302"/>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ich </a:t>
            </a:r>
            <a:r>
              <a:rPr lang="en-US" sz="2400" kern="0" dirty="0" err="1">
                <a:solidFill>
                  <a:srgbClr val="002060"/>
                </a:solidFill>
                <a:latin typeface="Century Gothic" panose="020B0502020202020204" pitchFamily="34" charset="0"/>
                <a:cs typeface="Arial"/>
                <a:sym typeface="Arial"/>
              </a:rPr>
              <a:t>werde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57825"/>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344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896A6F30-4B1C-9836-AB8D-6B5018AC902F}"/>
              </a:ext>
            </a:extLst>
          </p:cNvPr>
          <p:cNvGraphicFramePr>
            <a:graphicFrameLocks noGrp="1"/>
          </p:cNvGraphicFramePr>
          <p:nvPr>
            <p:extLst>
              <p:ext uri="{D42A27DB-BD31-4B8C-83A1-F6EECF244321}">
                <p14:modId xmlns:p14="http://schemas.microsoft.com/office/powerpoint/2010/main" val="950446166"/>
              </p:ext>
            </p:extLst>
          </p:nvPr>
        </p:nvGraphicFramePr>
        <p:xfrm>
          <a:off x="547096" y="732820"/>
          <a:ext cx="10322446" cy="5275071"/>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du </a:t>
                      </a:r>
                      <a:r>
                        <a:rPr lang="en-GB" sz="2400" b="1" i="0" u="none" strike="noStrike" cap="none" dirty="0" err="1">
                          <a:solidFill>
                            <a:srgbClr val="002060"/>
                          </a:solidFill>
                          <a:latin typeface="Century Gothic" panose="020B0502020202020204" pitchFamily="34" charset="0"/>
                          <a:sym typeface="Arial"/>
                        </a:rPr>
                        <a:t>wirst</a:t>
                      </a:r>
                      <a:endParaRPr lang="en-GB" sz="2400" b="1" i="0" u="none" strike="noStrike" cap="none" dirty="0">
                        <a:solidFill>
                          <a:srgbClr val="002060"/>
                        </a:solidFill>
                        <a:latin typeface="Century Gothic" panose="020B0502020202020204" pitchFamily="34" charset="0"/>
                        <a:sym typeface="Arial"/>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werden</a:t>
                      </a: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700" b="1" i="0" u="none" strike="noStrike" cap="none" dirty="0" err="1">
                          <a:solidFill>
                            <a:srgbClr val="002060"/>
                          </a:solidFill>
                          <a:latin typeface="Century Gothic" panose="020B0502020202020204" pitchFamily="34" charset="0"/>
                          <a:sym typeface="Arial"/>
                        </a:rPr>
                        <a:t>Herzlichen</a:t>
                      </a:r>
                      <a:r>
                        <a:rPr lang="en-GB" sz="1700" b="1" i="0" u="none" strike="noStrike" cap="none" dirty="0">
                          <a:solidFill>
                            <a:srgbClr val="002060"/>
                          </a:solidFill>
                          <a:latin typeface="Century Gothic" panose="020B0502020202020204" pitchFamily="34" charset="0"/>
                          <a:sym typeface="Arial"/>
                        </a:rPr>
                        <a:t> </a:t>
                      </a:r>
                      <a:r>
                        <a:rPr lang="en-GB" sz="1700" b="1" i="0" u="none" strike="noStrike" cap="none" dirty="0" err="1">
                          <a:solidFill>
                            <a:srgbClr val="002060"/>
                          </a:solidFill>
                          <a:latin typeface="Century Gothic" panose="020B0502020202020204" pitchFamily="34" charset="0"/>
                          <a:sym typeface="Arial"/>
                        </a:rPr>
                        <a:t>Glückwunsch</a:t>
                      </a:r>
                      <a:r>
                        <a:rPr lang="en-GB" sz="1700" b="1" i="0" u="none" strike="noStrike" cap="none" dirty="0">
                          <a:solidFill>
                            <a:srgbClr val="002060"/>
                          </a:solidFill>
                          <a:latin typeface="Century Gothic" panose="020B0502020202020204" pitchFamily="34" charset="0"/>
                          <a:sym typeface="Arial"/>
                        </a:rPr>
                        <a:t> </a:t>
                      </a:r>
                      <a:r>
                        <a:rPr lang="en-GB" sz="1700" b="1" i="0" u="none" strike="noStrike" cap="none" dirty="0" err="1">
                          <a:solidFill>
                            <a:srgbClr val="002060"/>
                          </a:solidFill>
                          <a:latin typeface="Century Gothic" panose="020B0502020202020204" pitchFamily="34" charset="0"/>
                          <a:sym typeface="Arial"/>
                        </a:rPr>
                        <a:t>zum</a:t>
                      </a:r>
                      <a:r>
                        <a:rPr lang="en-GB" sz="1700" b="1" i="0" u="none" strike="noStrike" cap="none" dirty="0">
                          <a:solidFill>
                            <a:srgbClr val="002060"/>
                          </a:solidFill>
                          <a:latin typeface="Century Gothic" panose="020B0502020202020204" pitchFamily="34" charset="0"/>
                          <a:sym typeface="Arial"/>
                        </a:rPr>
                        <a:t> </a:t>
                      </a:r>
                      <a:r>
                        <a:rPr lang="en-GB" sz="1700" b="1" i="0" u="none" strike="noStrike" cap="none" dirty="0" err="1">
                          <a:solidFill>
                            <a:srgbClr val="002060"/>
                          </a:solidFill>
                          <a:latin typeface="Century Gothic" panose="020B0502020202020204" pitchFamily="34" charset="0"/>
                          <a:sym typeface="Arial"/>
                        </a:rPr>
                        <a:t>Geburtstag</a:t>
                      </a:r>
                      <a:endParaRPr lang="en-GB" sz="17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Besserung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werde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err="1">
                          <a:solidFill>
                            <a:srgbClr val="002060"/>
                          </a:solidFill>
                          <a:latin typeface="Century Gothic" panose="020B0502020202020204" pitchFamily="34" charset="0"/>
                        </a:rPr>
                        <a:t>Frohe</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Weihnachten</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viel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Glück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wird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wird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backen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sauber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holen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muss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kochen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Brot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Boden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4259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99388"/>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23448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B8F592C0-7377-9DB9-E1D2-B194DD87450E}"/>
              </a:ext>
            </a:extLst>
          </p:cNvPr>
          <p:cNvGraphicFramePr>
            <a:graphicFrameLocks noGrp="1"/>
          </p:cNvGraphicFramePr>
          <p:nvPr>
            <p:extLst>
              <p:ext uri="{D42A27DB-BD31-4B8C-83A1-F6EECF244321}">
                <p14:modId xmlns:p14="http://schemas.microsoft.com/office/powerpoint/2010/main" val="358461761"/>
              </p:ext>
            </p:extLst>
          </p:nvPr>
        </p:nvGraphicFramePr>
        <p:xfrm>
          <a:off x="535149" y="795732"/>
          <a:ext cx="10322446" cy="5275071"/>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Happy Birthday</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Good luck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I become, get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Happy Christmas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become,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Get well soon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become,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she becomes,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becomes, gets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bread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cook, cooking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fetch,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bake, baking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40022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lanze</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el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ochen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üpfen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5212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5.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4.1.wav"/>
            </a:hlinkClick>
            <a:extLst>
              <a:ext uri="{FF2B5EF4-FFF2-40B4-BE49-F238E27FC236}">
                <a16:creationId xmlns:a16="http://schemas.microsoft.com/office/drawing/2014/main" id="{39A0EC1D-351E-4C65-96EA-8418D53765B0}"/>
              </a:ext>
            </a:extLst>
          </p:cNvPr>
          <p:cNvSpPr/>
          <p:nvPr/>
        </p:nvSpPr>
        <p:spPr>
          <a:xfrm>
            <a:off x="3747312" y="131972"/>
            <a:ext cx="4250382" cy="52056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Hexe?</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9" name="TextBox 8">
            <a:extLst>
              <a:ext uri="{FF2B5EF4-FFF2-40B4-BE49-F238E27FC236}">
                <a16:creationId xmlns:a16="http://schemas.microsoft.com/office/drawing/2014/main" id="{B6BD6F66-5231-4B75-FAC8-4CEBC676100F}"/>
              </a:ext>
            </a:extLst>
          </p:cNvPr>
          <p:cNvSpPr txBox="1"/>
          <p:nvPr/>
        </p:nvSpPr>
        <p:spPr>
          <a:xfrm>
            <a:off x="1351924" y="2643131"/>
            <a:ext cx="1001817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B0502020202020204" pitchFamily="34" charset="0"/>
              </a:rPr>
              <a:t>Knusper</a:t>
            </a:r>
            <a:r>
              <a:rPr lang="en-GB" sz="3200" dirty="0">
                <a:latin typeface="Century Gothic" panose="020B0502020202020204" pitchFamily="34" charset="0"/>
              </a:rPr>
              <a:t>, </a:t>
            </a:r>
            <a:r>
              <a:rPr lang="en-GB" sz="3200" dirty="0" err="1">
                <a:latin typeface="Century Gothic" panose="020B0502020202020204" pitchFamily="34" charset="0"/>
              </a:rPr>
              <a:t>knusper</a:t>
            </a:r>
            <a:r>
              <a:rPr lang="en-GB" sz="3200" dirty="0">
                <a:latin typeface="Century Gothic" panose="020B0502020202020204" pitchFamily="34" charset="0"/>
              </a:rPr>
              <a:t>, </a:t>
            </a:r>
            <a:r>
              <a:rPr lang="en-GB" sz="3200" dirty="0" err="1">
                <a:latin typeface="Century Gothic" panose="020B0502020202020204" pitchFamily="34" charset="0"/>
              </a:rPr>
              <a:t>knäuschen</a:t>
            </a:r>
            <a:r>
              <a:rPr lang="en-GB" sz="32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B0502020202020204" pitchFamily="34" charset="0"/>
              </a:rPr>
              <a:t>wer</a:t>
            </a:r>
            <a:r>
              <a:rPr lang="en-GB" sz="3200" dirty="0">
                <a:latin typeface="Century Gothic" panose="020B0502020202020204" pitchFamily="34" charset="0"/>
              </a:rPr>
              <a:t> </a:t>
            </a:r>
            <a:r>
              <a:rPr lang="en-GB" sz="3200" dirty="0" err="1">
                <a:latin typeface="Century Gothic" panose="020B0502020202020204" pitchFamily="34" charset="0"/>
              </a:rPr>
              <a:t>knuspert</a:t>
            </a:r>
            <a:r>
              <a:rPr lang="en-GB" sz="3200" dirty="0">
                <a:latin typeface="Century Gothic" panose="020B0502020202020204" pitchFamily="34" charset="0"/>
              </a:rPr>
              <a:t> an </a:t>
            </a:r>
            <a:r>
              <a:rPr lang="en-GB" sz="3200" dirty="0" err="1">
                <a:latin typeface="Century Gothic" panose="020B0502020202020204" pitchFamily="34" charset="0"/>
              </a:rPr>
              <a:t>meinem</a:t>
            </a:r>
            <a:r>
              <a:rPr lang="en-GB" sz="3200" dirty="0">
                <a:latin typeface="Century Gothic" panose="020B0502020202020204" pitchFamily="34" charset="0"/>
              </a:rPr>
              <a:t> </a:t>
            </a:r>
            <a:r>
              <a:rPr lang="en-GB" sz="3200" dirty="0" err="1">
                <a:latin typeface="Century Gothic" panose="020B0502020202020204" pitchFamily="34" charset="0"/>
              </a:rPr>
              <a:t>Häuschen</a:t>
            </a:r>
            <a:r>
              <a:rPr lang="en-GB" sz="3200" dirty="0">
                <a:latin typeface="Century Gothic" panose="020B0502020202020204" pitchFamily="34" charset="0"/>
              </a:rPr>
              <a:t>?</a:t>
            </a:r>
            <a:endParaRPr kumimoji="0" lang="de-DE" sz="32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1EDBAAB2-DD79-933B-BCF6-029F4A42CCC0}"/>
              </a:ext>
            </a:extLst>
          </p:cNvPr>
          <p:cNvSpPr txBox="1"/>
          <p:nvPr/>
        </p:nvSpPr>
        <p:spPr>
          <a:xfrm>
            <a:off x="1351924" y="3936453"/>
            <a:ext cx="9795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Nibble, nibble, gnaw,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nibbling at my little house?</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4" name="Google Shape;167;p2">
            <a:extLst>
              <a:ext uri="{FF2B5EF4-FFF2-40B4-BE49-F238E27FC236}">
                <a16:creationId xmlns:a16="http://schemas.microsoft.com/office/drawing/2014/main" id="{53529A06-C1A3-3DDA-DDAB-2A20E2B4BAF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A cartoon of a person with a cane&#10;&#10;Description automatically generated">
            <a:extLst>
              <a:ext uri="{FF2B5EF4-FFF2-40B4-BE49-F238E27FC236}">
                <a16:creationId xmlns:a16="http://schemas.microsoft.com/office/drawing/2014/main" id="{D34A2666-3EA3-0470-E3CD-F140EC157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904" y="2096185"/>
            <a:ext cx="2955066" cy="4692909"/>
          </a:xfrm>
          <a:prstGeom prst="rect">
            <a:avLst/>
          </a:prstGeom>
        </p:spPr>
      </p:pic>
      <p:sp>
        <p:nvSpPr>
          <p:cNvPr id="8" name="TextBox 7">
            <a:extLst>
              <a:ext uri="{FF2B5EF4-FFF2-40B4-BE49-F238E27FC236}">
                <a16:creationId xmlns:a16="http://schemas.microsoft.com/office/drawing/2014/main" id="{F435E667-04E8-5B97-7672-B0DE3048333F}"/>
              </a:ext>
            </a:extLst>
          </p:cNvPr>
          <p:cNvSpPr txBox="1"/>
          <p:nvPr/>
        </p:nvSpPr>
        <p:spPr>
          <a:xfrm>
            <a:off x="7232093" y="6457890"/>
            <a:ext cx="2216727" cy="400110"/>
          </a:xfrm>
          <a:prstGeom prst="rect">
            <a:avLst/>
          </a:prstGeom>
          <a:solidFill>
            <a:srgbClr val="92D050"/>
          </a:solidFill>
        </p:spPr>
        <p:txBody>
          <a:bodyPr wrap="square" rtlCol="0">
            <a:spAutoFit/>
          </a:bodyPr>
          <a:lstStyle/>
          <a:p>
            <a:pPr algn="r"/>
            <a:r>
              <a:rPr lang="en-GB" sz="2000" dirty="0">
                <a:latin typeface="Century Gothic" panose="020B0502020202020204" pitchFamily="34" charset="0"/>
              </a:rPr>
              <a:t>die Hexe - witch</a:t>
            </a:r>
          </a:p>
        </p:txBody>
      </p:sp>
      <p:sp>
        <p:nvSpPr>
          <p:cNvPr id="12" name="CustomShape 23">
            <a:hlinkClick r:id="" action="ppaction://noaction">
              <a:snd r:embed="rId9" name="T3_W12F_4.2.wav"/>
            </a:hlinkClick>
            <a:extLst>
              <a:ext uri="{FF2B5EF4-FFF2-40B4-BE49-F238E27FC236}">
                <a16:creationId xmlns:a16="http://schemas.microsoft.com/office/drawing/2014/main" id="{C58100CA-7617-3CC9-DC1B-3D3FFAD2959C}"/>
              </a:ext>
            </a:extLst>
          </p:cNvPr>
          <p:cNvSpPr/>
          <p:nvPr/>
        </p:nvSpPr>
        <p:spPr>
          <a:xfrm>
            <a:off x="615280" y="26557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CustomShape 23">
            <a:hlinkClick r:id="" action="ppaction://noaction">
              <a:snd r:embed="rId10" name="T3_W12F_4.3.wav"/>
            </a:hlinkClick>
            <a:extLst>
              <a:ext uri="{FF2B5EF4-FFF2-40B4-BE49-F238E27FC236}">
                <a16:creationId xmlns:a16="http://schemas.microsoft.com/office/drawing/2014/main" id="{BD361391-8736-FC51-68AF-47D33EBCE3C6}"/>
              </a:ext>
            </a:extLst>
          </p:cNvPr>
          <p:cNvSpPr/>
          <p:nvPr/>
        </p:nvSpPr>
        <p:spPr>
          <a:xfrm>
            <a:off x="615280" y="35450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3_W12F_4.4.wav"/>
            </a:hlinkClick>
            <a:extLst>
              <a:ext uri="{FF2B5EF4-FFF2-40B4-BE49-F238E27FC236}">
                <a16:creationId xmlns:a16="http://schemas.microsoft.com/office/drawing/2014/main" id="{E767A262-9A85-D5FA-62D4-B6A3EB6A5A28}"/>
              </a:ext>
            </a:extLst>
          </p:cNvPr>
          <p:cNvSpPr/>
          <p:nvPr/>
        </p:nvSpPr>
        <p:spPr>
          <a:xfrm>
            <a:off x="615280" y="43800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76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3.wav"/>
            </a:hlinkClick>
            <a:extLst>
              <a:ext uri="{FF2B5EF4-FFF2-40B4-BE49-F238E27FC236}">
                <a16:creationId xmlns:a16="http://schemas.microsoft.com/office/drawing/2014/main" id="{B6BD6F66-5231-4B75-FAC8-4CEBC676100F}"/>
              </a:ext>
            </a:extLst>
          </p:cNvPr>
          <p:cNvSpPr txBox="1"/>
          <p:nvPr/>
        </p:nvSpPr>
        <p:spPr>
          <a:xfrm>
            <a:off x="496602" y="2392559"/>
            <a:ext cx="1001817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Knusper</a:t>
            </a:r>
            <a:r>
              <a:rPr lang="en-GB" sz="2800" dirty="0">
                <a:latin typeface="Century Gothic" panose="020B0502020202020204" pitchFamily="34" charset="0"/>
              </a:rPr>
              <a:t>, </a:t>
            </a:r>
            <a:r>
              <a:rPr lang="en-GB" sz="2800" dirty="0" err="1">
                <a:latin typeface="Century Gothic" panose="020B0502020202020204" pitchFamily="34" charset="0"/>
              </a:rPr>
              <a:t>knusper</a:t>
            </a:r>
            <a:r>
              <a:rPr lang="en-GB" sz="2800" dirty="0">
                <a:latin typeface="Century Gothic" panose="020B0502020202020204" pitchFamily="34" charset="0"/>
              </a:rPr>
              <a:t>, </a:t>
            </a:r>
            <a:r>
              <a:rPr lang="en-GB" sz="2800" dirty="0" err="1">
                <a:latin typeface="Century Gothic" panose="020B0502020202020204" pitchFamily="34" charset="0"/>
              </a:rPr>
              <a:t>knäuschen</a:t>
            </a:r>
            <a:r>
              <a:rPr lang="en-GB" sz="28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wer</a:t>
            </a:r>
            <a:r>
              <a:rPr lang="en-GB" sz="2800" dirty="0">
                <a:latin typeface="Century Gothic" panose="020B0502020202020204" pitchFamily="34" charset="0"/>
              </a:rPr>
              <a:t> </a:t>
            </a:r>
            <a:r>
              <a:rPr lang="en-GB" sz="2800" dirty="0" err="1">
                <a:latin typeface="Century Gothic" panose="020B0502020202020204" pitchFamily="34" charset="0"/>
              </a:rPr>
              <a:t>knuspert</a:t>
            </a:r>
            <a:r>
              <a:rPr lang="en-GB" sz="2800" dirty="0">
                <a:latin typeface="Century Gothic" panose="020B0502020202020204" pitchFamily="34" charset="0"/>
              </a:rPr>
              <a:t> an </a:t>
            </a:r>
            <a:r>
              <a:rPr lang="en-GB" sz="2800" dirty="0" err="1">
                <a:latin typeface="Century Gothic" panose="020B0502020202020204" pitchFamily="34" charset="0"/>
              </a:rPr>
              <a:t>meinem</a:t>
            </a:r>
            <a:r>
              <a:rPr lang="en-GB" sz="2800" dirty="0">
                <a:latin typeface="Century Gothic" panose="020B0502020202020204" pitchFamily="34" charset="0"/>
              </a:rPr>
              <a:t> </a:t>
            </a:r>
            <a:r>
              <a:rPr lang="en-GB" sz="2800" dirty="0" err="1">
                <a:latin typeface="Century Gothic" panose="020B0502020202020204" pitchFamily="34" charset="0"/>
              </a:rPr>
              <a:t>Häuschen</a:t>
            </a:r>
            <a:r>
              <a:rPr lang="en-GB" sz="2800" dirty="0">
                <a:latin typeface="Century Gothic" panose="020B0502020202020204" pitchFamily="34" charset="0"/>
              </a:rPr>
              <a:t>?</a:t>
            </a:r>
            <a:endParaRPr kumimoji="0" lang="de-DE"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5.1.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167;p2">
            <a:extLst>
              <a:ext uri="{FF2B5EF4-FFF2-40B4-BE49-F238E27FC236}">
                <a16:creationId xmlns:a16="http://schemas.microsoft.com/office/drawing/2014/main" id="{34B64AB2-D170-75BF-91D8-6CFABF3E58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cartoon of a person with a cane&#10;&#10;Description automatically generated">
            <a:extLst>
              <a:ext uri="{FF2B5EF4-FFF2-40B4-BE49-F238E27FC236}">
                <a16:creationId xmlns:a16="http://schemas.microsoft.com/office/drawing/2014/main" id="{83CF4D4C-6AE5-921B-BE1A-EFDD7C303D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6783" y="3436542"/>
            <a:ext cx="2078261" cy="3300464"/>
          </a:xfrm>
          <a:prstGeom prst="rect">
            <a:avLst/>
          </a:prstGeom>
        </p:spPr>
      </p:pic>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6.1.wav"/>
            </a:hlinkClick>
            <a:extLst>
              <a:ext uri="{FF2B5EF4-FFF2-40B4-BE49-F238E27FC236}">
                <a16:creationId xmlns:a16="http://schemas.microsoft.com/office/drawing/2014/main" id="{39A0EC1D-351E-4C65-96EA-8418D53765B0}"/>
              </a:ext>
            </a:extLst>
          </p:cNvPr>
          <p:cNvSpPr/>
          <p:nvPr/>
        </p:nvSpPr>
        <p:spPr>
          <a:xfrm>
            <a:off x="3747312" y="131972"/>
            <a:ext cx="4250382" cy="52056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Hexe?</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9" name="TextBox 8">
            <a:extLst>
              <a:ext uri="{FF2B5EF4-FFF2-40B4-BE49-F238E27FC236}">
                <a16:creationId xmlns:a16="http://schemas.microsoft.com/office/drawing/2014/main" id="{B6BD6F66-5231-4B75-FAC8-4CEBC676100F}"/>
              </a:ext>
            </a:extLst>
          </p:cNvPr>
          <p:cNvSpPr txBox="1"/>
          <p:nvPr/>
        </p:nvSpPr>
        <p:spPr>
          <a:xfrm>
            <a:off x="1351924" y="2643131"/>
            <a:ext cx="80968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Hänsel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Hänsel</a:t>
            </a:r>
            <a:r>
              <a:rPr lang="en-GB" sz="3200" dirty="0">
                <a:solidFill>
                  <a:srgbClr val="002060"/>
                </a:solidFill>
                <a:latin typeface="Century Gothic" panose="020B0502020202020204" pitchFamily="34" charset="0"/>
              </a:rPr>
              <a:t> du </a:t>
            </a:r>
            <a:r>
              <a:rPr lang="en-GB" sz="3200" dirty="0" err="1">
                <a:solidFill>
                  <a:srgbClr val="002060"/>
                </a:solidFill>
                <a:latin typeface="Century Gothic" panose="020B0502020202020204" pitchFamily="34" charset="0"/>
              </a:rPr>
              <a:t>musst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essen</a:t>
            </a:r>
            <a:r>
              <a:rPr lang="en-GB" sz="3200" dirty="0">
                <a:solidFill>
                  <a:srgbClr val="002060"/>
                </a:solidFill>
                <a:latin typeface="Century Gothic" panose="020B0502020202020204" pitchFamily="34" charset="0"/>
              </a:rPr>
              <a:t>! </a:t>
            </a:r>
            <a:r>
              <a:rPr kumimoji="0" lang="en-GB" sz="3200" b="0" u="none" strike="noStrike" kern="1200" cap="none" spc="0" normalizeH="0" baseline="0" noProof="0" dirty="0" err="1">
                <a:ln>
                  <a:noFill/>
                </a:ln>
                <a:solidFill>
                  <a:srgbClr val="002060"/>
                </a:solidFill>
                <a:effectLst/>
                <a:uLnTx/>
                <a:uFillTx/>
                <a:latin typeface="Century Gothic" panose="020B0502020202020204" pitchFamily="34" charset="0"/>
              </a:rPr>
              <a:t>Pfefferiges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Pfeffersteak</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kocht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im</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Pfännchen</a:t>
            </a:r>
            <a:r>
              <a:rPr lang="en-GB" sz="3200" dirty="0">
                <a:solidFill>
                  <a:srgbClr val="002060"/>
                </a:solidFill>
                <a:latin typeface="Century Gothic" panose="020B0502020202020204" pitchFamily="34" charset="0"/>
              </a:rPr>
              <a:t>!</a:t>
            </a:r>
            <a:endParaRPr kumimoji="0" lang="de-DE" sz="32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1EDBAAB2-DD79-933B-BCF6-029F4A42CCC0}"/>
              </a:ext>
            </a:extLst>
          </p:cNvPr>
          <p:cNvSpPr txBox="1"/>
          <p:nvPr/>
        </p:nvSpPr>
        <p:spPr>
          <a:xfrm>
            <a:off x="1351924" y="4232900"/>
            <a:ext cx="9795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Hansel, Hansel, you have to 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002060"/>
                </a:solidFill>
                <a:latin typeface="Century Gothic" panose="020B0502020202020204" pitchFamily="34" charset="0"/>
              </a:rPr>
              <a:t>Peppery pepper steak is cooking in the little pan.</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4" name="Google Shape;167;p2">
            <a:extLst>
              <a:ext uri="{FF2B5EF4-FFF2-40B4-BE49-F238E27FC236}">
                <a16:creationId xmlns:a16="http://schemas.microsoft.com/office/drawing/2014/main" id="{53529A06-C1A3-3DDA-DDAB-2A20E2B4BAF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A cartoon of a person with a cane&#10;&#10;Description automatically generated">
            <a:extLst>
              <a:ext uri="{FF2B5EF4-FFF2-40B4-BE49-F238E27FC236}">
                <a16:creationId xmlns:a16="http://schemas.microsoft.com/office/drawing/2014/main" id="{D34A2666-3EA3-0470-E3CD-F140EC157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904" y="2096185"/>
            <a:ext cx="2955066" cy="4692909"/>
          </a:xfrm>
          <a:prstGeom prst="rect">
            <a:avLst/>
          </a:prstGeom>
        </p:spPr>
      </p:pic>
      <p:sp>
        <p:nvSpPr>
          <p:cNvPr id="12" name="CustomShape 23">
            <a:hlinkClick r:id="" action="ppaction://noaction">
              <a:snd r:embed="rId9" name="T3_W12F_6.2.wav"/>
            </a:hlinkClick>
            <a:extLst>
              <a:ext uri="{FF2B5EF4-FFF2-40B4-BE49-F238E27FC236}">
                <a16:creationId xmlns:a16="http://schemas.microsoft.com/office/drawing/2014/main" id="{C58100CA-7617-3CC9-DC1B-3D3FFAD2959C}"/>
              </a:ext>
            </a:extLst>
          </p:cNvPr>
          <p:cNvSpPr/>
          <p:nvPr/>
        </p:nvSpPr>
        <p:spPr>
          <a:xfrm>
            <a:off x="615280" y="26557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CustomShape 23">
            <a:hlinkClick r:id="" action="ppaction://noaction">
              <a:snd r:embed="rId10" name="T3_W12F_6.3.wav"/>
            </a:hlinkClick>
            <a:extLst>
              <a:ext uri="{FF2B5EF4-FFF2-40B4-BE49-F238E27FC236}">
                <a16:creationId xmlns:a16="http://schemas.microsoft.com/office/drawing/2014/main" id="{BD361391-8736-FC51-68AF-47D33EBCE3C6}"/>
              </a:ext>
            </a:extLst>
          </p:cNvPr>
          <p:cNvSpPr/>
          <p:nvPr/>
        </p:nvSpPr>
        <p:spPr>
          <a:xfrm>
            <a:off x="615280" y="35450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3_W12F_6.4.wav"/>
            </a:hlinkClick>
            <a:extLst>
              <a:ext uri="{FF2B5EF4-FFF2-40B4-BE49-F238E27FC236}">
                <a16:creationId xmlns:a16="http://schemas.microsoft.com/office/drawing/2014/main" id="{E767A262-9A85-D5FA-62D4-B6A3EB6A5A28}"/>
              </a:ext>
            </a:extLst>
          </p:cNvPr>
          <p:cNvSpPr/>
          <p:nvPr/>
        </p:nvSpPr>
        <p:spPr>
          <a:xfrm>
            <a:off x="615280" y="43800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700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6.3.wav"/>
            </a:hlinkClick>
            <a:extLst>
              <a:ext uri="{FF2B5EF4-FFF2-40B4-BE49-F238E27FC236}">
                <a16:creationId xmlns:a16="http://schemas.microsoft.com/office/drawing/2014/main" id="{B6BD6F66-5231-4B75-FAC8-4CEBC676100F}"/>
              </a:ext>
            </a:extLst>
          </p:cNvPr>
          <p:cNvSpPr txBox="1"/>
          <p:nvPr/>
        </p:nvSpPr>
        <p:spPr>
          <a:xfrm>
            <a:off x="331938" y="2134884"/>
            <a:ext cx="116953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Hänsel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Hänsel</a:t>
            </a:r>
            <a:r>
              <a:rPr lang="en-GB" sz="2800" dirty="0">
                <a:solidFill>
                  <a:srgbClr val="002060"/>
                </a:solidFill>
                <a:latin typeface="Century Gothic" panose="020B0502020202020204" pitchFamily="34" charset="0"/>
              </a:rPr>
              <a:t> du </a:t>
            </a:r>
            <a:r>
              <a:rPr lang="en-GB" sz="2800" dirty="0" err="1">
                <a:solidFill>
                  <a:srgbClr val="002060"/>
                </a:solidFill>
                <a:latin typeface="Century Gothic" panose="020B0502020202020204" pitchFamily="34" charset="0"/>
              </a:rPr>
              <a:t>musst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essen</a:t>
            </a:r>
            <a:r>
              <a:rPr lang="en-GB" sz="28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err="1">
                <a:ln>
                  <a:noFill/>
                </a:ln>
                <a:solidFill>
                  <a:srgbClr val="002060"/>
                </a:solidFill>
                <a:effectLst/>
                <a:uLnTx/>
                <a:uFillTx/>
                <a:latin typeface="Century Gothic" panose="020B0502020202020204" pitchFamily="34" charset="0"/>
              </a:rPr>
              <a:t>Pfefferiges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Pfeffersteak</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kocht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Pfännchen</a:t>
            </a:r>
            <a:r>
              <a:rPr lang="en-GB" sz="2800" dirty="0">
                <a:solidFill>
                  <a:srgbClr val="002060"/>
                </a:solidFill>
                <a:latin typeface="Century Gothic" panose="020B0502020202020204" pitchFamily="34" charset="0"/>
              </a:rPr>
              <a:t>!</a:t>
            </a:r>
            <a:endParaRPr kumimoji="0" lang="de-DE"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sentences?</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7.1.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die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Sätze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167;p2">
            <a:extLst>
              <a:ext uri="{FF2B5EF4-FFF2-40B4-BE49-F238E27FC236}">
                <a16:creationId xmlns:a16="http://schemas.microsoft.com/office/drawing/2014/main" id="{9D134968-3CD0-80C5-99BB-EEE243FAA7B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descr="A cartoon of a person with a cane&#10;&#10;Description automatically generated">
            <a:extLst>
              <a:ext uri="{FF2B5EF4-FFF2-40B4-BE49-F238E27FC236}">
                <a16:creationId xmlns:a16="http://schemas.microsoft.com/office/drawing/2014/main" id="{B237091A-9A91-925F-4E92-C8D525EBC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6783" y="3436542"/>
            <a:ext cx="2078261" cy="3300464"/>
          </a:xfrm>
          <a:prstGeom prst="rect">
            <a:avLst/>
          </a:prstGeom>
        </p:spPr>
      </p:pic>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sp>
        <p:nvSpPr>
          <p:cNvPr id="33" name="TextBox 32">
            <a:hlinkClick r:id="" action="ppaction://noaction">
              <a:snd r:embed="rId4" name="T3_W12F_8.5.wav"/>
            </a:hlinkClick>
            <a:extLst>
              <a:ext uri="{FF2B5EF4-FFF2-40B4-BE49-F238E27FC236}">
                <a16:creationId xmlns:a16="http://schemas.microsoft.com/office/drawing/2014/main" id="{8BFE64C5-52D8-4971-A62C-5963D32FFBD2}"/>
              </a:ext>
            </a:extLst>
          </p:cNvPr>
          <p:cNvSpPr txBox="1"/>
          <p:nvPr/>
        </p:nvSpPr>
        <p:spPr>
          <a:xfrm>
            <a:off x="1766554" y="2998438"/>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DE"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Gretel</a:t>
            </a: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 auch! </a:t>
            </a:r>
          </a:p>
        </p:txBody>
      </p:sp>
      <p:sp>
        <p:nvSpPr>
          <p:cNvPr id="35" name="TextBox 34">
            <a:hlinkClick r:id="" action="ppaction://noaction">
              <a:snd r:embed="rId5" name="T3_W12F_8.6.wav"/>
            </a:hlinkClick>
            <a:extLst>
              <a:ext uri="{FF2B5EF4-FFF2-40B4-BE49-F238E27FC236}">
                <a16:creationId xmlns:a16="http://schemas.microsoft.com/office/drawing/2014/main" id="{BAA04C5C-3A10-4CB5-97CA-95CD2B93D091}"/>
              </a:ext>
            </a:extLst>
          </p:cNvPr>
          <p:cNvSpPr txBox="1"/>
          <p:nvPr/>
        </p:nvSpPr>
        <p:spPr>
          <a:xfrm>
            <a:off x="1766554" y="3387462"/>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Aber dann finden sie etwas…</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hlinkClick r:id="" action="ppaction://noaction">
              <a:snd r:embed="rId6" name="T3_W12F_8.7.wav"/>
            </a:hlinkClick>
            <a:extLst>
              <a:ext uri="{FF2B5EF4-FFF2-40B4-BE49-F238E27FC236}">
                <a16:creationId xmlns:a16="http://schemas.microsoft.com/office/drawing/2014/main" id="{87DFA42A-BFA2-48B3-86D7-E2531D8E6036}"/>
              </a:ext>
            </a:extLst>
          </p:cNvPr>
          <p:cNvSpPr txBox="1"/>
          <p:nvPr/>
        </p:nvSpPr>
        <p:spPr>
          <a:xfrm>
            <a:off x="1766554" y="3785014"/>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Gretel: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Was ist das? Ist das ein Haus?</a:t>
            </a:r>
          </a:p>
        </p:txBody>
      </p:sp>
      <p:sp>
        <p:nvSpPr>
          <p:cNvPr id="39" name="TextBox 38">
            <a:hlinkClick r:id="" action="ppaction://noaction">
              <a:snd r:embed="rId7" name="T3_W12F_8.8.wav"/>
            </a:hlinkClick>
            <a:extLst>
              <a:ext uri="{FF2B5EF4-FFF2-40B4-BE49-F238E27FC236}">
                <a16:creationId xmlns:a16="http://schemas.microsoft.com/office/drawing/2014/main" id="{90255337-7D58-4F6C-A070-99271E7C7399}"/>
              </a:ext>
            </a:extLst>
          </p:cNvPr>
          <p:cNvSpPr txBox="1"/>
          <p:nvPr/>
        </p:nvSpPr>
        <p:spPr>
          <a:xfrm>
            <a:off x="1766554" y="4182566"/>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Ja, das ist ein Haus! Ein Lebkuchen*haus! Wir können essen!</a:t>
            </a:r>
          </a:p>
        </p:txBody>
      </p:sp>
      <p:sp>
        <p:nvSpPr>
          <p:cNvPr id="41" name="TextBox 40">
            <a:hlinkClick r:id="" action="ppaction://noaction">
              <a:snd r:embed="rId8" name="T3_W12F_8.9.wav"/>
            </a:hlinkClick>
            <a:extLst>
              <a:ext uri="{FF2B5EF4-FFF2-40B4-BE49-F238E27FC236}">
                <a16:creationId xmlns:a16="http://schemas.microsoft.com/office/drawing/2014/main" id="{F43BF016-AE47-4EF3-9FFB-18A5C9D08DC1}"/>
              </a:ext>
            </a:extLst>
          </p:cNvPr>
          <p:cNvSpPr txBox="1"/>
          <p:nvPr/>
        </p:nvSpPr>
        <p:spPr>
          <a:xfrm>
            <a:off x="1766554" y="4580118"/>
            <a:ext cx="9166860"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Sie laufen zum Haus und essen. Sie sind sehr froh! Aber dann hören sie eine alte Hexe. Die Hexe ist im Haus.</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TextBox 44">
            <a:hlinkClick r:id="" action="ppaction://noaction">
              <a:snd r:embed="rId9" name="T3_W12F_8.10.wav"/>
            </a:hlinkClick>
            <a:extLst>
              <a:ext uri="{FF2B5EF4-FFF2-40B4-BE49-F238E27FC236}">
                <a16:creationId xmlns:a16="http://schemas.microsoft.com/office/drawing/2014/main" id="{1AF12CEB-BC00-4100-A680-F52BC0DA9F32}"/>
              </a:ext>
            </a:extLst>
          </p:cNvPr>
          <p:cNvSpPr txBox="1"/>
          <p:nvPr/>
        </p:nvSpPr>
        <p:spPr>
          <a:xfrm>
            <a:off x="1766554" y="5298656"/>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Knusper</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knusper</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de-DE"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knäuschen</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wer knuspert an meinem Häuschen?</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2962" y="-2228"/>
            <a:ext cx="804861" cy="804861"/>
          </a:xfrm>
          <a:prstGeom prst="rect">
            <a:avLst/>
          </a:prstGeom>
        </p:spPr>
      </p:pic>
      <p:sp>
        <p:nvSpPr>
          <p:cNvPr id="29" name="TextBox 28">
            <a:hlinkClick r:id="" action="ppaction://noaction">
              <a:snd r:embed="rId12" name="T3_W12F_8.3.wav"/>
            </a:hlinkClick>
            <a:extLst>
              <a:ext uri="{FF2B5EF4-FFF2-40B4-BE49-F238E27FC236}">
                <a16:creationId xmlns:a16="http://schemas.microsoft.com/office/drawing/2014/main" id="{8B249545-FDE6-447C-AECC-23AFD2E628BC}"/>
              </a:ext>
            </a:extLst>
          </p:cNvPr>
          <p:cNvSpPr txBox="1"/>
          <p:nvPr/>
        </p:nvSpPr>
        <p:spPr>
          <a:xfrm>
            <a:off x="1766554" y="2203334"/>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und Gretel sind draußen </a:t>
            </a:r>
            <a:r>
              <a:rPr kumimoji="0" lang="de-DE" sz="20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un</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brauchen Essen.</a:t>
            </a:r>
            <a:endPar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TextBox 30">
            <a:hlinkClick r:id="" action="ppaction://noaction">
              <a:snd r:embed="rId13" name="T3_W12F_8.4.wav"/>
            </a:hlinkClick>
            <a:extLst>
              <a:ext uri="{FF2B5EF4-FFF2-40B4-BE49-F238E27FC236}">
                <a16:creationId xmlns:a16="http://schemas.microsoft.com/office/drawing/2014/main" id="{87C5C30A-E6F2-4B18-ABE8-2D171F8E2FA9}"/>
              </a:ext>
            </a:extLst>
          </p:cNvPr>
          <p:cNvSpPr txBox="1"/>
          <p:nvPr/>
        </p:nvSpPr>
        <p:spPr>
          <a:xfrm>
            <a:off x="1766554" y="2600886"/>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Bauch*schmerzen! Ich muss etwas essen!</a:t>
            </a:r>
          </a:p>
        </p:txBody>
      </p:sp>
      <p:sp>
        <p:nvSpPr>
          <p:cNvPr id="9" name="Speech Bubble: Rectangle with Corners Rounded 8">
            <a:hlinkClick r:id="" action="ppaction://noaction">
              <a:snd r:embed="rId14" name="T3_W12F_8.2.wav"/>
            </a:hlinkClick>
            <a:extLst>
              <a:ext uri="{FF2B5EF4-FFF2-40B4-BE49-F238E27FC236}">
                <a16:creationId xmlns:a16="http://schemas.microsoft.com/office/drawing/2014/main" id="{51241A1C-3F8F-41FF-B441-BB001F447FDA}"/>
              </a:ext>
            </a:extLst>
          </p:cNvPr>
          <p:cNvSpPr/>
          <p:nvPr/>
        </p:nvSpPr>
        <p:spPr>
          <a:xfrm>
            <a:off x="823380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4" name="T3_W12F_8.2.wav"/>
            </a:hlinkClick>
            <a:extLst>
              <a:ext uri="{FF2B5EF4-FFF2-40B4-BE49-F238E27FC236}">
                <a16:creationId xmlns:a16="http://schemas.microsoft.com/office/drawing/2014/main" id="{550EA2C8-37B5-4D77-9D24-484957A50422}"/>
              </a:ext>
            </a:extLst>
          </p:cNvPr>
          <p:cNvSpPr/>
          <p:nvPr/>
        </p:nvSpPr>
        <p:spPr>
          <a:xfrm>
            <a:off x="8262819" y="237177"/>
            <a:ext cx="3605316" cy="40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6" name="TextBox 5">
            <a:extLst>
              <a:ext uri="{FF2B5EF4-FFF2-40B4-BE49-F238E27FC236}">
                <a16:creationId xmlns:a16="http://schemas.microsoft.com/office/drawing/2014/main" id="{4B0453A9-6CFB-3BB8-E3DA-1F88CF98F958}"/>
              </a:ext>
            </a:extLst>
          </p:cNvPr>
          <p:cNvSpPr txBox="1"/>
          <p:nvPr/>
        </p:nvSpPr>
        <p:spPr>
          <a:xfrm>
            <a:off x="8818159" y="5846396"/>
            <a:ext cx="3373841" cy="1015663"/>
          </a:xfrm>
          <a:prstGeom prst="rect">
            <a:avLst/>
          </a:prstGeom>
          <a:solidFill>
            <a:srgbClr val="92D050"/>
          </a:solidFill>
        </p:spPr>
        <p:txBody>
          <a:bodyPr wrap="square" rtlCol="0">
            <a:spAutoFit/>
          </a:bodyPr>
          <a:lstStyle/>
          <a:p>
            <a:pPr algn="r"/>
            <a:r>
              <a:rPr lang="en-GB" sz="2000" dirty="0">
                <a:latin typeface="Century Gothic" panose="020B0502020202020204" pitchFamily="34" charset="0"/>
              </a:rPr>
              <a:t>der </a:t>
            </a:r>
            <a:r>
              <a:rPr lang="en-GB" sz="2000" dirty="0" err="1">
                <a:latin typeface="Century Gothic" panose="020B0502020202020204" pitchFamily="34" charset="0"/>
              </a:rPr>
              <a:t>Erzähler</a:t>
            </a:r>
            <a:r>
              <a:rPr lang="en-GB" sz="2000" dirty="0">
                <a:latin typeface="Century Gothic" panose="020B0502020202020204" pitchFamily="34" charset="0"/>
              </a:rPr>
              <a:t> – narrator</a:t>
            </a:r>
          </a:p>
          <a:p>
            <a:pPr algn="r"/>
            <a:r>
              <a:rPr lang="en-GB" sz="2000" dirty="0">
                <a:latin typeface="Century Gothic" panose="020B0502020202020204" pitchFamily="34" charset="0"/>
              </a:rPr>
              <a:t>Bauch – stomach</a:t>
            </a:r>
          </a:p>
          <a:p>
            <a:pPr algn="r"/>
            <a:r>
              <a:rPr lang="en-GB" sz="2000" dirty="0">
                <a:latin typeface="Century Gothic" panose="020B0502020202020204" pitchFamily="34" charset="0"/>
              </a:rPr>
              <a:t>Lebkuchen - gingerbread</a:t>
            </a:r>
          </a:p>
        </p:txBody>
      </p:sp>
      <p:sp>
        <p:nvSpPr>
          <p:cNvPr id="8" name="TextBox 7">
            <a:hlinkClick r:id="" action="ppaction://noaction">
              <a:snd r:embed="rId15" name="T3_W12F_8.11.wav"/>
            </a:hlinkClick>
            <a:extLst>
              <a:ext uri="{FF2B5EF4-FFF2-40B4-BE49-F238E27FC236}">
                <a16:creationId xmlns:a16="http://schemas.microsoft.com/office/drawing/2014/main" id="{7F2FBF84-6613-21AD-DA6B-2DACB8373D19}"/>
              </a:ext>
            </a:extLst>
          </p:cNvPr>
          <p:cNvSpPr txBox="1"/>
          <p:nvPr/>
        </p:nvSpPr>
        <p:spPr>
          <a:xfrm>
            <a:off x="1766554" y="5696208"/>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Hänsel und Gretel haben Angst!</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cartoon of a person with a cane&#10;&#10;Description automatically generated">
            <a:extLst>
              <a:ext uri="{FF2B5EF4-FFF2-40B4-BE49-F238E27FC236}">
                <a16:creationId xmlns:a16="http://schemas.microsoft.com/office/drawing/2014/main" id="{C7154F32-5208-6A49-D715-3EF092D172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1620" y="3557758"/>
            <a:ext cx="2078261" cy="3300464"/>
          </a:xfrm>
          <a:prstGeom prst="rect">
            <a:avLst/>
          </a:prstGeom>
        </p:spPr>
      </p:pic>
      <p:pic>
        <p:nvPicPr>
          <p:cNvPr id="13" name="Picture 12">
            <a:extLst>
              <a:ext uri="{FF2B5EF4-FFF2-40B4-BE49-F238E27FC236}">
                <a16:creationId xmlns:a16="http://schemas.microsoft.com/office/drawing/2014/main" id="{FE665963-2D49-1DBA-BEDB-19D4A4642FC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39704" y="1392616"/>
            <a:ext cx="2729387" cy="2777119"/>
          </a:xfrm>
          <a:prstGeom prst="rect">
            <a:avLst/>
          </a:prstGeom>
        </p:spPr>
      </p:pic>
      <p:sp>
        <p:nvSpPr>
          <p:cNvPr id="16" name="Freeform 2">
            <a:extLst>
              <a:ext uri="{FF2B5EF4-FFF2-40B4-BE49-F238E27FC236}">
                <a16:creationId xmlns:a16="http://schemas.microsoft.com/office/drawing/2014/main" id="{61D18910-74B8-30A7-8C46-95F4D86748F4}"/>
              </a:ext>
            </a:extLst>
          </p:cNvPr>
          <p:cNvSpPr/>
          <p:nvPr/>
        </p:nvSpPr>
        <p:spPr>
          <a:xfrm>
            <a:off x="-203713" y="723994"/>
            <a:ext cx="2009031" cy="2334438"/>
          </a:xfrm>
          <a:custGeom>
            <a:avLst/>
            <a:gdLst/>
            <a:ahLst/>
            <a:cxnLst/>
            <a:rect l="l" t="t" r="r" b="b"/>
            <a:pathLst>
              <a:path w="3580279" h="4160184">
                <a:moveTo>
                  <a:pt x="0" y="0"/>
                </a:moveTo>
                <a:lnTo>
                  <a:pt x="3580280" y="0"/>
                </a:lnTo>
                <a:lnTo>
                  <a:pt x="3580280" y="4160183"/>
                </a:lnTo>
                <a:lnTo>
                  <a:pt x="0" y="4160183"/>
                </a:lnTo>
                <a:lnTo>
                  <a:pt x="0" y="0"/>
                </a:lnTo>
                <a:close/>
              </a:path>
            </a:pathLst>
          </a:custGeom>
          <a:blipFill>
            <a:blip r:embed="rId18"/>
            <a:stretch>
              <a:fillRect l="-47349" t="-43476" r="-19884" b="-446"/>
            </a:stretch>
          </a:blipFill>
        </p:spPr>
        <p:txBody>
          <a:bodyPr/>
          <a:lstStyle/>
          <a:p>
            <a:endParaRPr lang="en-US"/>
          </a:p>
        </p:txBody>
      </p:sp>
      <p:sp>
        <p:nvSpPr>
          <p:cNvPr id="18" name="Title 4">
            <a:hlinkClick r:id="" action="ppaction://noaction">
              <a:snd r:embed="rId19" name="T3_W12F_8.1.wav"/>
            </a:hlinkClick>
            <a:extLst>
              <a:ext uri="{FF2B5EF4-FFF2-40B4-BE49-F238E27FC236}">
                <a16:creationId xmlns:a16="http://schemas.microsoft.com/office/drawing/2014/main" id="{0C81272C-B9C1-F6D8-1EF2-252E529F8A8C}"/>
              </a:ext>
            </a:extLst>
          </p:cNvPr>
          <p:cNvSpPr txBox="1">
            <a:spLocks/>
          </p:cNvSpPr>
          <p:nvPr/>
        </p:nvSpPr>
        <p:spPr>
          <a:xfrm>
            <a:off x="418273" y="99717"/>
            <a:ext cx="705948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chemeClr val="bg1"/>
                </a:solidFill>
                <a:latin typeface="Century Gothic" panose="020B0502020202020204" pitchFamily="34" charset="0"/>
                <a:cs typeface="Arial"/>
                <a:sym typeface="Arial"/>
              </a:rPr>
              <a:t>Follow</a:t>
            </a:r>
            <a:r>
              <a:rPr lang="es-AR" sz="3200" b="1" kern="0" dirty="0">
                <a:solidFill>
                  <a:schemeClr val="bg1"/>
                </a:solidFill>
                <a:latin typeface="Century Gothic" panose="020B0502020202020204" pitchFamily="34" charset="0"/>
                <a:cs typeface="Arial"/>
                <a:sym typeface="Arial"/>
              </a:rPr>
              <a:t> ups 2 &amp; 3 </a:t>
            </a:r>
            <a:r>
              <a:rPr lang="es-AR" sz="3200" b="1" kern="0" dirty="0" err="1">
                <a:solidFill>
                  <a:schemeClr val="bg1"/>
                </a:solidFill>
                <a:latin typeface="Century Gothic" panose="020B0502020202020204" pitchFamily="34" charset="0"/>
                <a:cs typeface="Arial"/>
                <a:sym typeface="Arial"/>
              </a:rPr>
              <a:t>Hänsel</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und</a:t>
            </a:r>
            <a:r>
              <a:rPr lang="es-AR" sz="3200" b="1" kern="0" dirty="0">
                <a:solidFill>
                  <a:schemeClr val="bg1"/>
                </a:solidFill>
                <a:latin typeface="Century Gothic" panose="020B0502020202020204" pitchFamily="34" charset="0"/>
                <a:cs typeface="Arial"/>
                <a:sym typeface="Arial"/>
              </a:rPr>
              <a:t> Gretel</a:t>
            </a:r>
            <a:endParaRPr lang="en-GB" sz="3200" kern="0" dirty="0">
              <a:solidFill>
                <a:schemeClr val="bg1"/>
              </a:solidFill>
            </a:endParaRPr>
          </a:p>
        </p:txBody>
      </p:sp>
      <p:sp>
        <p:nvSpPr>
          <p:cNvPr id="24" name="Google Shape;167;p2">
            <a:extLst>
              <a:ext uri="{FF2B5EF4-FFF2-40B4-BE49-F238E27FC236}">
                <a16:creationId xmlns:a16="http://schemas.microsoft.com/office/drawing/2014/main" id="{DF638167-9672-97CF-3E7A-FF81753BDD5A}"/>
              </a:ext>
            </a:extLst>
          </p:cNvPr>
          <p:cNvSpPr/>
          <p:nvPr/>
        </p:nvSpPr>
        <p:spPr>
          <a:xfrm>
            <a:off x="-81280" y="840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544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8" name="T3_W12F_9.1.wav"/>
            </a:hlinkClick>
            <a:extLst>
              <a:ext uri="{FF2B5EF4-FFF2-40B4-BE49-F238E27FC236}">
                <a16:creationId xmlns:a16="http://schemas.microsoft.com/office/drawing/2014/main" id="{207C148F-45EB-4409-B006-B3FFBC980597}"/>
              </a:ext>
            </a:extLst>
          </p:cNvPr>
          <p:cNvSpPr txBox="1"/>
          <p:nvPr/>
        </p:nvSpPr>
        <p:spPr>
          <a:xfrm>
            <a:off x="3356575" y="48570"/>
            <a:ext cx="4354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5" name="Google Shape;397;p9">
            <a:extLst>
              <a:ext uri="{FF2B5EF4-FFF2-40B4-BE49-F238E27FC236}">
                <a16:creationId xmlns:a16="http://schemas.microsoft.com/office/drawing/2014/main" id="{5BB6A430-4591-4851-A1B2-E7B66912D1F4}"/>
              </a:ext>
            </a:extLst>
          </p:cNvPr>
          <p:cNvGraphicFramePr/>
          <p:nvPr>
            <p:extLst>
              <p:ext uri="{D42A27DB-BD31-4B8C-83A1-F6EECF244321}">
                <p14:modId xmlns:p14="http://schemas.microsoft.com/office/powerpoint/2010/main" val="1291245385"/>
              </p:ext>
            </p:extLst>
          </p:nvPr>
        </p:nvGraphicFramePr>
        <p:xfrm>
          <a:off x="724278" y="1030685"/>
          <a:ext cx="8771398" cy="5400000"/>
        </p:xfrm>
        <a:graphic>
          <a:graphicData uri="http://schemas.openxmlformats.org/drawingml/2006/table">
            <a:tbl>
              <a:tblPr firstRow="1" bandRow="1">
                <a:noFill/>
              </a:tblPr>
              <a:tblGrid>
                <a:gridCol w="1304487">
                  <a:extLst>
                    <a:ext uri="{9D8B030D-6E8A-4147-A177-3AD203B41FA5}">
                      <a16:colId xmlns:a16="http://schemas.microsoft.com/office/drawing/2014/main" val="20000"/>
                    </a:ext>
                  </a:extLst>
                </a:gridCol>
                <a:gridCol w="7466911">
                  <a:extLst>
                    <a:ext uri="{9D8B030D-6E8A-4147-A177-3AD203B41FA5}">
                      <a16:colId xmlns:a16="http://schemas.microsoft.com/office/drawing/2014/main" val="20001"/>
                    </a:ext>
                  </a:extLst>
                </a:gridCol>
              </a:tblGrid>
              <a:tr h="540000">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1</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[Why]     </a:t>
                      </a:r>
                      <a:r>
                        <a:rPr lang="en-GB" sz="2400" b="1" dirty="0" err="1">
                          <a:solidFill>
                            <a:srgbClr val="002060"/>
                          </a:solidFill>
                          <a:latin typeface="Century Gothic"/>
                          <a:ea typeface="Century Gothic"/>
                          <a:cs typeface="Century Gothic"/>
                          <a:sym typeface="Century Gothic"/>
                        </a:rPr>
                        <a:t>müssen</a:t>
                      </a:r>
                      <a:r>
                        <a:rPr lang="en-GB" sz="2400" b="1" dirty="0">
                          <a:solidFill>
                            <a:srgbClr val="002060"/>
                          </a:solidFill>
                          <a:latin typeface="Century Gothic"/>
                          <a:ea typeface="Century Gothic"/>
                          <a:cs typeface="Century Gothic"/>
                          <a:sym typeface="Century Gothic"/>
                        </a:rPr>
                        <a:t> </a:t>
                      </a:r>
                      <a:r>
                        <a:rPr lang="en-GB" sz="2400" b="1" dirty="0" err="1">
                          <a:solidFill>
                            <a:srgbClr val="002060"/>
                          </a:solidFill>
                          <a:latin typeface="Century Gothic"/>
                          <a:ea typeface="Century Gothic"/>
                          <a:cs typeface="Century Gothic"/>
                          <a:sym typeface="Century Gothic"/>
                        </a:rPr>
                        <a:t>Hänsel</a:t>
                      </a:r>
                      <a:r>
                        <a:rPr lang="en-GB" sz="2400" b="1" dirty="0">
                          <a:solidFill>
                            <a:srgbClr val="002060"/>
                          </a:solidFill>
                          <a:latin typeface="Century Gothic"/>
                          <a:ea typeface="Century Gothic"/>
                          <a:cs typeface="Century Gothic"/>
                          <a:sym typeface="Century Gothic"/>
                        </a:rPr>
                        <a:t> und Gretel </a:t>
                      </a:r>
                      <a:r>
                        <a:rPr lang="en-GB" sz="2400" b="1" dirty="0" err="1">
                          <a:solidFill>
                            <a:srgbClr val="002060"/>
                          </a:solidFill>
                          <a:latin typeface="Century Gothic"/>
                          <a:ea typeface="Century Gothic"/>
                          <a:cs typeface="Century Gothic"/>
                          <a:sym typeface="Century Gothic"/>
                        </a:rPr>
                        <a:t>essen</a:t>
                      </a:r>
                      <a:r>
                        <a:rPr lang="en-GB" sz="2400" b="1" dirty="0">
                          <a:solidFill>
                            <a:srgbClr val="002060"/>
                          </a:solidFill>
                          <a:latin typeface="Century Gothic"/>
                          <a:ea typeface="Century Gothic"/>
                          <a:cs typeface="Century Gothic"/>
                          <a:sym typeface="Century Gothic"/>
                        </a:rPr>
                        <a:t>?</a:t>
                      </a: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40000">
                <a:tc vMerge="1">
                  <a:txBody>
                    <a:bodyPr/>
                    <a:lstStyle/>
                    <a:p>
                      <a:endParaRPr lang="en-US"/>
                    </a:p>
                  </a:txBody>
                  <a:tcPr/>
                </a:tc>
                <a:tc>
                  <a:txBody>
                    <a:bodyPr/>
                    <a:lstStyle/>
                    <a:p>
                      <a:pPr marL="0" marR="0" lvl="0" indent="0" algn="l"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540000">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2</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dirty="0" err="1">
                          <a:solidFill>
                            <a:srgbClr val="002060"/>
                          </a:solidFill>
                          <a:latin typeface="Century Gothic"/>
                          <a:ea typeface="Century Gothic"/>
                          <a:cs typeface="Century Gothic"/>
                          <a:sym typeface="Century Gothic"/>
                        </a:rPr>
                        <a:t>Viel</a:t>
                      </a:r>
                      <a:r>
                        <a:rPr lang="en-GB" sz="2400" b="1" dirty="0">
                          <a:solidFill>
                            <a:srgbClr val="002060"/>
                          </a:solidFill>
                          <a:latin typeface="Century Gothic"/>
                          <a:ea typeface="Century Gothic"/>
                          <a:cs typeface="Century Gothic"/>
                          <a:sym typeface="Century Gothic"/>
                        </a:rPr>
                        <a:t> [luck]!   </a:t>
                      </a: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540000">
                <a:tc vMerge="1">
                  <a:txBody>
                    <a:bodyPr/>
                    <a:lstStyle/>
                    <a:p>
                      <a:endParaRPr lang="en-US"/>
                    </a:p>
                  </a:txBody>
                  <a:tcPr/>
                </a:tc>
                <a:tc>
                  <a:txBody>
                    <a:bodyPr/>
                    <a:lstStyle/>
                    <a:p>
                      <a:pPr marL="0" marR="0" lvl="0" indent="0" algn="l" rtl="0">
                        <a:spcBef>
                          <a:spcPts val="0"/>
                        </a:spcBef>
                        <a:spcAft>
                          <a:spcPts val="0"/>
                        </a:spcAft>
                        <a:buNone/>
                      </a:pPr>
                      <a:endParaRPr sz="24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540000">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3</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dirty="0" err="1">
                          <a:solidFill>
                            <a:srgbClr val="002060"/>
                          </a:solidFill>
                          <a:latin typeface="Century Gothic"/>
                          <a:ea typeface="Century Gothic"/>
                          <a:cs typeface="Century Gothic"/>
                          <a:sym typeface="Century Gothic"/>
                        </a:rPr>
                        <a:t>Frohe</a:t>
                      </a:r>
                      <a:r>
                        <a:rPr lang="en-GB" sz="2400" b="1" dirty="0">
                          <a:solidFill>
                            <a:srgbClr val="002060"/>
                          </a:solidFill>
                          <a:latin typeface="Century Gothic"/>
                          <a:ea typeface="Century Gothic"/>
                          <a:cs typeface="Century Gothic"/>
                          <a:sym typeface="Century Gothic"/>
                        </a:rPr>
                        <a:t> [Christmas]!</a:t>
                      </a: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540000">
                <a:tc vMerge="1">
                  <a:txBody>
                    <a:bodyPr/>
                    <a:lstStyle/>
                    <a:p>
                      <a:endParaRPr lang="en-US"/>
                    </a:p>
                  </a:txBody>
                  <a:tcPr/>
                </a:tc>
                <a:tc>
                  <a:txBody>
                    <a:bodyPr/>
                    <a:lstStyle/>
                    <a:p>
                      <a:pPr marL="0" marR="0" lvl="0" indent="0" algn="l"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540000">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4</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Sie </a:t>
                      </a:r>
                      <a:r>
                        <a:rPr lang="en-GB" sz="2400" b="1" dirty="0" err="1">
                          <a:solidFill>
                            <a:srgbClr val="002060"/>
                          </a:solidFill>
                          <a:latin typeface="Century Gothic"/>
                          <a:ea typeface="Century Gothic"/>
                          <a:cs typeface="Century Gothic"/>
                          <a:sym typeface="Century Gothic"/>
                        </a:rPr>
                        <a:t>macht</a:t>
                      </a:r>
                      <a:r>
                        <a:rPr lang="en-GB" sz="2400" b="1" dirty="0">
                          <a:solidFill>
                            <a:srgbClr val="002060"/>
                          </a:solidFill>
                          <a:latin typeface="Century Gothic"/>
                          <a:ea typeface="Century Gothic"/>
                          <a:cs typeface="Century Gothic"/>
                          <a:sym typeface="Century Gothic"/>
                        </a:rPr>
                        <a:t> den Boden [clean].</a:t>
                      </a: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540000">
                <a:tc vMerge="1">
                  <a:txBody>
                    <a:bodyPr/>
                    <a:lstStyle/>
                    <a:p>
                      <a:endParaRPr lang="en-US"/>
                    </a:p>
                  </a:txBody>
                  <a:tcPr/>
                </a:tc>
                <a:tc>
                  <a:txBody>
                    <a:bodyPr/>
                    <a:lstStyle/>
                    <a:p>
                      <a:pPr marL="0" marR="0" lvl="0" indent="0" algn="l" rtl="0">
                        <a:spcBef>
                          <a:spcPts val="0"/>
                        </a:spcBef>
                        <a:spcAft>
                          <a:spcPts val="0"/>
                        </a:spcAft>
                        <a:buNone/>
                      </a:pPr>
                      <a:endParaRPr sz="24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540000">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5</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Er [is getting] </a:t>
                      </a:r>
                      <a:r>
                        <a:rPr lang="en-GB" sz="2400" b="1" dirty="0" err="1">
                          <a:solidFill>
                            <a:srgbClr val="002060"/>
                          </a:solidFill>
                          <a:latin typeface="Century Gothic"/>
                          <a:ea typeface="Century Gothic"/>
                          <a:cs typeface="Century Gothic"/>
                          <a:sym typeface="Century Gothic"/>
                        </a:rPr>
                        <a:t>müde</a:t>
                      </a:r>
                      <a:r>
                        <a:rPr lang="en-GB" sz="2400" b="1" dirty="0">
                          <a:solidFill>
                            <a:srgbClr val="002060"/>
                          </a:solidFill>
                          <a:latin typeface="Century Gothic"/>
                          <a:ea typeface="Century Gothic"/>
                          <a:cs typeface="Century Gothic"/>
                          <a:sym typeface="Century Gothic"/>
                        </a:rPr>
                        <a:t>.</a:t>
                      </a: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540000">
                <a:tc vMerge="1">
                  <a:txBody>
                    <a:bodyPr/>
                    <a:lstStyle/>
                    <a:p>
                      <a:endParaRPr lang="en-US"/>
                    </a:p>
                  </a:txBody>
                  <a:tcPr/>
                </a:tc>
                <a:tc>
                  <a:txBody>
                    <a:bodyPr/>
                    <a:lstStyle/>
                    <a:p>
                      <a:pPr marL="0" marR="0" lvl="0" indent="0" algn="l"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sp>
        <p:nvSpPr>
          <p:cNvPr id="36" name="Google Shape;399;p9">
            <a:extLst>
              <a:ext uri="{FF2B5EF4-FFF2-40B4-BE49-F238E27FC236}">
                <a16:creationId xmlns:a16="http://schemas.microsoft.com/office/drawing/2014/main" id="{E8D6820A-6C06-4DBD-8529-944A2CB5845F}"/>
              </a:ext>
            </a:extLst>
          </p:cNvPr>
          <p:cNvSpPr txBox="1"/>
          <p:nvPr/>
        </p:nvSpPr>
        <p:spPr>
          <a:xfrm>
            <a:off x="641438" y="554344"/>
            <a:ext cx="85138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down in German the missing word in brackets. </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402;p9">
            <a:extLst>
              <a:ext uri="{FF2B5EF4-FFF2-40B4-BE49-F238E27FC236}">
                <a16:creationId xmlns:a16="http://schemas.microsoft.com/office/drawing/2014/main" id="{FA197B4B-58E0-43A9-804B-7AB4E4835B50}"/>
              </a:ext>
            </a:extLst>
          </p:cNvPr>
          <p:cNvSpPr txBox="1"/>
          <p:nvPr/>
        </p:nvSpPr>
        <p:spPr>
          <a:xfrm>
            <a:off x="2050298" y="1089661"/>
            <a:ext cx="1326127"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Warum</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0" name="Google Shape;403;p9">
            <a:extLst>
              <a:ext uri="{FF2B5EF4-FFF2-40B4-BE49-F238E27FC236}">
                <a16:creationId xmlns:a16="http://schemas.microsoft.com/office/drawing/2014/main" id="{5DDE8068-48EF-49A2-AE67-E06D6A2ADD51}"/>
              </a:ext>
            </a:extLst>
          </p:cNvPr>
          <p:cNvSpPr txBox="1"/>
          <p:nvPr/>
        </p:nvSpPr>
        <p:spPr>
          <a:xfrm>
            <a:off x="2706170" y="2173154"/>
            <a:ext cx="1161573"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Glück</a:t>
            </a: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1" name="Google Shape;404;p9">
            <a:extLst>
              <a:ext uri="{FF2B5EF4-FFF2-40B4-BE49-F238E27FC236}">
                <a16:creationId xmlns:a16="http://schemas.microsoft.com/office/drawing/2014/main" id="{BABFB5DA-0694-4F91-9DA2-4FDC620BF038}"/>
              </a:ext>
            </a:extLst>
          </p:cNvPr>
          <p:cNvSpPr txBox="1"/>
          <p:nvPr/>
        </p:nvSpPr>
        <p:spPr>
          <a:xfrm>
            <a:off x="2955737" y="3232765"/>
            <a:ext cx="2255345"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Weihnachten</a:t>
            </a: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2" name="Google Shape;405;p9">
            <a:extLst>
              <a:ext uri="{FF2B5EF4-FFF2-40B4-BE49-F238E27FC236}">
                <a16:creationId xmlns:a16="http://schemas.microsoft.com/office/drawing/2014/main" id="{3DA8FC96-02D9-4B65-B170-50243583863E}"/>
              </a:ext>
            </a:extLst>
          </p:cNvPr>
          <p:cNvSpPr txBox="1"/>
          <p:nvPr/>
        </p:nvSpPr>
        <p:spPr>
          <a:xfrm>
            <a:off x="5361226" y="4302464"/>
            <a:ext cx="1341322"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sauber</a:t>
            </a: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3" name="Google Shape;406;p9">
            <a:extLst>
              <a:ext uri="{FF2B5EF4-FFF2-40B4-BE49-F238E27FC236}">
                <a16:creationId xmlns:a16="http://schemas.microsoft.com/office/drawing/2014/main" id="{EFD787F1-F095-47AF-9F40-237162884B73}"/>
              </a:ext>
            </a:extLst>
          </p:cNvPr>
          <p:cNvSpPr txBox="1"/>
          <p:nvPr/>
        </p:nvSpPr>
        <p:spPr>
          <a:xfrm>
            <a:off x="2430608" y="5384464"/>
            <a:ext cx="1552464"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00B050"/>
                </a:solidFill>
                <a:latin typeface="Century Gothic"/>
                <a:ea typeface="Century Gothic"/>
                <a:cs typeface="Century Gothic"/>
                <a:sym typeface="Century Gothic"/>
              </a:rPr>
              <a:t>wird</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4" name="Google Shape;407;p9">
            <a:extLst>
              <a:ext uri="{FF2B5EF4-FFF2-40B4-BE49-F238E27FC236}">
                <a16:creationId xmlns:a16="http://schemas.microsoft.com/office/drawing/2014/main" id="{922DEB23-66F0-4F9C-8A1B-EEB481CFA4DE}"/>
              </a:ext>
            </a:extLst>
          </p:cNvPr>
          <p:cNvSpPr txBox="1"/>
          <p:nvPr/>
        </p:nvSpPr>
        <p:spPr>
          <a:xfrm>
            <a:off x="724278" y="6415606"/>
            <a:ext cx="80414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translate the sentences into English.</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408;p9">
            <a:extLst>
              <a:ext uri="{FF2B5EF4-FFF2-40B4-BE49-F238E27FC236}">
                <a16:creationId xmlns:a16="http://schemas.microsoft.com/office/drawing/2014/main" id="{AAC4D750-C62D-4C03-BA8E-0D54283C6F28}"/>
              </a:ext>
            </a:extLst>
          </p:cNvPr>
          <p:cNvSpPr txBox="1"/>
          <p:nvPr/>
        </p:nvSpPr>
        <p:spPr>
          <a:xfrm>
            <a:off x="2129231" y="1598758"/>
            <a:ext cx="6304932"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Why do Hansel and Gretel have to eat?</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6" name="Google Shape;409;p9">
            <a:extLst>
              <a:ext uri="{FF2B5EF4-FFF2-40B4-BE49-F238E27FC236}">
                <a16:creationId xmlns:a16="http://schemas.microsoft.com/office/drawing/2014/main" id="{C5CC3FB2-9912-4F1A-8CE2-C4F2CDA4DED5}"/>
              </a:ext>
            </a:extLst>
          </p:cNvPr>
          <p:cNvSpPr txBox="1"/>
          <p:nvPr/>
        </p:nvSpPr>
        <p:spPr>
          <a:xfrm>
            <a:off x="2129231" y="2685605"/>
            <a:ext cx="2189410"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Good luck!</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7" name="Google Shape;410;p9">
            <a:extLst>
              <a:ext uri="{FF2B5EF4-FFF2-40B4-BE49-F238E27FC236}">
                <a16:creationId xmlns:a16="http://schemas.microsoft.com/office/drawing/2014/main" id="{680E6D7F-3745-4A4D-B96C-B044DE68CF21}"/>
              </a:ext>
            </a:extLst>
          </p:cNvPr>
          <p:cNvSpPr txBox="1"/>
          <p:nvPr/>
        </p:nvSpPr>
        <p:spPr>
          <a:xfrm>
            <a:off x="2129231" y="3772452"/>
            <a:ext cx="3477024"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B050"/>
                </a:solidFill>
                <a:latin typeface="Century Gothic"/>
                <a:ea typeface="Century Gothic"/>
                <a:cs typeface="Century Gothic"/>
                <a:sym typeface="Century Gothic"/>
              </a:rPr>
              <a:t>Happy Christmas!</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8" name="Google Shape;411;p9">
            <a:extLst>
              <a:ext uri="{FF2B5EF4-FFF2-40B4-BE49-F238E27FC236}">
                <a16:creationId xmlns:a16="http://schemas.microsoft.com/office/drawing/2014/main" id="{FE4FDCB5-1E96-4244-8F40-0959E850A3CF}"/>
              </a:ext>
            </a:extLst>
          </p:cNvPr>
          <p:cNvSpPr txBox="1"/>
          <p:nvPr/>
        </p:nvSpPr>
        <p:spPr>
          <a:xfrm>
            <a:off x="2134486" y="4850265"/>
            <a:ext cx="3226740"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B050"/>
                </a:solidFill>
                <a:latin typeface="Century Gothic"/>
                <a:ea typeface="Century Gothic"/>
                <a:cs typeface="Century Gothic"/>
                <a:sym typeface="Century Gothic"/>
              </a:rPr>
              <a:t>She cleans the floor.</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9" name="Google Shape;412;p9">
            <a:extLst>
              <a:ext uri="{FF2B5EF4-FFF2-40B4-BE49-F238E27FC236}">
                <a16:creationId xmlns:a16="http://schemas.microsoft.com/office/drawing/2014/main" id="{ED98053D-D743-4C16-B7AD-B7E3CBF93A0F}"/>
              </a:ext>
            </a:extLst>
          </p:cNvPr>
          <p:cNvSpPr txBox="1"/>
          <p:nvPr/>
        </p:nvSpPr>
        <p:spPr>
          <a:xfrm>
            <a:off x="2129231" y="5930023"/>
            <a:ext cx="4126730"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He is</a:t>
            </a:r>
            <a:r>
              <a:rPr kumimoji="0" lang="en-GB" sz="2400" b="1" i="0" u="none" strike="noStrike" kern="0" cap="none" spc="0" normalizeH="0" noProof="0" dirty="0">
                <a:ln>
                  <a:noFill/>
                </a:ln>
                <a:solidFill>
                  <a:srgbClr val="00B050"/>
                </a:solidFill>
                <a:effectLst/>
                <a:uLnTx/>
                <a:uFillTx/>
                <a:latin typeface="Century Gothic"/>
                <a:ea typeface="Century Gothic"/>
                <a:cs typeface="Century Gothic"/>
                <a:sym typeface="Century Gothic"/>
              </a:rPr>
              <a:t> getting tired.</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25" name="Title 2">
            <a:extLst>
              <a:ext uri="{FF2B5EF4-FFF2-40B4-BE49-F238E27FC236}">
                <a16:creationId xmlns:a16="http://schemas.microsoft.com/office/drawing/2014/main" id="{B89C126A-4117-4283-8EB9-C94D6F907E31}"/>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26" name="Graphic 25" descr="Blackboard">
            <a:extLst>
              <a:ext uri="{FF2B5EF4-FFF2-40B4-BE49-F238E27FC236}">
                <a16:creationId xmlns:a16="http://schemas.microsoft.com/office/drawing/2014/main" id="{3CF34C24-848B-4AE2-88BA-F60EB96C64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19121" y="-110706"/>
            <a:ext cx="1256675" cy="1256675"/>
          </a:xfrm>
          <a:prstGeom prst="rect">
            <a:avLst/>
          </a:prstGeom>
        </p:spPr>
      </p:pic>
      <p:sp>
        <p:nvSpPr>
          <p:cNvPr id="29" name="Google Shape;167;p2">
            <a:extLst>
              <a:ext uri="{FF2B5EF4-FFF2-40B4-BE49-F238E27FC236}">
                <a16:creationId xmlns:a16="http://schemas.microsoft.com/office/drawing/2014/main" id="{8CCD1FEF-B5EE-495D-A725-18F86A1B68D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49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12F_9.2.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T3_W12F_9.3.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3_W12F_9.4.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3_W12F_9.5.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3_W12F_9.6.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p:tgtEl>
                                          <p:spTgt spid="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TotalTime>
  <Words>2069</Words>
  <Application>Microsoft Macintosh PowerPoint</Application>
  <PresentationFormat>Widescreen</PresentationFormat>
  <Paragraphs>363</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Century Gothic</vt:lpstr>
      <vt:lpstr>Modern Love</vt:lpstr>
      <vt:lpstr>1_Office Theme</vt:lpstr>
      <vt:lpstr>3_Office Theme</vt:lpstr>
      <vt:lpstr>PowerPoint Presentation</vt:lpstr>
      <vt:lpstr>aussprechen</vt:lpstr>
      <vt:lpstr>aussprechen</vt:lpstr>
      <vt:lpstr>Follow up 1</vt:lpstr>
      <vt:lpstr>Follow up 1</vt:lpstr>
      <vt:lpstr>Follow up 1</vt:lpstr>
      <vt:lpstr>Follow up 1</vt:lpstr>
      <vt:lpstr>PowerPoint Presentation</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67</cp:revision>
  <dcterms:created xsi:type="dcterms:W3CDTF">2021-06-12T06:20:35Z</dcterms:created>
  <dcterms:modified xsi:type="dcterms:W3CDTF">2024-05-13T10:15:05Z</dcterms:modified>
</cp:coreProperties>
</file>