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991" r:id="rId2"/>
    <p:sldId id="925" r:id="rId3"/>
    <p:sldId id="996" r:id="rId4"/>
    <p:sldId id="997" r:id="rId5"/>
    <p:sldId id="998" r:id="rId6"/>
    <p:sldId id="990" r:id="rId7"/>
    <p:sldId id="965" r:id="rId8"/>
    <p:sldId id="939" r:id="rId9"/>
    <p:sldId id="992" r:id="rId10"/>
    <p:sldId id="994" r:id="rId11"/>
    <p:sldId id="9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B"/>
    <a:srgbClr val="002060"/>
    <a:srgbClr val="FF0066"/>
    <a:srgbClr val="FFFFCC"/>
    <a:srgbClr val="0070C0"/>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53B6D5-803D-C44D-92E7-C22F28C13AED}" v="381" dt="2023-12-14T20:02:07.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3" autoAdjust="0"/>
    <p:restoredTop sz="93741" autoAdjust="0"/>
  </p:normalViewPr>
  <p:slideViewPr>
    <p:cSldViewPr snapToGrid="0">
      <p:cViewPr varScale="1">
        <p:scale>
          <a:sx n="37" d="100"/>
          <a:sy n="37" d="100"/>
        </p:scale>
        <p:origin x="24" y="6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pf</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Kopf</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Apfel</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kn</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Knie</a:t>
            </a:r>
            <a:r>
              <a:rPr lang="de-DE" sz="1200" b="1"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vocabulary</a:t>
            </a:r>
          </a:p>
          <a:p>
            <a:pPr marL="216000" indent="-216000">
              <a:lnSpc>
                <a:spcPct val="100000"/>
              </a:lnSpc>
            </a:pPr>
            <a:r>
              <a:rPr lang="en-GB" sz="1200" b="1" i="0" strike="noStrike" spc="-1" dirty="0">
                <a:solidFill>
                  <a:srgbClr val="002060"/>
                </a:solidFill>
                <a:latin typeface="Century Gothic"/>
                <a:ea typeface="Century Gothic"/>
              </a:rPr>
              <a:t>Revisit 1: </a:t>
            </a:r>
            <a:r>
              <a:rPr lang="en-GB" sz="1800" b="0" i="0" u="none" strike="noStrike" dirty="0" err="1">
                <a:solidFill>
                  <a:srgbClr val="002060"/>
                </a:solidFill>
                <a:effectLst/>
                <a:latin typeface="Century Gothic" panose="020B0502020202020204" pitchFamily="34" charset="0"/>
              </a:rPr>
              <a:t>backen</a:t>
            </a:r>
            <a:r>
              <a:rPr lang="en-GB" sz="1800" b="0" i="0" u="none" strike="noStrike" dirty="0">
                <a:solidFill>
                  <a:srgbClr val="002060"/>
                </a:solidFill>
                <a:effectLst/>
                <a:latin typeface="Century Gothic" panose="020B0502020202020204" pitchFamily="34" charset="0"/>
              </a:rPr>
              <a:t> [4640] </a:t>
            </a:r>
            <a:r>
              <a:rPr lang="en-GB" sz="1800" b="0" i="0" u="none" strike="noStrike" dirty="0" err="1">
                <a:solidFill>
                  <a:srgbClr val="002060"/>
                </a:solidFill>
                <a:effectLst/>
                <a:latin typeface="Century Gothic" panose="020B0502020202020204" pitchFamily="34" charset="0"/>
              </a:rPr>
              <a:t>holen</a:t>
            </a:r>
            <a:r>
              <a:rPr lang="en-GB" sz="1800" b="0" i="0" u="none" strike="noStrike" dirty="0">
                <a:solidFill>
                  <a:srgbClr val="002060"/>
                </a:solidFill>
                <a:effectLst/>
                <a:latin typeface="Century Gothic" panose="020B0502020202020204" pitchFamily="34" charset="0"/>
              </a:rPr>
              <a:t> [547]  </a:t>
            </a:r>
            <a:r>
              <a:rPr lang="en-GB" sz="1800" b="0" i="0" u="none" strike="noStrike" dirty="0" err="1">
                <a:solidFill>
                  <a:srgbClr val="002060"/>
                </a:solidFill>
                <a:effectLst/>
                <a:latin typeface="Century Gothic" panose="020B0502020202020204" pitchFamily="34" charset="0"/>
              </a:rPr>
              <a:t>kochen</a:t>
            </a:r>
            <a:r>
              <a:rPr lang="en-GB" sz="1800" b="0" i="0" u="none" strike="noStrike" dirty="0">
                <a:solidFill>
                  <a:srgbClr val="002060"/>
                </a:solidFill>
                <a:effectLst/>
                <a:latin typeface="Century Gothic" panose="020B0502020202020204" pitchFamily="34" charset="0"/>
              </a:rPr>
              <a:t> [1481] </a:t>
            </a:r>
            <a:r>
              <a:rPr lang="en-GB" sz="1800" b="0" i="0" u="none" strike="noStrike" dirty="0" err="1">
                <a:solidFill>
                  <a:srgbClr val="002060"/>
                </a:solidFill>
                <a:effectLst/>
                <a:latin typeface="Century Gothic" panose="020B0502020202020204" pitchFamily="34" charset="0"/>
              </a:rPr>
              <a:t>müssen</a:t>
            </a:r>
            <a:r>
              <a:rPr lang="en-GB" sz="1800" b="0" i="0" u="none" strike="noStrike" dirty="0">
                <a:solidFill>
                  <a:srgbClr val="002060"/>
                </a:solidFill>
                <a:effectLst/>
                <a:latin typeface="Century Gothic" panose="020B0502020202020204" pitchFamily="34" charset="0"/>
              </a:rPr>
              <a:t>, ich muss, du </a:t>
            </a:r>
            <a:r>
              <a:rPr lang="en-GB" sz="1800" b="0" i="0" u="none" strike="noStrike" dirty="0" err="1">
                <a:solidFill>
                  <a:srgbClr val="002060"/>
                </a:solidFill>
                <a:effectLst/>
                <a:latin typeface="Century Gothic" panose="020B0502020202020204" pitchFamily="34" charset="0"/>
              </a:rPr>
              <a:t>musst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muss [43] Bett [659] Boden [536]</a:t>
            </a:r>
            <a:r>
              <a:rPr lang="en-GB" sz="1800" b="0" i="0" u="none" strike="noStrike" dirty="0" err="1">
                <a:solidFill>
                  <a:srgbClr val="002060"/>
                </a:solidFill>
                <a:effectLst/>
                <a:latin typeface="Century Gothic" panose="020B0502020202020204" pitchFamily="34" charset="0"/>
              </a:rPr>
              <a:t>Brot</a:t>
            </a:r>
            <a:r>
              <a:rPr lang="en-GB" sz="1800" b="0" i="0" u="none" strike="noStrike" dirty="0">
                <a:solidFill>
                  <a:srgbClr val="002060"/>
                </a:solidFill>
                <a:effectLst/>
                <a:latin typeface="Century Gothic" panose="020B0502020202020204" pitchFamily="34" charset="0"/>
              </a:rPr>
              <a:t> [2095] </a:t>
            </a:r>
            <a:r>
              <a:rPr lang="en-GB" sz="1800" b="0" i="0" u="none" strike="noStrike" dirty="0" err="1">
                <a:solidFill>
                  <a:srgbClr val="002060"/>
                </a:solidFill>
                <a:effectLst/>
                <a:latin typeface="Century Gothic" panose="020B0502020202020204" pitchFamily="34" charset="0"/>
              </a:rPr>
              <a:t>sauber</a:t>
            </a:r>
            <a:r>
              <a:rPr lang="en-GB" sz="1800" b="0" i="0" u="none" strike="noStrike" dirty="0">
                <a:solidFill>
                  <a:srgbClr val="002060"/>
                </a:solidFill>
                <a:effectLst/>
                <a:latin typeface="Century Gothic" panose="020B0502020202020204" pitchFamily="34" charset="0"/>
              </a:rPr>
              <a:t> [2026] </a:t>
            </a:r>
            <a:r>
              <a:rPr lang="en-GB" sz="1800" b="0" i="0" u="none" strike="noStrike" dirty="0" err="1">
                <a:solidFill>
                  <a:srgbClr val="002060"/>
                </a:solidFill>
                <a:effectLst/>
                <a:latin typeface="Century Gothic" panose="020B0502020202020204" pitchFamily="34" charset="0"/>
              </a:rPr>
              <a:t>warum</a:t>
            </a:r>
            <a:r>
              <a:rPr lang="en-GB" sz="1800" b="0" i="0" u="none" strike="noStrike" dirty="0">
                <a:solidFill>
                  <a:srgbClr val="002060"/>
                </a:solidFill>
                <a:effectLst/>
                <a:latin typeface="Century Gothic" panose="020B0502020202020204" pitchFamily="34" charset="0"/>
              </a:rPr>
              <a:t>? [192] </a:t>
            </a:r>
            <a:r>
              <a:rPr lang="en-GB" sz="1800" b="0" i="0" u="none" strike="noStrike" dirty="0" err="1">
                <a:solidFill>
                  <a:srgbClr val="002060"/>
                </a:solidFill>
                <a:effectLst/>
                <a:latin typeface="Century Gothic" panose="020B0502020202020204" pitchFamily="34" charset="0"/>
              </a:rPr>
              <a:t>denn</a:t>
            </a:r>
            <a:r>
              <a:rPr lang="en-GB" sz="1800" b="0" i="0" u="none" strike="noStrike" dirty="0">
                <a:solidFill>
                  <a:srgbClr val="002060"/>
                </a:solidFill>
                <a:effectLst/>
                <a:latin typeface="Century Gothic" panose="020B0502020202020204" pitchFamily="34" charset="0"/>
              </a:rPr>
              <a:t> [93] glossed: Salat [n/a]</a:t>
            </a:r>
            <a:r>
              <a:rPr lang="en-GB" dirty="0"/>
              <a:t> </a:t>
            </a:r>
            <a:endParaRPr lang="en-GB" sz="1200" b="1" i="0" strike="noStrike" spc="-1" dirty="0">
              <a:solidFill>
                <a:srgbClr val="002060"/>
              </a:solidFill>
              <a:latin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en-GB" sz="1800" b="0" i="0" u="none" strike="noStrike" dirty="0" err="1">
                <a:solidFill>
                  <a:srgbClr val="002060"/>
                </a:solidFill>
                <a:effectLst/>
                <a:latin typeface="Century Gothic" panose="020B0502020202020204" pitchFamily="34" charset="0"/>
              </a:rPr>
              <a:t>werden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werde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wirst</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wird</a:t>
            </a:r>
            <a:r>
              <a:rPr lang="en-GB" sz="1800" b="0" i="0" u="none" strike="noStrike" dirty="0">
                <a:solidFill>
                  <a:srgbClr val="002060"/>
                </a:solidFill>
                <a:effectLst/>
                <a:latin typeface="Century Gothic" panose="020B0502020202020204" pitchFamily="34" charset="0"/>
              </a:rPr>
              <a:t> [8] </a:t>
            </a:r>
            <a:r>
              <a:rPr lang="en-GB" sz="1800" b="0" i="0" u="none" strike="noStrike" dirty="0" err="1">
                <a:solidFill>
                  <a:srgbClr val="002060"/>
                </a:solidFill>
                <a:effectLst/>
                <a:latin typeface="Century Gothic" panose="020B0502020202020204" pitchFamily="34" charset="0"/>
              </a:rPr>
              <a:t>Frohe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Gute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Besserung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Herzlichen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Glückwunsch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zum</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viel</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prime pupils for the next bit of the story and review the two SSCs presented at the beginning.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learners to say the words.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learners to guess how Hansel and Gretel use these things in the story. If they can, ask them to use some German. Don’t reveal the answers and say they will have to wait until next time to find out!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519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Das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erd</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isst</a:t>
            </a:r>
            <a:r>
              <a:rPr lang="en-GB" sz="1800" b="0" i="0" u="none" strike="noStrike" kern="1200" spc="-1" dirty="0">
                <a:solidFill>
                  <a:srgbClr val="002060"/>
                </a:solidFill>
                <a:effectLst/>
                <a:latin typeface="Century gothic" panose="020B0502020202020204" pitchFamily="34" charset="0"/>
              </a:rPr>
              <a:t> die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lanze</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Herr </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eiffer </a:t>
            </a:r>
            <a:r>
              <a:rPr lang="en-GB" sz="1800" b="0" i="0" u="none" strike="noStrike" kern="1200" spc="-1" dirty="0" err="1">
                <a:solidFill>
                  <a:srgbClr val="002060"/>
                </a:solidFill>
                <a:effectLst/>
                <a:latin typeface="Century gothic" panose="020B0502020202020204" pitchFamily="34" charset="0"/>
              </a:rPr>
              <a:t>kocht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ein</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und</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Ä</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el</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In </a:t>
            </a:r>
            <a:r>
              <a:rPr lang="en-GB" sz="1800" b="0" i="0" u="none" strike="noStrike" kern="1200" spc="-1" dirty="0" err="1">
                <a:solidFill>
                  <a:srgbClr val="002060"/>
                </a:solidFill>
                <a:effectLst/>
                <a:latin typeface="Century gothic" panose="020B0502020202020204" pitchFamily="34" charset="0"/>
              </a:rPr>
              <a:t>Piratenfilmen</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sieht</a:t>
            </a:r>
            <a:r>
              <a:rPr lang="en-GB" sz="1800" b="0" i="0" u="none" strike="noStrike" kern="1200" spc="-1" dirty="0">
                <a:solidFill>
                  <a:srgbClr val="002060"/>
                </a:solidFill>
                <a:effectLst/>
                <a:latin typeface="Century gothic" panose="020B0502020202020204" pitchFamily="34" charset="0"/>
              </a:rPr>
              <a:t> man oft den Totenko</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mit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gekreutzen</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ochen</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Das Essen </a:t>
            </a:r>
            <a:r>
              <a:rPr lang="en-GB" sz="1800" b="0" i="0" u="none" strike="noStrike" kern="1200" spc="-1" dirty="0" err="1">
                <a:solidFill>
                  <a:srgbClr val="002060"/>
                </a:solidFill>
                <a:effectLst/>
                <a:latin typeface="Century gothic" panose="020B0502020202020204" pitchFamily="34" charset="0"/>
              </a:rPr>
              <a:t>braucht</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Salz</a:t>
            </a:r>
            <a:r>
              <a:rPr lang="en-GB" sz="1800" b="0" i="0" u="none" strike="noStrike" kern="1200" spc="-1" dirty="0">
                <a:solidFill>
                  <a:srgbClr val="002060"/>
                </a:solidFill>
                <a:effectLst/>
                <a:latin typeface="Century gothic" panose="020B0502020202020204" pitchFamily="34" charset="0"/>
              </a:rPr>
              <a:t> und </a:t>
            </a:r>
            <a:r>
              <a:rPr lang="en-GB" sz="1800" b="1" i="0" u="none" strike="noStrike" kern="1200" spc="-1" dirty="0">
                <a:solidFill>
                  <a:srgbClr val="002060"/>
                </a:solidFill>
                <a:effectLst/>
                <a:latin typeface="Century gothic" panose="020B0502020202020204" pitchFamily="34" charset="0"/>
              </a:rPr>
              <a:t>Pf</a:t>
            </a:r>
            <a:r>
              <a:rPr lang="en-GB" sz="1800" b="0" i="0" u="none" strike="noStrike" kern="1200" spc="-1" dirty="0">
                <a:solidFill>
                  <a:srgbClr val="002060"/>
                </a:solidFill>
                <a:effectLst/>
                <a:latin typeface="Century gothic" panose="020B0502020202020204" pitchFamily="34" charset="0"/>
              </a:rPr>
              <a:t>effer.</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Frau </a:t>
            </a:r>
            <a:r>
              <a:rPr lang="en-GB" sz="1800" b="1" i="0" u="none" strike="noStrike" kern="1200" spc="-1" dirty="0">
                <a:solidFill>
                  <a:srgbClr val="002060"/>
                </a:solidFill>
                <a:effectLst/>
                <a:latin typeface="Century gothic" panose="020B0502020202020204" pitchFamily="34" charset="0"/>
              </a:rPr>
              <a:t>Kn</a:t>
            </a:r>
            <a:r>
              <a:rPr lang="en-GB" sz="1800" b="0" i="0" u="none" strike="noStrike" kern="1200" spc="-1" dirty="0">
                <a:solidFill>
                  <a:srgbClr val="002060"/>
                </a:solidFill>
                <a:effectLst/>
                <a:latin typeface="Century gothic" panose="020B0502020202020204" pitchFamily="34" charset="0"/>
              </a:rPr>
              <a:t>opf </a:t>
            </a:r>
            <a:r>
              <a:rPr lang="en-GB" sz="1800" b="0" i="0" u="none" strike="noStrike" kern="1200" spc="-1" dirty="0" err="1">
                <a:solidFill>
                  <a:srgbClr val="002060"/>
                </a:solidFill>
                <a:effectLst/>
                <a:latin typeface="Century gothic" panose="020B0502020202020204" pitchFamily="34" charset="0"/>
              </a:rPr>
              <a:t>kann</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ihr</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ie</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nicht</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icken</a:t>
            </a:r>
            <a:r>
              <a:rPr lang="en-GB" sz="1800" b="0" i="0" u="none" strike="noStrike" kern="1200" spc="-1" dirty="0">
                <a:solidFill>
                  <a:srgbClr val="002060"/>
                </a:solidFill>
                <a:effectLst/>
                <a:latin typeface="Century gothic" panose="020B0502020202020204" pitchFamily="34" charset="0"/>
              </a:rPr>
              <a:t>.</a:t>
            </a:r>
          </a:p>
          <a:p>
            <a:pPr marL="342900" indent="-342900" algn="l">
              <a:lnSpc>
                <a:spcPct val="100000"/>
              </a:lnSpc>
              <a:buFont typeface="+mj-lt"/>
              <a:buAutoNum type="arabicPeriod"/>
            </a:pPr>
            <a:r>
              <a:rPr lang="en-GB" sz="1800" b="0" i="0" u="none" strike="noStrike" kern="1200" spc="-1" dirty="0">
                <a:solidFill>
                  <a:srgbClr val="002060"/>
                </a:solidFill>
                <a:effectLst/>
                <a:latin typeface="Century gothic" panose="020B0502020202020204" pitchFamily="34" charset="0"/>
              </a:rPr>
              <a:t>Ich </a:t>
            </a:r>
            <a:r>
              <a:rPr lang="en-GB" sz="1800" b="0" i="0" u="none" strike="noStrike" kern="1200" spc="-1" dirty="0" err="1">
                <a:solidFill>
                  <a:srgbClr val="002060"/>
                </a:solidFill>
                <a:effectLst/>
                <a:latin typeface="Century gothic" panose="020B0502020202020204" pitchFamily="34" charset="0"/>
              </a:rPr>
              <a:t>liebe</a:t>
            </a:r>
            <a:r>
              <a:rPr lang="en-GB" sz="1800" b="0" i="0" u="none" strike="noStrike" kern="1200" spc="-1" dirty="0">
                <a:solidFill>
                  <a:srgbClr val="002060"/>
                </a:solidFill>
                <a:effectLst/>
                <a:latin typeface="Century gothic" panose="020B0502020202020204" pitchFamily="34" charset="0"/>
              </a:rPr>
              <a:t> </a:t>
            </a:r>
            <a:r>
              <a:rPr lang="en-GB" sz="1800" b="1" i="0" u="none" strike="noStrike" kern="1200" spc="-1" dirty="0" err="1">
                <a:solidFill>
                  <a:srgbClr val="002060"/>
                </a:solidFill>
                <a:effectLst/>
                <a:latin typeface="Century gothic" panose="020B0502020202020204" pitchFamily="34" charset="0"/>
              </a:rPr>
              <a:t>kn</a:t>
            </a:r>
            <a:r>
              <a:rPr lang="en-GB" sz="1800" b="0" i="0" u="none" strike="noStrike" kern="1200" spc="-1" dirty="0" err="1">
                <a:solidFill>
                  <a:srgbClr val="002060"/>
                </a:solidFill>
                <a:effectLst/>
                <a:latin typeface="Century gothic" panose="020B0502020202020204" pitchFamily="34" charset="0"/>
              </a:rPr>
              <a:t>ackige</a:t>
            </a:r>
            <a:r>
              <a:rPr lang="en-GB" sz="1800" b="0" i="0" u="none" strike="noStrike" kern="1200" spc="-1" dirty="0">
                <a:solidFill>
                  <a:srgbClr val="002060"/>
                </a:solidFill>
                <a:effectLst/>
                <a:latin typeface="Century gothic" panose="020B0502020202020204" pitchFamily="34" charset="0"/>
              </a:rPr>
              <a:t> </a:t>
            </a:r>
            <a:r>
              <a:rPr lang="en-GB" sz="1800" b="0" i="0" u="none" strike="noStrike" kern="1200" spc="-1" dirty="0" err="1">
                <a:solidFill>
                  <a:srgbClr val="002060"/>
                </a:solidFill>
                <a:effectLst/>
                <a:latin typeface="Century gothic" panose="020B0502020202020204" pitchFamily="34" charset="0"/>
              </a:rPr>
              <a:t>Ä</a:t>
            </a:r>
            <a:r>
              <a:rPr lang="en-GB" sz="1800" b="1" i="0" u="none" strike="noStrike" kern="1200" spc="-1" dirty="0" err="1">
                <a:solidFill>
                  <a:srgbClr val="002060"/>
                </a:solidFill>
                <a:effectLst/>
                <a:latin typeface="Century gothic" panose="020B0502020202020204" pitchFamily="34" charset="0"/>
              </a:rPr>
              <a:t>pf</a:t>
            </a:r>
            <a:r>
              <a:rPr lang="en-GB" sz="1800" b="0" i="0" u="none" strike="noStrike" kern="1200" spc="-1" dirty="0" err="1">
                <a:solidFill>
                  <a:srgbClr val="002060"/>
                </a:solidFill>
                <a:effectLst/>
                <a:latin typeface="Century gothic" panose="020B0502020202020204" pitchFamily="34" charset="0"/>
              </a:rPr>
              <a:t>el</a:t>
            </a:r>
            <a:r>
              <a:rPr lang="en-GB" sz="1800" b="0" i="0" u="none" strike="noStrike" kern="1200" spc="-1" dirty="0">
                <a:solidFill>
                  <a:srgbClr val="002060"/>
                </a:solidFill>
                <a:effectLst/>
                <a:latin typeface="Century gothic" panose="020B0502020202020204" pitchFamily="34" charset="0"/>
              </a:rPr>
              <a:t>.</a:t>
            </a: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[1504]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Pfund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[4163]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Topf</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[4136]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Pirat</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Salz</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[2608] </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Pfeffer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knicken</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[N/A] </a:t>
            </a: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knackig</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[N/A]</a:t>
            </a:r>
            <a:endParaRPr kumimoji="0" lang="en-GB" sz="20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review some vocabulary which will be used in the story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all the words using the clues from pictures and the letters given.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Check the answers by clicking to reveal each in turn.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Ask learners to repeat the word after the answer is revealed to make sure they’re familiar with the sound (in the audio version, the sound will play as the answer is revealed).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identify known words in a well-known story and practise listening to authentic German.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Tell pupils they will be watching the first couple of minutes of a Hansel and Gretel cartoon (in German: </a:t>
            </a:r>
            <a:r>
              <a:rPr lang="en-GB" sz="1200" b="0" strike="noStrike" spc="-1" dirty="0" err="1">
                <a:solidFill>
                  <a:srgbClr val="000000"/>
                </a:solidFill>
                <a:latin typeface="Calibri"/>
                <a:ea typeface="Calibri"/>
              </a:rPr>
              <a:t>Hänsel</a:t>
            </a:r>
            <a:r>
              <a:rPr lang="en-GB" sz="1200" b="0" strike="noStrike" spc="-1" dirty="0">
                <a:solidFill>
                  <a:srgbClr val="000000"/>
                </a:solidFill>
                <a:latin typeface="Calibri"/>
                <a:ea typeface="Calibri"/>
              </a:rPr>
              <a:t> und Gretel). Each time they hear one of the words they wrote down from the previous slide (also shown on this slide) they should stand up (alternative: raise their hands)</a:t>
            </a:r>
          </a:p>
          <a:p>
            <a:pPr marL="229320" indent="-228600">
              <a:lnSpc>
                <a:spcPct val="100000"/>
              </a:lnSpc>
              <a:buAutoNum type="arabicPeriod"/>
            </a:pPr>
            <a:r>
              <a:rPr lang="en-GB" sz="1200" b="0" strike="noStrike" spc="-1" dirty="0">
                <a:solidFill>
                  <a:srgbClr val="000000"/>
                </a:solidFill>
                <a:latin typeface="Calibri"/>
                <a:ea typeface="Calibri"/>
              </a:rPr>
              <a:t>Play the video (also available here: https://</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/0Ah4y8gCA-Q?feature=shared), encouraging pupils to stand up and then sit down again when each word is said (finish at 2 mins 40 seconds). Timings of each word are below.</a:t>
            </a:r>
          </a:p>
          <a:p>
            <a:pPr marL="229320" indent="-228600">
              <a:lnSpc>
                <a:spcPct val="100000"/>
              </a:lnSpc>
              <a:buAutoNum type="arabicPeriod"/>
            </a:pPr>
            <a:r>
              <a:rPr lang="en-GB" sz="1200" b="0" strike="noStrike" spc="-1" dirty="0">
                <a:solidFill>
                  <a:srgbClr val="000000"/>
                </a:solidFill>
                <a:latin typeface="Calibri"/>
                <a:ea typeface="Calibri"/>
              </a:rPr>
              <a:t>Play the section again from the beginning and ask pupils if they can recognise any other words they know when they listen again. (e.g. Kuchen – from Lebkuchen – what the house is made of, </a:t>
            </a:r>
            <a:r>
              <a:rPr lang="en-GB" sz="1200" b="0" strike="noStrike" spc="-1" dirty="0" err="1">
                <a:solidFill>
                  <a:srgbClr val="000000"/>
                </a:solidFill>
                <a:latin typeface="Calibri"/>
                <a:ea typeface="Calibri"/>
              </a:rPr>
              <a:t>lieben</a:t>
            </a:r>
            <a:r>
              <a:rPr lang="en-GB" sz="1200" b="0" strike="noStrike" spc="-1" dirty="0">
                <a:solidFill>
                  <a:srgbClr val="000000"/>
                </a:solidFill>
                <a:latin typeface="Calibri"/>
                <a:ea typeface="Calibri"/>
              </a:rPr>
              <a:t> – the father loves his children, and </a:t>
            </a:r>
            <a:r>
              <a:rPr lang="en-GB" sz="1200" b="0" strike="noStrike" spc="-1" dirty="0" err="1">
                <a:solidFill>
                  <a:srgbClr val="000000"/>
                </a:solidFill>
                <a:latin typeface="Calibri"/>
                <a:ea typeface="Calibri"/>
              </a:rPr>
              <a:t>steh</a:t>
            </a:r>
            <a:r>
              <a:rPr lang="en-GB" sz="1200" b="0" strike="noStrike" spc="-1" dirty="0">
                <a:solidFill>
                  <a:srgbClr val="000000"/>
                </a:solidFill>
                <a:latin typeface="Calibri"/>
                <a:ea typeface="Calibri"/>
              </a:rPr>
              <a:t> auf – the stepmother tells the children to get up). They should put their hands up when they hear a word they know.</a:t>
            </a:r>
          </a:p>
          <a:p>
            <a:pPr marL="72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Timings:</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Haus: 0:19</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Mädchen</a:t>
            </a:r>
            <a:r>
              <a:rPr lang="en-GB" sz="1200" b="0" strike="noStrike" spc="-1" dirty="0">
                <a:solidFill>
                  <a:srgbClr val="000000"/>
                </a:solidFill>
                <a:latin typeface="Calibri"/>
                <a:ea typeface="Calibri"/>
              </a:rPr>
              <a:t>: 0:45</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Geld: 0:51</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schlafen</a:t>
            </a:r>
            <a:r>
              <a:rPr lang="en-GB" sz="1200" b="0" strike="noStrike" spc="-1" dirty="0">
                <a:solidFill>
                  <a:srgbClr val="000000"/>
                </a:solidFill>
                <a:latin typeface="Calibri"/>
                <a:ea typeface="Calibri"/>
              </a:rPr>
              <a:t>: 1:43</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draußen</a:t>
            </a:r>
            <a:r>
              <a:rPr lang="en-GB" sz="1200" b="0" strike="noStrike" spc="-1" dirty="0">
                <a:solidFill>
                  <a:srgbClr val="000000"/>
                </a:solidFill>
                <a:latin typeface="Calibri"/>
                <a:ea typeface="Calibri"/>
              </a:rPr>
              <a:t>: 2:00</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Bett: 2:19</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solidFill>
                  <a:srgbClr val="000000"/>
                </a:solidFill>
                <a:latin typeface="Calibri"/>
                <a:ea typeface="Calibri"/>
              </a:rPr>
              <a:t>Brot</a:t>
            </a:r>
            <a:r>
              <a:rPr lang="en-GB" sz="1200" b="0" strike="noStrike" spc="-1" dirty="0">
                <a:solidFill>
                  <a:srgbClr val="000000"/>
                </a:solidFill>
                <a:latin typeface="Calibri"/>
                <a:ea typeface="Calibri"/>
              </a:rPr>
              <a:t>: 2:30</a:t>
            </a:r>
          </a:p>
          <a:p>
            <a:pPr marL="72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a typeface="Calibri"/>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err="1">
                <a:solidFill>
                  <a:srgbClr val="002060"/>
                </a:solidFill>
                <a:effectLst/>
                <a:latin typeface="Century Gothic"/>
                <a:ea typeface="+mn-ea"/>
                <a:cs typeface="+mn-cs"/>
              </a:rPr>
              <a:t>aufstehen</a:t>
            </a:r>
            <a:r>
              <a:rPr lang="it-IT" sz="1200" b="0" strike="noStrike" spc="-1" dirty="0">
                <a:solidFill>
                  <a:srgbClr val="002060"/>
                </a:solidFill>
                <a:effectLst/>
                <a:latin typeface="Century Gothic"/>
                <a:ea typeface="+mn-ea"/>
                <a:cs typeface="+mn-cs"/>
              </a:rPr>
              <a:t> [966]</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29320" indent="-228600">
              <a:lnSpc>
                <a:spcPct val="100000"/>
              </a:lnSpc>
              <a:buAutoNum type="arabicPeriod"/>
            </a:pPr>
            <a:endParaRPr lang="en-GB" sz="1200" b="0" strike="noStrike" spc="-1" dirty="0">
              <a:solidFill>
                <a:srgbClr val="000000"/>
              </a:solidFill>
              <a:latin typeface="Calibri"/>
              <a:ea typeface="Calibri"/>
            </a:endParaRP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33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write some sentences explaining what pupils have just seen in the video.</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For each sentence, pupils should choose one image from the left-hand circle and match it to the best one in the right-hand circle to create sentences that retell the story that they have just seen. Make it clear that ‘</a:t>
            </a:r>
            <a:r>
              <a:rPr lang="en-GB" sz="1200" b="0" strike="noStrike" spc="-1" dirty="0" err="1">
                <a:latin typeface="Arial"/>
              </a:rPr>
              <a:t>haben</a:t>
            </a:r>
            <a:r>
              <a:rPr lang="en-GB" sz="1200" b="0" strike="noStrike" spc="-1" dirty="0">
                <a:latin typeface="Arial"/>
              </a:rPr>
              <a:t>’ and the ‘x’ belong together and ‘to be called’ and ‘Gretel’ belong together.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baseline="0" dirty="0">
                <a:latin typeface="Arial"/>
              </a:rPr>
              <a:t>Suggested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Es </a:t>
            </a:r>
            <a:r>
              <a:rPr lang="en-GB" sz="1200" b="0" strike="noStrike" spc="-1" baseline="0" dirty="0" err="1">
                <a:latin typeface="Arial"/>
              </a:rPr>
              <a:t>gibt</a:t>
            </a:r>
            <a:r>
              <a:rPr lang="en-GB" sz="1200" b="0" strike="noStrike" spc="-1" baseline="0" dirty="0">
                <a:latin typeface="Arial"/>
              </a:rPr>
              <a:t> </a:t>
            </a:r>
            <a:r>
              <a:rPr lang="en-GB" sz="1200" b="0" strike="noStrike" spc="-1" baseline="0" dirty="0" err="1">
                <a:latin typeface="Arial"/>
              </a:rPr>
              <a:t>ein</a:t>
            </a:r>
            <a:r>
              <a:rPr lang="en-GB" sz="1200" b="0" strike="noStrike" spc="-1" baseline="0" dirty="0">
                <a:latin typeface="Arial"/>
              </a:rPr>
              <a:t> Haus.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haben</a:t>
            </a:r>
            <a:r>
              <a:rPr lang="en-GB" sz="1200" b="0" strike="noStrike" spc="-1" baseline="0" dirty="0">
                <a:latin typeface="Arial"/>
              </a:rPr>
              <a:t> </a:t>
            </a:r>
            <a:r>
              <a:rPr lang="en-GB" sz="1200" b="0" strike="noStrike" spc="-1" baseline="0" dirty="0" err="1">
                <a:latin typeface="Arial"/>
              </a:rPr>
              <a:t>kein</a:t>
            </a:r>
            <a:r>
              <a:rPr lang="en-GB" sz="1200" b="0" strike="noStrike" spc="-1" baseline="0" dirty="0">
                <a:latin typeface="Arial"/>
              </a:rPr>
              <a:t> Geld.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schlafen</a:t>
            </a:r>
            <a:r>
              <a:rPr lang="en-GB" sz="1200" b="0" strike="noStrike" spc="-1" baseline="0" dirty="0">
                <a:latin typeface="Arial"/>
              </a:rPr>
              <a:t> </a:t>
            </a:r>
            <a:r>
              <a:rPr lang="en-GB" sz="1200" b="0" strike="noStrike" spc="-1" baseline="0" dirty="0" err="1">
                <a:latin typeface="Arial"/>
              </a:rPr>
              <a:t>im</a:t>
            </a:r>
            <a:r>
              <a:rPr lang="en-GB" sz="1200" b="0" strike="noStrike" spc="-1" baseline="0" dirty="0">
                <a:latin typeface="Arial"/>
              </a:rPr>
              <a:t> Bett.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gibt</a:t>
            </a:r>
            <a:r>
              <a:rPr lang="en-GB" sz="1200" b="0" strike="noStrike" spc="-1" baseline="0" dirty="0">
                <a:latin typeface="Arial"/>
              </a:rPr>
              <a:t> </a:t>
            </a:r>
            <a:r>
              <a:rPr lang="en-GB" sz="1200" b="0" strike="noStrike" spc="-1" baseline="0" dirty="0" err="1">
                <a:latin typeface="Arial"/>
              </a:rPr>
              <a:t>Hänsel</a:t>
            </a:r>
            <a:r>
              <a:rPr lang="en-GB" sz="1200" b="0" strike="noStrike" spc="-1" baseline="0" dirty="0">
                <a:latin typeface="Arial"/>
              </a:rPr>
              <a:t> und Gretel </a:t>
            </a:r>
            <a:r>
              <a:rPr lang="en-GB" sz="1200" b="0" strike="noStrike" spc="-1" baseline="0" dirty="0" err="1">
                <a:latin typeface="Arial"/>
              </a:rPr>
              <a:t>Brot</a:t>
            </a:r>
            <a:r>
              <a:rPr lang="en-GB" sz="1200" b="0" strike="noStrike" spc="-1" baseline="0"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Er </a:t>
            </a:r>
            <a:r>
              <a:rPr lang="en-GB" sz="1200" b="0" strike="noStrike" spc="-1" baseline="0" dirty="0" err="1">
                <a:latin typeface="Arial"/>
              </a:rPr>
              <a:t>geht</a:t>
            </a:r>
            <a:r>
              <a:rPr lang="en-GB" sz="1200" b="0" strike="noStrike" spc="-1" baseline="0" dirty="0">
                <a:latin typeface="Arial"/>
              </a:rPr>
              <a:t> </a:t>
            </a:r>
            <a:r>
              <a:rPr lang="en-GB" sz="1200" b="0" strike="noStrike" spc="-1" baseline="0" dirty="0" err="1">
                <a:latin typeface="Arial"/>
              </a:rPr>
              <a:t>nach</a:t>
            </a:r>
            <a:r>
              <a:rPr lang="en-GB" sz="1200" b="0" strike="noStrike" spc="-1" baseline="0" dirty="0">
                <a:latin typeface="Arial"/>
              </a:rPr>
              <a:t> </a:t>
            </a:r>
            <a:r>
              <a:rPr lang="en-GB" sz="1200" b="0" strike="noStrike" spc="-1" baseline="0" dirty="0" err="1">
                <a:latin typeface="Arial"/>
              </a:rPr>
              <a:t>draußen</a:t>
            </a:r>
            <a:r>
              <a:rPr lang="en-GB" sz="1200" b="0" strike="noStrike" spc="-1" baseline="0"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Sie </a:t>
            </a:r>
            <a:r>
              <a:rPr lang="en-GB" sz="1200" b="0" strike="noStrike" spc="-1" baseline="0" dirty="0" err="1">
                <a:latin typeface="Arial"/>
              </a:rPr>
              <a:t>heißt</a:t>
            </a:r>
            <a:r>
              <a:rPr lang="en-GB" sz="1200" b="0" strike="noStrike" spc="-1" baseline="0" dirty="0">
                <a:latin typeface="Arial"/>
              </a:rPr>
              <a:t> Gretel.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003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3.wav"/><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audio" Target="../media/audio36.wav"/><Relationship Id="rId5" Type="http://schemas.openxmlformats.org/officeDocument/2006/relationships/image" Target="../media/image12.png"/><Relationship Id="rId10"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4.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png"/><Relationship Id="rId4" Type="http://schemas.openxmlformats.org/officeDocument/2006/relationships/audio" Target="../media/audio5.wav"/><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12.wav"/><Relationship Id="rId10" Type="http://schemas.openxmlformats.org/officeDocument/2006/relationships/audio" Target="../media/audio9.wav"/><Relationship Id="rId4" Type="http://schemas.openxmlformats.org/officeDocument/2006/relationships/audio" Target="../media/audio11.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2.png"/><Relationship Id="rId3" Type="http://schemas.openxmlformats.org/officeDocument/2006/relationships/audio" Target="../media/audio13.wav"/><Relationship Id="rId7" Type="http://schemas.openxmlformats.org/officeDocument/2006/relationships/audio" Target="../media/audio16.wav"/><Relationship Id="rId12"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19.wav"/><Relationship Id="rId5" Type="http://schemas.openxmlformats.org/officeDocument/2006/relationships/audio" Target="../media/audio14.wav"/><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audio" Target="../media/audio18.wav"/><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image" Target="../media/image15.png"/><Relationship Id="rId10" Type="http://schemas.openxmlformats.org/officeDocument/2006/relationships/audio" Target="../media/audio28.wav"/><Relationship Id="rId19" Type="http://schemas.openxmlformats.org/officeDocument/2006/relationships/image" Target="../media/image19.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audio" Target="../media/audio25.wav"/><Relationship Id="rId3" Type="http://schemas.openxmlformats.org/officeDocument/2006/relationships/notesSlide" Target="../notesSlides/notesSlide8.xml"/><Relationship Id="rId7" Type="http://schemas.openxmlformats.org/officeDocument/2006/relationships/image" Target="../media/image12.png"/><Relationship Id="rId12" Type="http://schemas.openxmlformats.org/officeDocument/2006/relationships/audio" Target="../media/audio23.wav"/><Relationship Id="rId2" Type="http://schemas.openxmlformats.org/officeDocument/2006/relationships/slideLayout" Target="../slideLayouts/slideLayout5.xml"/><Relationship Id="rId16" Type="http://schemas.openxmlformats.org/officeDocument/2006/relationships/audio" Target="../media/audio24.wav"/><Relationship Id="rId1" Type="http://schemas.openxmlformats.org/officeDocument/2006/relationships/video" Target="https://www.youtube.com/embed/0Ah4y8gCA-Q?feature=oembed" TargetMode="External"/><Relationship Id="rId6" Type="http://schemas.openxmlformats.org/officeDocument/2006/relationships/audio" Target="../media/audio31.wav"/><Relationship Id="rId11" Type="http://schemas.openxmlformats.org/officeDocument/2006/relationships/audio" Target="../media/audio22.wav"/><Relationship Id="rId5" Type="http://schemas.openxmlformats.org/officeDocument/2006/relationships/image" Target="../media/image21.png"/><Relationship Id="rId15" Type="http://schemas.openxmlformats.org/officeDocument/2006/relationships/audio" Target="../media/audio27.wav"/><Relationship Id="rId10" Type="http://schemas.openxmlformats.org/officeDocument/2006/relationships/audio" Target="../media/audio21.wav"/><Relationship Id="rId4" Type="http://schemas.openxmlformats.org/officeDocument/2006/relationships/audio" Target="../media/audio30.wav"/><Relationship Id="rId9" Type="http://schemas.openxmlformats.org/officeDocument/2006/relationships/image" Target="../media/image22.jpeg"/><Relationship Id="rId14" Type="http://schemas.openxmlformats.org/officeDocument/2006/relationships/audio" Target="../media/audio26.wav"/></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6.png"/><Relationship Id="rId3" Type="http://schemas.openxmlformats.org/officeDocument/2006/relationships/audio" Target="../media/audio3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5.jpeg"/><Relationship Id="rId2" Type="http://schemas.openxmlformats.org/officeDocument/2006/relationships/notesSlide" Target="../notesSlides/notesSlide9.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image" Target="../media/image17.png"/><Relationship Id="rId19" Type="http://schemas.openxmlformats.org/officeDocument/2006/relationships/image" Target="../media/image27.svg"/><Relationship Id="rId4" Type="http://schemas.openxmlformats.org/officeDocument/2006/relationships/audio" Target="../media/audio32.wav"/><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0274"/>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617238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[pf]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4" name="Picture 3">
            <a:extLst>
              <a:ext uri="{FF2B5EF4-FFF2-40B4-BE49-F238E27FC236}">
                <a16:creationId xmlns:a16="http://schemas.microsoft.com/office/drawing/2014/main" id="{1B17AA82-A05B-7134-0782-6D2DAF1AB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200447"/>
            <a:ext cx="3814763" cy="3881476"/>
          </a:xfrm>
          <a:prstGeom prst="rect">
            <a:avLst/>
          </a:prstGeom>
        </p:spPr>
      </p:pic>
      <p:sp>
        <p:nvSpPr>
          <p:cNvPr id="5" name="CasellaDiTesto 4">
            <a:hlinkClick r:id="" action="ppaction://noaction">
              <a:snd r:embed="rId5" name="T3_W12_1.1.wav"/>
            </a:hlinkClick>
            <a:extLst>
              <a:ext uri="{FF2B5EF4-FFF2-40B4-BE49-F238E27FC236}">
                <a16:creationId xmlns:a16="http://schemas.microsoft.com/office/drawing/2014/main" id="{16B1FEF1-8B45-6DC4-E9F7-82ED404A17B6}"/>
              </a:ext>
            </a:extLst>
          </p:cNvPr>
          <p:cNvSpPr txBox="1"/>
          <p:nvPr/>
        </p:nvSpPr>
        <p:spPr>
          <a:xfrm>
            <a:off x="641191" y="10274"/>
            <a:ext cx="3068601" cy="1323439"/>
          </a:xfrm>
          <a:prstGeom prst="rect">
            <a:avLst/>
          </a:prstGeom>
          <a:noFill/>
        </p:spPr>
        <p:txBody>
          <a:bodyPr wrap="square">
            <a:spAutoFit/>
          </a:bodyPr>
          <a:lstStyle/>
          <a:p>
            <a:pPr algn="ctr"/>
            <a:r>
              <a:rPr lang="en-GB" sz="4000" b="1" spc="-1" dirty="0" err="1">
                <a:solidFill>
                  <a:schemeClr val="bg1"/>
                </a:solidFill>
                <a:latin typeface="Century Gothic" panose="020B0502020202020204" pitchFamily="34" charset="0"/>
                <a:ea typeface="Century Gothic"/>
              </a:rPr>
              <a:t>Hänsel</a:t>
            </a:r>
            <a:r>
              <a:rPr lang="en-GB" sz="4000" b="1" spc="-1" dirty="0">
                <a:solidFill>
                  <a:schemeClr val="bg1"/>
                </a:solidFill>
                <a:latin typeface="Century Gothic" panose="020B0502020202020204" pitchFamily="34" charset="0"/>
                <a:ea typeface="Century Gothic"/>
              </a:rPr>
              <a:t> und Gretel</a:t>
            </a:r>
            <a:endParaRPr lang="en-GB" sz="400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2_10.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Und </a:t>
            </a:r>
            <a:r>
              <a:rPr lang="en-GB" sz="2800" b="1" spc="-1" dirty="0" err="1">
                <a:solidFill>
                  <a:srgbClr val="002060"/>
                </a:solidFill>
                <a:latin typeface="Century Gothic" panose="020B0502020202020204" pitchFamily="34" charset="0"/>
              </a:rPr>
              <a:t>dann</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3_W12_10.2.wav"/>
            </a:hlinkClick>
            <a:extLst>
              <a:ext uri="{FF2B5EF4-FFF2-40B4-BE49-F238E27FC236}">
                <a16:creationId xmlns:a16="http://schemas.microsoft.com/office/drawing/2014/main" id="{C472ADB2-A29C-468A-AFDC-509DA251A035}"/>
              </a:ext>
            </a:extLst>
          </p:cNvPr>
          <p:cNvSpPr/>
          <p:nvPr/>
        </p:nvSpPr>
        <p:spPr>
          <a:xfrm>
            <a:off x="1136277" y="465822"/>
            <a:ext cx="8329858" cy="89122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2_10.2.wav"/>
            </a:hlinkClick>
            <a:extLst>
              <a:ext uri="{FF2B5EF4-FFF2-40B4-BE49-F238E27FC236}">
                <a16:creationId xmlns:a16="http://schemas.microsoft.com/office/drawing/2014/main" id="{65FE47C1-828E-456E-B379-6234726CA4EB}"/>
              </a:ext>
            </a:extLst>
          </p:cNvPr>
          <p:cNvSpPr txBox="1"/>
          <p:nvPr/>
        </p:nvSpPr>
        <p:spPr>
          <a:xfrm>
            <a:off x="1209224" y="495986"/>
            <a:ext cx="865133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benutzen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Hänsel</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Gretel den Knochen und den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Topf</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in der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Geschichte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8" name="Picture 7" descr="A picture containing light, lamp, night&#10;&#10;Description automatically generated">
            <a:extLst>
              <a:ext uri="{FF2B5EF4-FFF2-40B4-BE49-F238E27FC236}">
                <a16:creationId xmlns:a16="http://schemas.microsoft.com/office/drawing/2014/main" id="{9D723782-F8B7-D596-2D66-1E7B42407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pic>
        <p:nvPicPr>
          <p:cNvPr id="2" name="Picture 4" descr="Free Bone Dog vector and picture">
            <a:extLst>
              <a:ext uri="{FF2B5EF4-FFF2-40B4-BE49-F238E27FC236}">
                <a16:creationId xmlns:a16="http://schemas.microsoft.com/office/drawing/2014/main" id="{A948D254-5280-4F32-B6EE-BE8E286C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433" y="2618056"/>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and red pot with a red lid&#10;&#10;Description automatically generated">
            <a:extLst>
              <a:ext uri="{FF2B5EF4-FFF2-40B4-BE49-F238E27FC236}">
                <a16:creationId xmlns:a16="http://schemas.microsoft.com/office/drawing/2014/main" id="{E4049FB9-EC2C-2FB9-29D1-E801E4469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0296" y="1972269"/>
            <a:ext cx="3917486" cy="3063596"/>
          </a:xfrm>
          <a:prstGeom prst="rect">
            <a:avLst/>
          </a:prstGeom>
        </p:spPr>
      </p:pic>
      <p:sp>
        <p:nvSpPr>
          <p:cNvPr id="5" name="TextBox 4">
            <a:hlinkClick r:id="" action="ppaction://noaction">
              <a:snd r:embed="rId10" name="GrünT3_W12_1.wav"/>
            </a:hlinkClick>
            <a:extLst>
              <a:ext uri="{FF2B5EF4-FFF2-40B4-BE49-F238E27FC236}">
                <a16:creationId xmlns:a16="http://schemas.microsoft.com/office/drawing/2014/main" id="{D7D2B140-53AF-3D72-D706-61400A32EF7B}"/>
              </a:ext>
            </a:extLst>
          </p:cNvPr>
          <p:cNvSpPr txBox="1"/>
          <p:nvPr/>
        </p:nvSpPr>
        <p:spPr>
          <a:xfrm>
            <a:off x="2066541" y="5248889"/>
            <a:ext cx="2985113" cy="630942"/>
          </a:xfrm>
          <a:prstGeom prst="rect">
            <a:avLst/>
          </a:prstGeom>
          <a:noFill/>
        </p:spPr>
        <p:txBody>
          <a:bodyPr wrap="none" rtlCol="0">
            <a:spAutoFit/>
          </a:bodyPr>
          <a:lstStyle/>
          <a:p>
            <a:r>
              <a:rPr lang="en-US" sz="3500" b="1" dirty="0"/>
              <a:t>der </a:t>
            </a:r>
            <a:r>
              <a:rPr lang="en-US" sz="3500" b="1" dirty="0" err="1">
                <a:solidFill>
                  <a:srgbClr val="FF0000"/>
                </a:solidFill>
              </a:rPr>
              <a:t>Kn</a:t>
            </a:r>
            <a:r>
              <a:rPr lang="en-US" sz="3500" b="1" dirty="0" err="1"/>
              <a:t>ochen</a:t>
            </a:r>
            <a:endParaRPr lang="en-US" sz="3500" b="1" dirty="0"/>
          </a:p>
        </p:txBody>
      </p:sp>
      <p:sp>
        <p:nvSpPr>
          <p:cNvPr id="6" name="TextBox 5">
            <a:hlinkClick r:id="" action="ppaction://noaction">
              <a:snd r:embed="rId11" name="GrünT3_W12_2.wav"/>
            </a:hlinkClick>
            <a:extLst>
              <a:ext uri="{FF2B5EF4-FFF2-40B4-BE49-F238E27FC236}">
                <a16:creationId xmlns:a16="http://schemas.microsoft.com/office/drawing/2014/main" id="{05156D95-8147-81E9-F381-EFF2206A1185}"/>
              </a:ext>
            </a:extLst>
          </p:cNvPr>
          <p:cNvSpPr txBox="1"/>
          <p:nvPr/>
        </p:nvSpPr>
        <p:spPr>
          <a:xfrm>
            <a:off x="7777087" y="5248889"/>
            <a:ext cx="1935145" cy="630942"/>
          </a:xfrm>
          <a:prstGeom prst="rect">
            <a:avLst/>
          </a:prstGeom>
          <a:noFill/>
        </p:spPr>
        <p:txBody>
          <a:bodyPr wrap="none" rtlCol="0">
            <a:spAutoFit/>
          </a:bodyPr>
          <a:lstStyle/>
          <a:p>
            <a:r>
              <a:rPr lang="en-US" sz="3500" b="1" dirty="0"/>
              <a:t>der </a:t>
            </a:r>
            <a:r>
              <a:rPr lang="en-US" sz="3500" b="1" dirty="0" err="1">
                <a:solidFill>
                  <a:srgbClr val="002060"/>
                </a:solidFill>
              </a:rPr>
              <a:t>To</a:t>
            </a:r>
            <a:r>
              <a:rPr lang="en-US" sz="3500" b="1" dirty="0" err="1">
                <a:solidFill>
                  <a:srgbClr val="FF0000"/>
                </a:solidFill>
              </a:rPr>
              <a:t>pf</a:t>
            </a:r>
            <a:endParaRPr lang="en-US" sz="3500" b="1" dirty="0">
              <a:solidFill>
                <a:srgbClr val="FF0000"/>
              </a:solidFill>
            </a:endParaRPr>
          </a:p>
        </p:txBody>
      </p:sp>
    </p:spTree>
    <p:extLst>
      <p:ext uri="{BB962C8B-B14F-4D97-AF65-F5344CB8AC3E}">
        <p14:creationId xmlns:p14="http://schemas.microsoft.com/office/powerpoint/2010/main" val="240689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2_2.1.wav"/>
            </a:hlinkClick>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lanze</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el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2_4.1.wav"/>
            </a:hlinkClick>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English the </a:t>
            </a:r>
            <a:r>
              <a:rPr kumimoji="0" lang="en-GB" sz="2000" b="1" i="1"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Century Gothic"/>
                <a:ea typeface="+mn-ea"/>
                <a:cs typeface="+mn-cs"/>
              </a:rPr>
              <a:t>kn</a:t>
            </a:r>
            <a:r>
              <a:rPr kumimoji="0" lang="en-GB" sz="2000" b="0" i="0" u="none" strike="noStrike" kern="0" cap="none" spc="0" normalizeH="0" baseline="0" noProof="0" dirty="0">
                <a:ln>
                  <a:noFill/>
                </a:ln>
                <a:solidFill>
                  <a:prstClr val="white"/>
                </a:solidFill>
                <a:effectLst/>
                <a:uLnTx/>
                <a:uFillTx/>
                <a:latin typeface="Century Gothic"/>
                <a:ea typeface="+mn-ea"/>
                <a:cs typeface="+mn-cs"/>
              </a:rPr>
              <a:t> (e.g. knee, knot)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German the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Century Gothic"/>
                <a:ea typeface="+mn-ea"/>
                <a:cs typeface="+mn-cs"/>
              </a:rPr>
            </a:br>
            <a:r>
              <a:rPr kumimoji="0" lang="en-GB" sz="2000" b="0" i="0" u="none" strike="noStrike" kern="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nie</a:t>
            </a:r>
            <a:r>
              <a:rPr kumimoji="0" lang="en-GB" sz="2000" b="0" i="0" u="none" strike="noStrike" kern="0" cap="none" spc="0" normalizeH="0" baseline="0" noProof="0" dirty="0">
                <a:ln>
                  <a:noFill/>
                </a:ln>
                <a:solidFill>
                  <a:prstClr val="white"/>
                </a:solidFill>
                <a:effectLst/>
                <a:uLnTx/>
                <a:uFillTx/>
                <a:latin typeface="Century Gothic"/>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115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613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ochen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üpfen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5212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5.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4158296156"/>
              </p:ext>
            </p:extLst>
          </p:nvPr>
        </p:nvGraphicFramePr>
        <p:xfrm>
          <a:off x="618235" y="1708856"/>
          <a:ext cx="10778340" cy="4160240"/>
        </p:xfrm>
        <a:graphic>
          <a:graphicData uri="http://schemas.openxmlformats.org/drawingml/2006/table">
            <a:tbl>
              <a:tblPr/>
              <a:tblGrid>
                <a:gridCol w="1140294">
                  <a:extLst>
                    <a:ext uri="{9D8B030D-6E8A-4147-A177-3AD203B41FA5}">
                      <a16:colId xmlns:a16="http://schemas.microsoft.com/office/drawing/2014/main" val="20000"/>
                    </a:ext>
                  </a:extLst>
                </a:gridCol>
                <a:gridCol w="7818131">
                  <a:extLst>
                    <a:ext uri="{9D8B030D-6E8A-4147-A177-3AD203B41FA5}">
                      <a16:colId xmlns:a16="http://schemas.microsoft.com/office/drawing/2014/main" val="20001"/>
                    </a:ext>
                  </a:extLst>
                </a:gridCol>
                <a:gridCol w="911248">
                  <a:extLst>
                    <a:ext uri="{9D8B030D-6E8A-4147-A177-3AD203B41FA5}">
                      <a16:colId xmlns:a16="http://schemas.microsoft.com/office/drawing/2014/main" val="482453037"/>
                    </a:ext>
                  </a:extLst>
                </a:gridCol>
                <a:gridCol w="908667">
                  <a:extLst>
                    <a:ext uri="{9D8B030D-6E8A-4147-A177-3AD203B41FA5}">
                      <a16:colId xmlns:a16="http://schemas.microsoft.com/office/drawing/2014/main" val="2877992749"/>
                    </a:ext>
                  </a:extLst>
                </a:gridCol>
              </a:tblGrid>
              <a:tr h="446098">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dirty="0">
                          <a:solidFill>
                            <a:srgbClr val="002060"/>
                          </a:solidFill>
                        </a:rPr>
                        <a:t>Das </a:t>
                      </a:r>
                      <a:r>
                        <a:rPr lang="en-GB" sz="2200" b="1" dirty="0" err="1">
                          <a:solidFill>
                            <a:srgbClr val="FF0000"/>
                          </a:solidFill>
                        </a:rPr>
                        <a:t>Pf</a:t>
                      </a:r>
                      <a:r>
                        <a:rPr lang="en-GB" sz="2200" dirty="0" err="1">
                          <a:solidFill>
                            <a:srgbClr val="002060"/>
                          </a:solidFill>
                        </a:rPr>
                        <a:t>erd</a:t>
                      </a:r>
                      <a:r>
                        <a:rPr lang="en-GB" sz="2200" dirty="0">
                          <a:solidFill>
                            <a:srgbClr val="002060"/>
                          </a:solidFill>
                        </a:rPr>
                        <a:t>* </a:t>
                      </a:r>
                      <a:r>
                        <a:rPr lang="en-GB" sz="2200" dirty="0" err="1">
                          <a:solidFill>
                            <a:srgbClr val="002060"/>
                          </a:solidFill>
                        </a:rPr>
                        <a:t>isst</a:t>
                      </a:r>
                      <a:r>
                        <a:rPr lang="en-GB" sz="2200" dirty="0">
                          <a:solidFill>
                            <a:srgbClr val="002060"/>
                          </a:solidFill>
                        </a:rPr>
                        <a:t> die </a:t>
                      </a:r>
                      <a:r>
                        <a:rPr lang="en-GB" sz="2200" b="1" dirty="0" err="1">
                          <a:solidFill>
                            <a:srgbClr val="FF0000"/>
                          </a:solidFill>
                        </a:rPr>
                        <a:t>Pf</a:t>
                      </a:r>
                      <a:r>
                        <a:rPr lang="en-GB" sz="2200" dirty="0" err="1">
                          <a:solidFill>
                            <a:srgbClr val="002060"/>
                          </a:solidFill>
                        </a:rPr>
                        <a:t>lanze</a:t>
                      </a:r>
                      <a:r>
                        <a:rPr lang="en-GB" sz="2200" dirty="0">
                          <a:solidFill>
                            <a:srgbClr val="002060"/>
                          </a:solidFill>
                        </a:rPr>
                        <a:t>.</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Herr </a:t>
                      </a:r>
                      <a:r>
                        <a:rPr lang="de-DE" sz="2200" b="1" strike="noStrike" spc="-1" dirty="0">
                          <a:solidFill>
                            <a:srgbClr val="FF0000"/>
                          </a:solidFill>
                          <a:latin typeface="Century gothic"/>
                        </a:rPr>
                        <a:t>Pf</a:t>
                      </a:r>
                      <a:r>
                        <a:rPr lang="de-DE" sz="2200" b="0" strike="noStrike" spc="-1" dirty="0">
                          <a:solidFill>
                            <a:srgbClr val="002060"/>
                          </a:solidFill>
                          <a:latin typeface="Century gothic"/>
                        </a:rPr>
                        <a:t>eiffer kocht ein </a:t>
                      </a:r>
                      <a:r>
                        <a:rPr lang="de-DE" sz="2200" b="1" strike="noStrike" spc="-1" dirty="0">
                          <a:solidFill>
                            <a:srgbClr val="FF0000"/>
                          </a:solidFill>
                          <a:latin typeface="Century gothic"/>
                        </a:rPr>
                        <a:t>Pf</a:t>
                      </a:r>
                      <a:r>
                        <a:rPr lang="de-DE" sz="2200" b="0" strike="noStrike" spc="-1" dirty="0">
                          <a:solidFill>
                            <a:srgbClr val="002060"/>
                          </a:solidFill>
                          <a:latin typeface="Century gothic"/>
                        </a:rPr>
                        <a:t>und* Ä</a:t>
                      </a:r>
                      <a:r>
                        <a:rPr lang="de-DE" sz="2200" b="1" strike="noStrike" spc="-1" dirty="0">
                          <a:solidFill>
                            <a:srgbClr val="FF0000"/>
                          </a:solidFill>
                          <a:latin typeface="Century gothic"/>
                        </a:rPr>
                        <a:t>pf</a:t>
                      </a:r>
                      <a:r>
                        <a:rPr lang="de-DE" sz="2200" b="0" strike="noStrike" spc="-1" dirty="0">
                          <a:solidFill>
                            <a:srgbClr val="002060"/>
                          </a:solidFill>
                          <a:latin typeface="Century gothic"/>
                        </a:rPr>
                        <a:t>el.</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In Piraten*filmen sieht man oft den Totenko</a:t>
                      </a:r>
                      <a:r>
                        <a:rPr lang="de-DE" sz="2200" b="1" strike="noStrike" spc="-1" dirty="0">
                          <a:solidFill>
                            <a:srgbClr val="FF0000"/>
                          </a:solidFill>
                          <a:latin typeface="Century gothic"/>
                        </a:rPr>
                        <a:t>pf</a:t>
                      </a:r>
                      <a:r>
                        <a:rPr lang="de-DE" sz="2200" b="0" strike="noStrike" spc="-1" dirty="0">
                          <a:solidFill>
                            <a:srgbClr val="002060"/>
                          </a:solidFill>
                          <a:latin typeface="Century gothic"/>
                        </a:rPr>
                        <a:t> mit gekreuzten </a:t>
                      </a:r>
                      <a:r>
                        <a:rPr lang="de-DE" sz="2200" b="1" strike="noStrike" spc="-1" dirty="0">
                          <a:solidFill>
                            <a:srgbClr val="FF0000"/>
                          </a:solidFill>
                          <a:latin typeface="Century gothic"/>
                        </a:rPr>
                        <a:t>Kn</a:t>
                      </a:r>
                      <a:r>
                        <a:rPr lang="de-DE" sz="2200" b="0" strike="noStrike" spc="-1" dirty="0">
                          <a:solidFill>
                            <a:srgbClr val="002060"/>
                          </a:solidFill>
                          <a:latin typeface="Century gothic"/>
                        </a:rPr>
                        <a:t>ochen*.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Das Essen </a:t>
                      </a:r>
                      <a:r>
                        <a:rPr lang="en-GB" sz="2200" b="0" strike="noStrike" spc="-1" dirty="0" err="1">
                          <a:solidFill>
                            <a:srgbClr val="002060"/>
                          </a:solidFill>
                          <a:latin typeface="Century gothic"/>
                        </a:rPr>
                        <a:t>braucht</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Salz</a:t>
                      </a:r>
                      <a:r>
                        <a:rPr lang="en-GB" sz="2200" b="0" strike="noStrike" spc="-1" dirty="0">
                          <a:solidFill>
                            <a:srgbClr val="002060"/>
                          </a:solidFill>
                          <a:latin typeface="Century gothic"/>
                        </a:rPr>
                        <a:t>* und </a:t>
                      </a:r>
                      <a:r>
                        <a:rPr lang="en-GB" sz="2200" b="1" strike="noStrike" spc="-1" dirty="0">
                          <a:solidFill>
                            <a:srgbClr val="FF0000"/>
                          </a:solidFill>
                          <a:latin typeface="Century gothic"/>
                        </a:rPr>
                        <a:t>Pf</a:t>
                      </a:r>
                      <a:r>
                        <a:rPr lang="en-GB" sz="2200" b="0" strike="noStrike" spc="-1" dirty="0">
                          <a:solidFill>
                            <a:srgbClr val="002060"/>
                          </a:solidFill>
                          <a:latin typeface="Century gothic"/>
                        </a:rPr>
                        <a:t>effer*.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Frau </a:t>
                      </a:r>
                      <a:r>
                        <a:rPr lang="en-GB" sz="2200" b="1" strike="noStrike" spc="-1" dirty="0">
                          <a:solidFill>
                            <a:srgbClr val="FF0000"/>
                          </a:solidFill>
                          <a:latin typeface="Century gothic"/>
                        </a:rPr>
                        <a:t>Kn</a:t>
                      </a:r>
                      <a:r>
                        <a:rPr lang="en-GB" sz="2200" b="0" strike="noStrike" spc="-1" dirty="0">
                          <a:solidFill>
                            <a:srgbClr val="002060"/>
                          </a:solidFill>
                          <a:latin typeface="Century gothic"/>
                        </a:rPr>
                        <a:t>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ihr</a:t>
                      </a:r>
                      <a:r>
                        <a:rPr lang="en-GB" sz="2200" b="0" strike="noStrike" spc="-1" dirty="0">
                          <a:solidFill>
                            <a:srgbClr val="002060"/>
                          </a:solidFill>
                          <a:latin typeface="Century gothic"/>
                        </a:rPr>
                        <a:t> </a:t>
                      </a:r>
                      <a:r>
                        <a:rPr lang="en-GB" sz="2200" b="1" strike="noStrike" spc="-1" dirty="0" err="1">
                          <a:solidFill>
                            <a:srgbClr val="FF0000"/>
                          </a:solidFill>
                          <a:latin typeface="Century gothic"/>
                        </a:rPr>
                        <a:t>Kn</a:t>
                      </a:r>
                      <a:r>
                        <a:rPr lang="en-GB" sz="2200" b="0" strike="noStrike" spc="-1" dirty="0" err="1">
                          <a:solidFill>
                            <a:srgbClr val="002060"/>
                          </a:solidFill>
                          <a:latin typeface="Century gothic"/>
                        </a:rPr>
                        <a:t>ie</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nicht</a:t>
                      </a:r>
                      <a:r>
                        <a:rPr lang="en-GB" sz="2200" b="0" strike="noStrike" spc="-1" dirty="0">
                          <a:solidFill>
                            <a:srgbClr val="002060"/>
                          </a:solidFill>
                          <a:latin typeface="Century gothic"/>
                        </a:rPr>
                        <a:t> </a:t>
                      </a:r>
                      <a:r>
                        <a:rPr lang="en-GB" sz="2200" b="1" strike="noStrike" spc="-1" dirty="0" err="1">
                          <a:solidFill>
                            <a:srgbClr val="FF0000"/>
                          </a:solidFill>
                          <a:latin typeface="Century gothic"/>
                        </a:rPr>
                        <a:t>kn</a:t>
                      </a:r>
                      <a:r>
                        <a:rPr lang="en-GB" sz="2200" b="0" strike="noStrike" spc="-1" dirty="0" err="1">
                          <a:solidFill>
                            <a:srgbClr val="002060"/>
                          </a:solidFill>
                          <a:latin typeface="Century gothic"/>
                        </a:rPr>
                        <a:t>icken</a:t>
                      </a:r>
                      <a:r>
                        <a:rPr lang="en-GB" sz="22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I 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Ich liebe </a:t>
                      </a:r>
                      <a:r>
                        <a:rPr lang="de-DE" sz="2200" b="1" strike="noStrike" spc="-1" dirty="0">
                          <a:solidFill>
                            <a:srgbClr val="FF0000"/>
                          </a:solidFill>
                          <a:latin typeface="Century gothic"/>
                        </a:rPr>
                        <a:t>kn</a:t>
                      </a:r>
                      <a:r>
                        <a:rPr lang="de-DE" sz="2200" b="0" strike="noStrike" spc="-1" dirty="0">
                          <a:solidFill>
                            <a:srgbClr val="002060"/>
                          </a:solidFill>
                          <a:latin typeface="Century gothic"/>
                        </a:rPr>
                        <a:t>ackige* Ä</a:t>
                      </a:r>
                      <a:r>
                        <a:rPr lang="de-DE" sz="2200" b="1" strike="noStrike" spc="-1" dirty="0">
                          <a:solidFill>
                            <a:srgbClr val="FF0000"/>
                          </a:solidFill>
                          <a:latin typeface="Century gothic"/>
                        </a:rPr>
                        <a:t>pf</a:t>
                      </a:r>
                      <a:r>
                        <a:rPr lang="de-DE" sz="2200" b="0" strike="noStrike" spc="-1" dirty="0">
                          <a:solidFill>
                            <a:srgbClr val="002060"/>
                          </a:solidFill>
                          <a:latin typeface="Century gothic"/>
                        </a:rPr>
                        <a:t>el.</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4.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2165822"/>
            <a:ext cx="609653" cy="627942"/>
          </a:xfrm>
          <a:prstGeom prst="rect">
            <a:avLst/>
          </a:prstGeom>
        </p:spPr>
      </p:pic>
      <p:pic>
        <p:nvPicPr>
          <p:cNvPr id="18" name="Picture 17" descr="A picture containing text, clipart&#10;&#10;Description automatically generated">
            <a:hlinkClick r:id="" action="ppaction://noaction">
              <a:snd r:embed="rId5" name="T3_W12_6.5.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2759639"/>
            <a:ext cx="609653" cy="627942"/>
          </a:xfrm>
          <a:prstGeom prst="rect">
            <a:avLst/>
          </a:prstGeom>
        </p:spPr>
      </p:pic>
      <p:pic>
        <p:nvPicPr>
          <p:cNvPr id="19" name="Picture 18" descr="A picture containing text, clipart&#10;&#10;Description automatically generated">
            <a:hlinkClick r:id="" action="ppaction://noaction">
              <a:snd r:embed="rId6" name="T3_W12_6.6.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3440529"/>
            <a:ext cx="609653" cy="627942"/>
          </a:xfrm>
          <a:prstGeom prst="rect">
            <a:avLst/>
          </a:prstGeom>
        </p:spPr>
      </p:pic>
      <p:pic>
        <p:nvPicPr>
          <p:cNvPr id="20" name="Picture 19" descr="A picture containing text, clipart&#10;&#10;Description automatically generated">
            <a:hlinkClick r:id="" action="ppaction://noaction">
              <a:snd r:embed="rId7" name="T3_W12_6.7.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4105472"/>
            <a:ext cx="609653" cy="627942"/>
          </a:xfrm>
          <a:prstGeom prst="rect">
            <a:avLst/>
          </a:prstGeom>
        </p:spPr>
      </p:pic>
      <p:pic>
        <p:nvPicPr>
          <p:cNvPr id="21" name="Picture 20" descr="A picture containing text, clipart&#10;&#10;Description automatically generated">
            <a:hlinkClick r:id="" action="ppaction://noaction">
              <a:snd r:embed="rId8" name="T3_W12_6.8.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4690846"/>
            <a:ext cx="609653" cy="627942"/>
          </a:xfrm>
          <a:prstGeom prst="rect">
            <a:avLst/>
          </a:prstGeom>
        </p:spPr>
      </p:pic>
      <p:pic>
        <p:nvPicPr>
          <p:cNvPr id="22" name="Picture 21" descr="A picture containing text, clipart&#10;&#10;Description automatically generated">
            <a:hlinkClick r:id="" action="ppaction://noaction">
              <a:snd r:embed="rId9" name="T3_W12_6.9.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43" y="5284345"/>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7" name="Rectangle 36">
            <a:extLst>
              <a:ext uri="{FF2B5EF4-FFF2-40B4-BE49-F238E27FC236}">
                <a16:creationId xmlns:a16="http://schemas.microsoft.com/office/drawing/2014/main" id="{15A01B1B-D48A-33DF-C327-0193B4FCF855}"/>
              </a:ext>
            </a:extLst>
          </p:cNvPr>
          <p:cNvSpPr/>
          <p:nvPr/>
        </p:nvSpPr>
        <p:spPr>
          <a:xfrm>
            <a:off x="10698695" y="2222970"/>
            <a:ext cx="577742" cy="477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F460450-E8D0-C8E9-F648-DE5DC15698D1}"/>
              </a:ext>
            </a:extLst>
          </p:cNvPr>
          <p:cNvSpPr/>
          <p:nvPr/>
        </p:nvSpPr>
        <p:spPr>
          <a:xfrm>
            <a:off x="10665574" y="2882898"/>
            <a:ext cx="484584" cy="345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68891F53-432E-6933-455F-01A620EF4859}"/>
              </a:ext>
            </a:extLst>
          </p:cNvPr>
          <p:cNvSpPr/>
          <p:nvPr/>
        </p:nvSpPr>
        <p:spPr>
          <a:xfrm>
            <a:off x="9785997" y="3517461"/>
            <a:ext cx="484584" cy="3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5B75358C-728A-BD3D-9AEA-7623D33FB49E}"/>
              </a:ext>
            </a:extLst>
          </p:cNvPr>
          <p:cNvSpPr/>
          <p:nvPr/>
        </p:nvSpPr>
        <p:spPr>
          <a:xfrm>
            <a:off x="10713629" y="4219970"/>
            <a:ext cx="386179" cy="365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4F18234A-88DB-C6B3-58D0-9C3F75797C41}"/>
              </a:ext>
            </a:extLst>
          </p:cNvPr>
          <p:cNvSpPr/>
          <p:nvPr/>
        </p:nvSpPr>
        <p:spPr>
          <a:xfrm>
            <a:off x="9692475" y="4762758"/>
            <a:ext cx="578106" cy="479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B67715E9-0CF4-8B56-F507-7A5761E73D93}"/>
              </a:ext>
            </a:extLst>
          </p:cNvPr>
          <p:cNvSpPr/>
          <p:nvPr/>
        </p:nvSpPr>
        <p:spPr>
          <a:xfrm>
            <a:off x="10697548" y="5465669"/>
            <a:ext cx="474851" cy="363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4EF0DC14-4D82-7E10-3123-2E0FBB35A9F4}"/>
              </a:ext>
            </a:extLst>
          </p:cNvPr>
          <p:cNvSpPr/>
          <p:nvPr/>
        </p:nvSpPr>
        <p:spPr>
          <a:xfrm>
            <a:off x="9794142" y="5404960"/>
            <a:ext cx="476439" cy="363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TextBox 51">
            <a:hlinkClick r:id="" action="ppaction://noaction">
              <a:snd r:embed="rId11" name="T3_W12_6.1.wav"/>
            </a:hlinkClick>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[pf]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kn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3" name="Speech Bubble: Rectangle with Corners Rounded 52">
            <a:hlinkClick r:id="" action="ppaction://noaction">
              <a:snd r:embed="rId12" name="T3_W12_6.3.wav"/>
            </a:hlinkClick>
            <a:extLst>
              <a:ext uri="{FF2B5EF4-FFF2-40B4-BE49-F238E27FC236}">
                <a16:creationId xmlns:a16="http://schemas.microsoft.com/office/drawing/2014/main" id="{20858A6C-509E-C95D-443F-9D7AC3F20DB9}"/>
              </a:ext>
            </a:extLst>
          </p:cNvPr>
          <p:cNvSpPr/>
          <p:nvPr/>
        </p:nvSpPr>
        <p:spPr>
          <a:xfrm>
            <a:off x="2327235" y="23610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[pf]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03131" y="9602"/>
            <a:ext cx="914400" cy="914400"/>
          </a:xfrm>
          <a:prstGeom prst="rect">
            <a:avLst/>
          </a:prstGeom>
        </p:spPr>
      </p:pic>
      <p:sp>
        <p:nvSpPr>
          <p:cNvPr id="42" name="Rectangle 41">
            <a:extLst>
              <a:ext uri="{FF2B5EF4-FFF2-40B4-BE49-F238E27FC236}">
                <a16:creationId xmlns:a16="http://schemas.microsoft.com/office/drawing/2014/main" id="{B4484FB4-89CA-9714-CFB4-A2254B888848}"/>
              </a:ext>
            </a:extLst>
          </p:cNvPr>
          <p:cNvSpPr/>
          <p:nvPr/>
        </p:nvSpPr>
        <p:spPr>
          <a:xfrm>
            <a:off x="1862365" y="2850811"/>
            <a:ext cx="7602346" cy="431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48E85685-BDB6-155C-E7D7-92FD3FF84E4E}"/>
              </a:ext>
            </a:extLst>
          </p:cNvPr>
          <p:cNvSpPr/>
          <p:nvPr/>
        </p:nvSpPr>
        <p:spPr>
          <a:xfrm>
            <a:off x="1862364" y="2253304"/>
            <a:ext cx="7503406" cy="44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987DB816-B437-D527-DE2E-DFA1B2D8E3A4}"/>
              </a:ext>
            </a:extLst>
          </p:cNvPr>
          <p:cNvSpPr/>
          <p:nvPr/>
        </p:nvSpPr>
        <p:spPr>
          <a:xfrm>
            <a:off x="1873278" y="3372943"/>
            <a:ext cx="7602345" cy="69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FBE4A3E8-0F88-AC3F-2387-49BC34107D8E}"/>
              </a:ext>
            </a:extLst>
          </p:cNvPr>
          <p:cNvSpPr/>
          <p:nvPr/>
        </p:nvSpPr>
        <p:spPr>
          <a:xfrm>
            <a:off x="1851773" y="4156940"/>
            <a:ext cx="7513997" cy="427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57493092-D50D-2F7E-E97E-C7382248F405}"/>
              </a:ext>
            </a:extLst>
          </p:cNvPr>
          <p:cNvSpPr/>
          <p:nvPr/>
        </p:nvSpPr>
        <p:spPr>
          <a:xfrm>
            <a:off x="1813761" y="4730372"/>
            <a:ext cx="7588279" cy="501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1F1E113A-DC5A-EF57-BB19-1B7F5FB098E2}"/>
              </a:ext>
            </a:extLst>
          </p:cNvPr>
          <p:cNvSpPr/>
          <p:nvPr/>
        </p:nvSpPr>
        <p:spPr>
          <a:xfrm>
            <a:off x="1842337" y="5377067"/>
            <a:ext cx="7456292" cy="405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432643AE-8A6A-4882-843C-E43E8391A125}"/>
              </a:ext>
            </a:extLst>
          </p:cNvPr>
          <p:cNvSpPr txBox="1"/>
          <p:nvPr/>
        </p:nvSpPr>
        <p:spPr>
          <a:xfrm>
            <a:off x="1" y="6256481"/>
            <a:ext cx="12192000" cy="677108"/>
          </a:xfrm>
          <a:prstGeom prst="rect">
            <a:avLst/>
          </a:prstGeom>
          <a:solidFill>
            <a:srgbClr val="92D050"/>
          </a:solidFill>
        </p:spPr>
        <p:txBody>
          <a:bodyPr wrap="square" rtlCol="0">
            <a:spAutoFit/>
          </a:bodyPr>
          <a:lstStyle/>
          <a:p>
            <a:pPr algn="ctr"/>
            <a:r>
              <a:rPr lang="en-GB" sz="1900" dirty="0"/>
              <a:t>das </a:t>
            </a:r>
            <a:r>
              <a:rPr lang="en-GB" sz="1900" b="1" dirty="0" err="1"/>
              <a:t>Pferd</a:t>
            </a:r>
            <a:r>
              <a:rPr lang="en-GB" sz="1900" b="1" dirty="0"/>
              <a:t> </a:t>
            </a:r>
            <a:r>
              <a:rPr lang="en-GB" sz="1900" dirty="0"/>
              <a:t>– horse |</a:t>
            </a:r>
            <a:r>
              <a:rPr lang="en-GB" sz="1900" b="1" dirty="0"/>
              <a:t> </a:t>
            </a:r>
            <a:r>
              <a:rPr lang="en-GB" sz="1900" dirty="0"/>
              <a:t>das </a:t>
            </a:r>
            <a:r>
              <a:rPr lang="en-GB" sz="1900" b="1" dirty="0" err="1"/>
              <a:t>Pfund</a:t>
            </a:r>
            <a:r>
              <a:rPr lang="en-GB" sz="1900" b="1" dirty="0"/>
              <a:t> </a:t>
            </a:r>
            <a:r>
              <a:rPr lang="en-GB" sz="1900" dirty="0"/>
              <a:t>– pound |</a:t>
            </a:r>
            <a:r>
              <a:rPr lang="en-GB" sz="1900" b="1" dirty="0"/>
              <a:t> </a:t>
            </a:r>
            <a:r>
              <a:rPr lang="en-GB" sz="1900" dirty="0"/>
              <a:t>der</a:t>
            </a:r>
            <a:r>
              <a:rPr lang="en-GB" sz="1900" b="1" dirty="0"/>
              <a:t> </a:t>
            </a:r>
            <a:r>
              <a:rPr lang="en-GB" sz="1900" b="1" dirty="0" err="1"/>
              <a:t>Pirat</a:t>
            </a:r>
            <a:r>
              <a:rPr lang="en-GB" sz="1900" b="1" dirty="0"/>
              <a:t> </a:t>
            </a:r>
            <a:r>
              <a:rPr lang="en-GB" sz="1900" dirty="0"/>
              <a:t>– pirate | der</a:t>
            </a:r>
            <a:r>
              <a:rPr lang="en-GB" sz="1900" b="1" dirty="0"/>
              <a:t> Totenkopf </a:t>
            </a:r>
            <a:r>
              <a:rPr lang="en-GB" sz="1900" b="1" dirty="0" err="1"/>
              <a:t>mit</a:t>
            </a:r>
            <a:r>
              <a:rPr lang="en-GB" sz="1900" b="1" dirty="0"/>
              <a:t> </a:t>
            </a:r>
            <a:r>
              <a:rPr lang="en-GB" sz="1900" b="1" dirty="0" err="1"/>
              <a:t>gekreuzten</a:t>
            </a:r>
            <a:r>
              <a:rPr lang="en-GB" sz="1900" b="1" dirty="0"/>
              <a:t> </a:t>
            </a:r>
            <a:r>
              <a:rPr lang="en-GB" sz="1900" b="1" dirty="0" err="1"/>
              <a:t>Knochen</a:t>
            </a:r>
            <a:r>
              <a:rPr lang="en-GB" sz="1900" dirty="0"/>
              <a:t> – skull and crossbones | das </a:t>
            </a:r>
            <a:r>
              <a:rPr lang="en-GB" sz="1900" b="1" dirty="0" err="1"/>
              <a:t>Salz</a:t>
            </a:r>
            <a:r>
              <a:rPr lang="en-GB" sz="1900" dirty="0"/>
              <a:t> - salt | der </a:t>
            </a:r>
            <a:r>
              <a:rPr lang="en-GB" sz="1900" b="1" dirty="0"/>
              <a:t>Pfeffer</a:t>
            </a:r>
            <a:r>
              <a:rPr lang="en-GB" sz="1900" dirty="0"/>
              <a:t> – pepper | </a:t>
            </a:r>
            <a:r>
              <a:rPr lang="en-GB" sz="1900" b="1" dirty="0" err="1"/>
              <a:t>knicken</a:t>
            </a:r>
            <a:r>
              <a:rPr lang="en-GB" sz="1900" dirty="0"/>
              <a:t> – to bend | </a:t>
            </a:r>
            <a:r>
              <a:rPr lang="en-GB" sz="1900" b="1" dirty="0" err="1"/>
              <a:t>knackig</a:t>
            </a:r>
            <a:r>
              <a:rPr lang="en-GB" sz="1900" b="1" dirty="0"/>
              <a:t> </a:t>
            </a:r>
            <a:r>
              <a:rPr lang="en-GB" sz="1900" dirty="0"/>
              <a:t>– crunchy</a:t>
            </a:r>
          </a:p>
        </p:txBody>
      </p:sp>
      <p:sp>
        <p:nvSpPr>
          <p:cNvPr id="3" name="CasellaDiTesto 2">
            <a:extLst>
              <a:ext uri="{FF2B5EF4-FFF2-40B4-BE49-F238E27FC236}">
                <a16:creationId xmlns:a16="http://schemas.microsoft.com/office/drawing/2014/main" id="{66229C61-0A9B-6C8B-5B5E-2798034412BD}"/>
              </a:ext>
            </a:extLst>
          </p:cNvPr>
          <p:cNvSpPr txBox="1"/>
          <p:nvPr/>
        </p:nvSpPr>
        <p:spPr>
          <a:xfrm>
            <a:off x="789819" y="68759"/>
            <a:ext cx="522127" cy="454461"/>
          </a:xfrm>
          <a:prstGeom prst="rect">
            <a:avLst/>
          </a:prstGeom>
          <a:noFill/>
        </p:spPr>
        <p:txBody>
          <a:bodyPr wrap="square" rtlCol="0">
            <a:spAutoFit/>
          </a:bodyPr>
          <a:lstStyle/>
          <a:p>
            <a:endParaRPr lang="es-MX" dirty="0"/>
          </a:p>
        </p:txBody>
      </p:sp>
      <p:sp>
        <p:nvSpPr>
          <p:cNvPr id="2" name="Rectangle 1">
            <a:extLst>
              <a:ext uri="{FF2B5EF4-FFF2-40B4-BE49-F238E27FC236}">
                <a16:creationId xmlns:a16="http://schemas.microsoft.com/office/drawing/2014/main" id="{B6BC35D3-E20A-795E-C1F4-301933BA4DFB}"/>
              </a:ext>
            </a:extLst>
          </p:cNvPr>
          <p:cNvSpPr/>
          <p:nvPr/>
        </p:nvSpPr>
        <p:spPr>
          <a:xfrm>
            <a:off x="10664427" y="3513985"/>
            <a:ext cx="484584" cy="3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296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6" grpId="0" animBg="1"/>
      <p:bldP spid="49" grpId="0" animBg="1"/>
      <p:bldP spid="50" grpId="0" animBg="1"/>
      <p:bldP spid="42" grpId="0" animBg="1"/>
      <p:bldP spid="38" grpId="0" animBg="1"/>
      <p:bldP spid="40" grpId="0" animBg="1"/>
      <p:bldP spid="45" grpId="0" animBg="1"/>
      <p:bldP spid="48" grpId="0" animBg="1"/>
      <p:bldP spid="5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0" name="Grün_T3_W12_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wiederholen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1" name="Grün_T3_W12_2.wav"/>
            </a:hlinkClick>
            <a:extLst>
              <a:ext uri="{FF2B5EF4-FFF2-40B4-BE49-F238E27FC236}">
                <a16:creationId xmlns:a16="http://schemas.microsoft.com/office/drawing/2014/main" id="{C472ADB2-A29C-468A-AFDC-509DA251A035}"/>
              </a:ext>
            </a:extLst>
          </p:cNvPr>
          <p:cNvSpPr/>
          <p:nvPr/>
        </p:nvSpPr>
        <p:spPr>
          <a:xfrm>
            <a:off x="1028455" y="657343"/>
            <a:ext cx="67582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89" y="442649"/>
            <a:ext cx="914400" cy="914400"/>
          </a:xfrm>
          <a:prstGeom prst="rect">
            <a:avLst/>
          </a:prstGeom>
        </p:spPr>
      </p:pic>
      <p:sp>
        <p:nvSpPr>
          <p:cNvPr id="15" name="Google Shape;108;p3">
            <a:hlinkClick r:id="" action="ppaction://noaction">
              <a:snd r:embed="rId11" name="Grün_T3_W12_2.wav"/>
            </a:hlinkClick>
            <a:extLst>
              <a:ext uri="{FF2B5EF4-FFF2-40B4-BE49-F238E27FC236}">
                <a16:creationId xmlns:a16="http://schemas.microsoft.com/office/drawing/2014/main" id="{65FE47C1-828E-456E-B379-6234726CA4EB}"/>
              </a:ext>
            </a:extLst>
          </p:cNvPr>
          <p:cNvSpPr txBox="1"/>
          <p:nvPr/>
        </p:nvSpPr>
        <p:spPr>
          <a:xfrm>
            <a:off x="1060902" y="669013"/>
            <a:ext cx="67257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die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endParaRPr>
          </a:p>
        </p:txBody>
      </p:sp>
      <p:pic>
        <p:nvPicPr>
          <p:cNvPr id="25" name="Picture 24" descr="A cartoon of a landscape&#10;&#10;Description automatically generated">
            <a:extLst>
              <a:ext uri="{FF2B5EF4-FFF2-40B4-BE49-F238E27FC236}">
                <a16:creationId xmlns:a16="http://schemas.microsoft.com/office/drawing/2014/main" id="{874E95F9-3787-2035-BFDC-8063CAF7F0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94989" y="1981612"/>
            <a:ext cx="2200648" cy="1275688"/>
          </a:xfrm>
          <a:prstGeom prst="rect">
            <a:avLst/>
          </a:prstGeom>
        </p:spPr>
      </p:pic>
      <p:sp>
        <p:nvSpPr>
          <p:cNvPr id="40" name="TextBox 39">
            <a:extLst>
              <a:ext uri="{FF2B5EF4-FFF2-40B4-BE49-F238E27FC236}">
                <a16:creationId xmlns:a16="http://schemas.microsoft.com/office/drawing/2014/main" id="{3926D6B1-56BE-E295-5543-A28AE1FF2DE6}"/>
              </a:ext>
            </a:extLst>
          </p:cNvPr>
          <p:cNvSpPr txBox="1"/>
          <p:nvPr/>
        </p:nvSpPr>
        <p:spPr>
          <a:xfrm>
            <a:off x="6611660" y="2330384"/>
            <a:ext cx="2020105"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err="1">
                <a:solidFill>
                  <a:srgbClr val="002060"/>
                </a:solidFill>
                <a:latin typeface="Century Gothic"/>
              </a:rPr>
              <a:t>draußen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E96F436B-2B02-289A-9AA4-B09D96117BC8}"/>
              </a:ext>
            </a:extLst>
          </p:cNvPr>
          <p:cNvSpPr txBox="1"/>
          <p:nvPr/>
        </p:nvSpPr>
        <p:spPr>
          <a:xfrm>
            <a:off x="6625794" y="2330384"/>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a:t>
            </a:r>
            <a:r>
              <a:rPr kumimoji="0" lang="en-GB" sz="3500" b="0" i="0" u="none" strike="noStrike" kern="1200" cap="none" spc="0" normalizeH="0" noProof="0" dirty="0">
                <a:ln>
                  <a:noFill/>
                </a:ln>
                <a:solidFill>
                  <a:prstClr val="white"/>
                </a:solidFill>
                <a:effectLst/>
                <a:uLnTx/>
                <a:uFillTx/>
                <a:latin typeface="Century Gothic"/>
                <a:ea typeface="+mn-ea"/>
                <a:cs typeface="+mn-cs"/>
              </a:rPr>
              <a:t> _ _ _ _ _ _</a:t>
            </a:r>
            <a:endParaRPr kumimoji="0" lang="en-GB" sz="35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42F1260-3B4A-DB5F-0E7D-7CB87B91F6F8}"/>
              </a:ext>
            </a:extLst>
          </p:cNvPr>
          <p:cNvSpPr txBox="1"/>
          <p:nvPr/>
        </p:nvSpPr>
        <p:spPr>
          <a:xfrm>
            <a:off x="428442" y="1799698"/>
            <a:ext cx="215796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Haus</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18" name="TextBox 17">
            <a:extLst>
              <a:ext uri="{FF2B5EF4-FFF2-40B4-BE49-F238E27FC236}">
                <a16:creationId xmlns:a16="http://schemas.microsoft.com/office/drawing/2014/main" id="{B527FE52-8373-982C-6760-FF84E39743ED}"/>
              </a:ext>
            </a:extLst>
          </p:cNvPr>
          <p:cNvSpPr txBox="1"/>
          <p:nvPr/>
        </p:nvSpPr>
        <p:spPr>
          <a:xfrm>
            <a:off x="430814" y="1810559"/>
            <a:ext cx="269671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a:t>
            </a:r>
            <a:r>
              <a:rPr kumimoji="0" lang="en-GB" sz="3500" b="0" i="0" u="none" strike="noStrike" kern="1200" cap="none" spc="0" normalizeH="0" noProof="0" dirty="0">
                <a:ln>
                  <a:noFill/>
                </a:ln>
                <a:solidFill>
                  <a:prstClr val="white"/>
                </a:solidFill>
                <a:effectLst/>
                <a:uLnTx/>
                <a:uFillTx/>
                <a:latin typeface="Century Gothic"/>
                <a:ea typeface="+mn-ea"/>
                <a:cs typeface="+mn-cs"/>
              </a:rPr>
              <a:t> </a:t>
            </a:r>
            <a:r>
              <a:rPr kumimoji="0" lang="en-GB" sz="3500" b="0" i="0" u="none" strike="noStrike" kern="1200" cap="none" spc="0" normalizeH="0" baseline="0" noProof="0" dirty="0">
                <a:ln>
                  <a:noFill/>
                </a:ln>
                <a:solidFill>
                  <a:prstClr val="white"/>
                </a:solidFill>
                <a:effectLst/>
                <a:uLnTx/>
                <a:uFillTx/>
                <a:latin typeface="Century Gothic"/>
                <a:ea typeface="+mn-ea"/>
                <a:cs typeface="+mn-cs"/>
              </a:rPr>
              <a:t>H _ _ _</a:t>
            </a:r>
          </a:p>
        </p:txBody>
      </p:sp>
      <p:sp>
        <p:nvSpPr>
          <p:cNvPr id="19" name="TextBox 18">
            <a:extLst>
              <a:ext uri="{FF2B5EF4-FFF2-40B4-BE49-F238E27FC236}">
                <a16:creationId xmlns:a16="http://schemas.microsoft.com/office/drawing/2014/main" id="{80F1433F-23E5-168F-8A0E-41C64C997F3D}"/>
              </a:ext>
            </a:extLst>
          </p:cNvPr>
          <p:cNvSpPr txBox="1"/>
          <p:nvPr/>
        </p:nvSpPr>
        <p:spPr>
          <a:xfrm>
            <a:off x="428442" y="3128523"/>
            <a:ext cx="3254416"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a:t>
            </a:r>
            <a:r>
              <a:rPr lang="en-GB" sz="3500" dirty="0" err="1">
                <a:solidFill>
                  <a:srgbClr val="002060"/>
                </a:solidFill>
                <a:latin typeface="Century Gothic"/>
              </a:rPr>
              <a:t>Mädchen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21" name="TextBox 20">
            <a:extLst>
              <a:ext uri="{FF2B5EF4-FFF2-40B4-BE49-F238E27FC236}">
                <a16:creationId xmlns:a16="http://schemas.microsoft.com/office/drawing/2014/main" id="{599298DF-D345-FE06-E98A-B4DFBE83B83D}"/>
              </a:ext>
            </a:extLst>
          </p:cNvPr>
          <p:cNvSpPr txBox="1"/>
          <p:nvPr/>
        </p:nvSpPr>
        <p:spPr>
          <a:xfrm>
            <a:off x="428442" y="3113529"/>
            <a:ext cx="3841859"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a:t>
            </a:r>
            <a:r>
              <a:rPr kumimoji="0" lang="en-GB" sz="3500" b="0" i="0" u="none" strike="noStrike" kern="1200" cap="none" spc="0" normalizeH="0" noProof="0" dirty="0">
                <a:ln>
                  <a:noFill/>
                </a:ln>
                <a:solidFill>
                  <a:prstClr val="white"/>
                </a:solidFill>
                <a:effectLst/>
                <a:uLnTx/>
                <a:uFillTx/>
                <a:latin typeface="Century Gothic"/>
                <a:ea typeface="+mn-ea"/>
                <a:cs typeface="+mn-cs"/>
              </a:rPr>
              <a:t> </a:t>
            </a:r>
            <a:r>
              <a:rPr kumimoji="0" lang="en-GB" sz="3500" b="0" i="0" u="none" strike="noStrike" kern="1200" cap="none" spc="0" normalizeH="0" baseline="0" noProof="0" dirty="0">
                <a:ln>
                  <a:noFill/>
                </a:ln>
                <a:solidFill>
                  <a:prstClr val="white"/>
                </a:solidFill>
                <a:effectLst/>
                <a:uLnTx/>
                <a:uFillTx/>
                <a:latin typeface="Century Gothic"/>
                <a:ea typeface="+mn-ea"/>
                <a:cs typeface="+mn-cs"/>
              </a:rPr>
              <a:t>M _</a:t>
            </a:r>
            <a:r>
              <a:rPr kumimoji="0" lang="en-GB" sz="3500" b="0" i="0" u="none" strike="noStrike" kern="1200" cap="none" spc="0" normalizeH="0" noProof="0" dirty="0">
                <a:ln>
                  <a:noFill/>
                </a:ln>
                <a:solidFill>
                  <a:prstClr val="white"/>
                </a:solidFill>
                <a:effectLst/>
                <a:uLnTx/>
                <a:uFillTx/>
                <a:latin typeface="Century Gothic"/>
                <a:ea typeface="+mn-ea"/>
                <a:cs typeface="+mn-cs"/>
              </a:rPr>
              <a:t> _ _ _ _ _</a:t>
            </a:r>
            <a:endParaRPr kumimoji="0" lang="en-GB" sz="35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67F87532-D4B5-3CC8-08F8-FE33048792BB}"/>
              </a:ext>
            </a:extLst>
          </p:cNvPr>
          <p:cNvSpPr txBox="1"/>
          <p:nvPr/>
        </p:nvSpPr>
        <p:spPr>
          <a:xfrm>
            <a:off x="428442" y="4457348"/>
            <a:ext cx="217880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Geld</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30" name="TextBox 29">
            <a:extLst>
              <a:ext uri="{FF2B5EF4-FFF2-40B4-BE49-F238E27FC236}">
                <a16:creationId xmlns:a16="http://schemas.microsoft.com/office/drawing/2014/main" id="{4C66EB4D-6821-8EB0-0495-8A59A2E63003}"/>
              </a:ext>
            </a:extLst>
          </p:cNvPr>
          <p:cNvSpPr txBox="1"/>
          <p:nvPr/>
        </p:nvSpPr>
        <p:spPr>
          <a:xfrm>
            <a:off x="428442" y="5786174"/>
            <a:ext cx="2026517"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err="1">
                <a:solidFill>
                  <a:srgbClr val="002060"/>
                </a:solidFill>
                <a:latin typeface="Century Gothic"/>
              </a:rPr>
              <a:t>schlafen</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22" name="TextBox 21">
            <a:extLst>
              <a:ext uri="{FF2B5EF4-FFF2-40B4-BE49-F238E27FC236}">
                <a16:creationId xmlns:a16="http://schemas.microsoft.com/office/drawing/2014/main" id="{30A53E51-5ECC-8644-D540-A13A85DA7B10}"/>
              </a:ext>
            </a:extLst>
          </p:cNvPr>
          <p:cNvSpPr txBox="1"/>
          <p:nvPr/>
        </p:nvSpPr>
        <p:spPr>
          <a:xfrm>
            <a:off x="428442" y="4439937"/>
            <a:ext cx="2889838"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rPr>
              <a:t>d _ _</a:t>
            </a:r>
            <a:r>
              <a:rPr kumimoji="0" lang="en-GB" sz="3500" b="0" i="0" u="none" strike="noStrike" kern="1200" cap="none" spc="0" normalizeH="0" noProof="0" dirty="0">
                <a:ln>
                  <a:noFill/>
                </a:ln>
                <a:solidFill>
                  <a:prstClr val="white"/>
                </a:solidFill>
                <a:effectLst/>
                <a:uLnTx/>
                <a:uFillTx/>
                <a:latin typeface="Century Gothic"/>
              </a:rPr>
              <a:t> </a:t>
            </a:r>
            <a:r>
              <a:rPr lang="en-GB" sz="3500" dirty="0">
                <a:solidFill>
                  <a:prstClr val="white"/>
                </a:solidFill>
                <a:latin typeface="Century Gothic"/>
              </a:rPr>
              <a:t>G _ _ _</a:t>
            </a:r>
            <a:endParaRPr kumimoji="0" lang="en-GB" sz="3500" b="0" i="0" u="none" strike="noStrike" kern="1200" cap="none" spc="0" normalizeH="0" baseline="0" noProof="0" dirty="0">
              <a:ln>
                <a:noFill/>
              </a:ln>
              <a:solidFill>
                <a:prstClr val="white"/>
              </a:solidFill>
              <a:effectLst/>
              <a:uLnTx/>
              <a:uFillTx/>
              <a:latin typeface="Century Gothic"/>
            </a:endParaRPr>
          </a:p>
        </p:txBody>
      </p:sp>
      <p:sp>
        <p:nvSpPr>
          <p:cNvPr id="28" name="TextBox 27">
            <a:extLst>
              <a:ext uri="{FF2B5EF4-FFF2-40B4-BE49-F238E27FC236}">
                <a16:creationId xmlns:a16="http://schemas.microsoft.com/office/drawing/2014/main" id="{D5010F32-4D16-2E9E-7BC7-175F0065AFE8}"/>
              </a:ext>
            </a:extLst>
          </p:cNvPr>
          <p:cNvSpPr txBox="1"/>
          <p:nvPr/>
        </p:nvSpPr>
        <p:spPr>
          <a:xfrm>
            <a:off x="428442" y="5786437"/>
            <a:ext cx="2844835"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s _ _ _ _ _ _ _</a:t>
            </a:r>
          </a:p>
        </p:txBody>
      </p:sp>
      <p:sp>
        <p:nvSpPr>
          <p:cNvPr id="35" name="TextBox 34">
            <a:extLst>
              <a:ext uri="{FF2B5EF4-FFF2-40B4-BE49-F238E27FC236}">
                <a16:creationId xmlns:a16="http://schemas.microsoft.com/office/drawing/2014/main" id="{84832925-C753-0A78-74E8-196B9C57A77B}"/>
              </a:ext>
            </a:extLst>
          </p:cNvPr>
          <p:cNvSpPr txBox="1"/>
          <p:nvPr/>
        </p:nvSpPr>
        <p:spPr>
          <a:xfrm>
            <a:off x="6611660" y="3859090"/>
            <a:ext cx="1952779"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Bett</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42" name="TextBox 41">
            <a:extLst>
              <a:ext uri="{FF2B5EF4-FFF2-40B4-BE49-F238E27FC236}">
                <a16:creationId xmlns:a16="http://schemas.microsoft.com/office/drawing/2014/main" id="{13231338-5D6E-8129-F481-8506B7F71083}"/>
              </a:ext>
            </a:extLst>
          </p:cNvPr>
          <p:cNvSpPr txBox="1"/>
          <p:nvPr/>
        </p:nvSpPr>
        <p:spPr>
          <a:xfrm>
            <a:off x="6611660" y="3865532"/>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 B _ _ _</a:t>
            </a:r>
          </a:p>
        </p:txBody>
      </p:sp>
      <p:sp>
        <p:nvSpPr>
          <p:cNvPr id="43" name="TextBox 42">
            <a:extLst>
              <a:ext uri="{FF2B5EF4-FFF2-40B4-BE49-F238E27FC236}">
                <a16:creationId xmlns:a16="http://schemas.microsoft.com/office/drawing/2014/main" id="{64909A91-8031-D35A-3A99-B24BFD06FE17}"/>
              </a:ext>
            </a:extLst>
          </p:cNvPr>
          <p:cNvSpPr txBox="1"/>
          <p:nvPr/>
        </p:nvSpPr>
        <p:spPr>
          <a:xfrm>
            <a:off x="6611660" y="5211769"/>
            <a:ext cx="1936749"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a:solidFill>
                  <a:srgbClr val="002060"/>
                </a:solidFill>
                <a:latin typeface="Century Gothic"/>
              </a:rPr>
              <a:t>das </a:t>
            </a:r>
            <a:r>
              <a:rPr lang="en-GB" sz="3500" dirty="0" err="1">
                <a:solidFill>
                  <a:srgbClr val="002060"/>
                </a:solidFill>
                <a:latin typeface="Century Gothic"/>
              </a:rPr>
              <a:t>Brot</a:t>
            </a:r>
            <a:endParaRPr kumimoji="0" lang="en-GB" sz="3500" b="0" i="0" u="none" strike="noStrike" kern="1200" cap="none" spc="0" normalizeH="0" baseline="0" noProof="0" dirty="0">
              <a:ln>
                <a:noFill/>
              </a:ln>
              <a:solidFill>
                <a:srgbClr val="002060"/>
              </a:solidFill>
              <a:effectLst/>
              <a:uLnTx/>
              <a:uFillTx/>
              <a:latin typeface="Century Gothic"/>
            </a:endParaRPr>
          </a:p>
        </p:txBody>
      </p:sp>
      <p:sp>
        <p:nvSpPr>
          <p:cNvPr id="45" name="TextBox 44">
            <a:extLst>
              <a:ext uri="{FF2B5EF4-FFF2-40B4-BE49-F238E27FC236}">
                <a16:creationId xmlns:a16="http://schemas.microsoft.com/office/drawing/2014/main" id="{07F2C67F-3410-4B55-3549-546EB8043A8C}"/>
              </a:ext>
            </a:extLst>
          </p:cNvPr>
          <p:cNvSpPr txBox="1"/>
          <p:nvPr/>
        </p:nvSpPr>
        <p:spPr>
          <a:xfrm>
            <a:off x="6611660" y="5211769"/>
            <a:ext cx="2620082" cy="63094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white"/>
                </a:solidFill>
                <a:effectLst/>
                <a:uLnTx/>
                <a:uFillTx/>
                <a:latin typeface="Century Gothic"/>
                <a:ea typeface="+mn-ea"/>
                <a:cs typeface="+mn-cs"/>
              </a:rPr>
              <a:t>d _ _ B _ _ _</a:t>
            </a:r>
          </a:p>
        </p:txBody>
      </p:sp>
      <p:pic>
        <p:nvPicPr>
          <p:cNvPr id="47" name="Picture 46" descr="A loaf of bread with a cut in half&#10;&#10;Description automatically generated">
            <a:extLst>
              <a:ext uri="{FF2B5EF4-FFF2-40B4-BE49-F238E27FC236}">
                <a16:creationId xmlns:a16="http://schemas.microsoft.com/office/drawing/2014/main" id="{D764B840-423C-8C32-59AC-B7A601774F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09310" y="5131558"/>
            <a:ext cx="1936749" cy="968375"/>
          </a:xfrm>
          <a:prstGeom prst="rect">
            <a:avLst/>
          </a:prstGeom>
        </p:spPr>
      </p:pic>
      <p:pic>
        <p:nvPicPr>
          <p:cNvPr id="49" name="Picture 48" descr="A blue bed with a white pillow&#10;&#10;Description automatically generated">
            <a:extLst>
              <a:ext uri="{FF2B5EF4-FFF2-40B4-BE49-F238E27FC236}">
                <a16:creationId xmlns:a16="http://schemas.microsoft.com/office/drawing/2014/main" id="{2B808C07-E912-D538-A9C6-6A55BF423F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5750" y="3624845"/>
            <a:ext cx="2367267" cy="1335286"/>
          </a:xfrm>
          <a:prstGeom prst="rect">
            <a:avLst/>
          </a:prstGeom>
        </p:spPr>
      </p:pic>
      <p:pic>
        <p:nvPicPr>
          <p:cNvPr id="53" name="Picture 52" descr="A stack of gold coins&#10;&#10;Description automatically generated">
            <a:extLst>
              <a:ext uri="{FF2B5EF4-FFF2-40B4-BE49-F238E27FC236}">
                <a16:creationId xmlns:a16="http://schemas.microsoft.com/office/drawing/2014/main" id="{1D54A314-8DE5-0145-4208-A7DB76E422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7865" y="4049632"/>
            <a:ext cx="1612421" cy="1335286"/>
          </a:xfrm>
          <a:prstGeom prst="rect">
            <a:avLst/>
          </a:prstGeom>
        </p:spPr>
      </p:pic>
      <p:pic>
        <p:nvPicPr>
          <p:cNvPr id="55" name="Picture 54" descr="A cartoon of a child&#10;&#10;Description automatically generated">
            <a:extLst>
              <a:ext uri="{FF2B5EF4-FFF2-40B4-BE49-F238E27FC236}">
                <a16:creationId xmlns:a16="http://schemas.microsoft.com/office/drawing/2014/main" id="{3ABBFFF1-BE95-11FF-CEB1-4430B0C51B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29056" y="2741510"/>
            <a:ext cx="898353" cy="1701023"/>
          </a:xfrm>
          <a:prstGeom prst="rect">
            <a:avLst/>
          </a:prstGeom>
        </p:spPr>
      </p:pic>
      <p:pic>
        <p:nvPicPr>
          <p:cNvPr id="57" name="Picture 56" descr="A house with a bench&#10;&#10;Description automatically generated">
            <a:extLst>
              <a:ext uri="{FF2B5EF4-FFF2-40B4-BE49-F238E27FC236}">
                <a16:creationId xmlns:a16="http://schemas.microsoft.com/office/drawing/2014/main" id="{FEC7AE3F-A0C6-F28A-A5DA-61C1E6A206CB}"/>
              </a:ext>
            </a:extLst>
          </p:cNvPr>
          <p:cNvPicPr>
            <a:picLocks noChangeAspect="1"/>
          </p:cNvPicPr>
          <p:nvPr/>
        </p:nvPicPr>
        <p:blipFill rotWithShape="1">
          <a:blip r:embed="rId19">
            <a:extLst>
              <a:ext uri="{28A0092B-C50C-407E-A947-70E740481C1C}">
                <a14:useLocalDpi xmlns:a14="http://schemas.microsoft.com/office/drawing/2010/main" val="0"/>
              </a:ext>
            </a:extLst>
          </a:blip>
          <a:srcRect l="19757" t="20191" r="20219" b="21771"/>
          <a:stretch/>
        </p:blipFill>
        <p:spPr>
          <a:xfrm>
            <a:off x="3965028" y="1490538"/>
            <a:ext cx="1352891" cy="1308122"/>
          </a:xfrm>
          <a:prstGeom prst="rect">
            <a:avLst/>
          </a:prstGeom>
        </p:spPr>
      </p:pic>
      <p:pic>
        <p:nvPicPr>
          <p:cNvPr id="51" name="Picture 50" descr="A yellow face with blue letters on it&#10;&#10;Description automatically generated">
            <a:extLst>
              <a:ext uri="{FF2B5EF4-FFF2-40B4-BE49-F238E27FC236}">
                <a16:creationId xmlns:a16="http://schemas.microsoft.com/office/drawing/2014/main" id="{F1002856-0305-19D0-43F2-D48DBD837A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38351" y="5211769"/>
            <a:ext cx="1404123" cy="1569675"/>
          </a:xfrm>
          <a:prstGeom prst="rect">
            <a:avLst/>
          </a:prstGeom>
        </p:spPr>
      </p:pic>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2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12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12_7.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12_7.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12_7.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12_7.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12_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P spid="22" grpId="0" animBg="1"/>
      <p:bldP spid="28" grpId="0" animBg="1"/>
      <p:bldP spid="42"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12">
            <a:hlinkClick r:id="" action="ppaction://noaction">
              <a:snd r:embed="rId4" name="T3_W12_8.2.wav"/>
            </a:hlinkClick>
            <a:extLst>
              <a:ext uri="{FF2B5EF4-FFF2-40B4-BE49-F238E27FC236}">
                <a16:creationId xmlns:a16="http://schemas.microsoft.com/office/drawing/2014/main" id="{08E0D4D1-36C5-DCA1-5650-353E5A655901}"/>
              </a:ext>
            </a:extLst>
          </p:cNvPr>
          <p:cNvSpPr/>
          <p:nvPr/>
        </p:nvSpPr>
        <p:spPr>
          <a:xfrm>
            <a:off x="1028455" y="657342"/>
            <a:ext cx="8987083" cy="84262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itle 33">
            <a:extLst>
              <a:ext uri="{FF2B5EF4-FFF2-40B4-BE49-F238E27FC236}">
                <a16:creationId xmlns:a16="http://schemas.microsoft.com/office/drawing/2014/main" id="{4BA8039E-DEB1-4779-8855-AB7CEA2C95A0}"/>
              </a:ext>
            </a:extLst>
          </p:cNvPr>
          <p:cNvSpPr>
            <a:spLocks noGrp="1"/>
          </p:cNvSpPr>
          <p:nvPr>
            <p:ph type="title"/>
          </p:nvPr>
        </p:nvSpPr>
        <p:spPr>
          <a:xfrm>
            <a:off x="10317291" y="232037"/>
            <a:ext cx="1743600" cy="1144800"/>
          </a:xfrm>
        </p:spPr>
        <p:txBody>
          <a:bodyPr/>
          <a:lstStyle/>
          <a:p>
            <a:r>
              <a:rPr lang="en-GB" sz="2000" dirty="0" err="1">
                <a:solidFill>
                  <a:schemeClr val="bg1"/>
                </a:solidFill>
              </a:rPr>
              <a:t>Geschichte</a:t>
            </a:r>
            <a:endParaRPr lang="en-GB" sz="2000" dirty="0">
              <a:solidFill>
                <a:schemeClr val="bg1"/>
              </a:solidFil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44968" y="232037"/>
            <a:ext cx="288399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prstClr val="white"/>
                </a:solidFill>
                <a:latin typeface="Century Gothic" panose="020B0502020202020204" pitchFamily="34" charset="0"/>
                <a:ea typeface="Calibri"/>
                <a:sym typeface="Calibri"/>
              </a:rPr>
              <a:t>Hänsel</a:t>
            </a:r>
            <a:r>
              <a:rPr lang="en-GB" sz="2400" spc="-1" dirty="0">
                <a:solidFill>
                  <a:prstClr val="white"/>
                </a:solidFill>
                <a:latin typeface="Century Gothic" panose="020B0502020202020204" pitchFamily="34" charset="0"/>
                <a:ea typeface="Calibri"/>
                <a:sym typeface="Calibri"/>
              </a:rPr>
              <a:t> und Gretel</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2" name="Picture 31" descr="A picture containing light, lamp, night&#10;&#10;Description automatically generated">
            <a:extLst>
              <a:ext uri="{FF2B5EF4-FFF2-40B4-BE49-F238E27FC236}">
                <a16:creationId xmlns:a16="http://schemas.microsoft.com/office/drawing/2014/main" id="{44B58395-B713-4977-9C0E-9A63D42AC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sp>
        <p:nvSpPr>
          <p:cNvPr id="37" name="TextBox 36">
            <a:extLst>
              <a:ext uri="{FF2B5EF4-FFF2-40B4-BE49-F238E27FC236}">
                <a16:creationId xmlns:a16="http://schemas.microsoft.com/office/drawing/2014/main" id="{681131C2-4784-4A98-B798-143CF94982A5}"/>
              </a:ext>
            </a:extLst>
          </p:cNvPr>
          <p:cNvSpPr txBox="1"/>
          <p:nvPr/>
        </p:nvSpPr>
        <p:spPr>
          <a:xfrm>
            <a:off x="8643938" y="6451308"/>
            <a:ext cx="3548062" cy="400110"/>
          </a:xfrm>
          <a:prstGeom prst="rect">
            <a:avLst/>
          </a:prstGeom>
          <a:solidFill>
            <a:srgbClr val="92D050"/>
          </a:solidFill>
        </p:spPr>
        <p:txBody>
          <a:bodyPr wrap="square" rtlCol="0">
            <a:spAutoFit/>
          </a:bodyPr>
          <a:lstStyle/>
          <a:p>
            <a:pPr algn="r"/>
            <a:r>
              <a:rPr lang="en-GB" sz="2000" dirty="0" err="1"/>
              <a:t>steh</a:t>
            </a:r>
            <a:r>
              <a:rPr lang="en-GB" sz="2000" dirty="0"/>
              <a:t> auf – stand up, get up</a:t>
            </a:r>
          </a:p>
        </p:txBody>
      </p:sp>
      <p:sp>
        <p:nvSpPr>
          <p:cNvPr id="2" name="CustomShape 6">
            <a:hlinkClick r:id="" action="ppaction://noaction">
              <a:snd r:embed="rId6" name="T3_W12_8.1.wav"/>
            </a:hlinkClick>
            <a:extLst>
              <a:ext uri="{FF2B5EF4-FFF2-40B4-BE49-F238E27FC236}">
                <a16:creationId xmlns:a16="http://schemas.microsoft.com/office/drawing/2014/main" id="{2D36E22D-7DD0-71C8-E8F3-30BF82F375CA}"/>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Hänsel</a:t>
            </a:r>
            <a:r>
              <a:rPr lang="en-GB" sz="2800" b="1" spc="-1" dirty="0">
                <a:solidFill>
                  <a:srgbClr val="002060"/>
                </a:solidFill>
                <a:latin typeface="Century Gothic" panose="020B0502020202020204" pitchFamily="34" charset="0"/>
              </a:rPr>
              <a:t> und Gretel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Graphic 2" descr="Teacher">
            <a:extLst>
              <a:ext uri="{FF2B5EF4-FFF2-40B4-BE49-F238E27FC236}">
                <a16:creationId xmlns:a16="http://schemas.microsoft.com/office/drawing/2014/main" id="{70A9B4E2-8440-2BC7-8966-AE3968CF57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4" name="Google Shape;108;p3">
            <a:hlinkClick r:id="" action="ppaction://noaction">
              <a:snd r:embed="rId4" name="T3_W12_8.2.wav"/>
            </a:hlinkClick>
            <a:extLst>
              <a:ext uri="{FF2B5EF4-FFF2-40B4-BE49-F238E27FC236}">
                <a16:creationId xmlns:a16="http://schemas.microsoft.com/office/drawing/2014/main" id="{7C6E6F65-7D29-669D-83FC-A69C354F1F2B}"/>
              </a:ext>
            </a:extLst>
          </p:cNvPr>
          <p:cNvSpPr txBox="1"/>
          <p:nvPr/>
        </p:nvSpPr>
        <p:spPr>
          <a:xfrm>
            <a:off x="1060901" y="669013"/>
            <a:ext cx="875294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siehst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einen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Film.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steh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wenn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du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8" name="Online Media 7" descr="Hänsel und Gretel - Märchen und Geschichten für Kinder | Brüder Grimm | Deine Märchenwelt">
            <a:hlinkClick r:id="" action="ppaction://media"/>
            <a:extLst>
              <a:ext uri="{FF2B5EF4-FFF2-40B4-BE49-F238E27FC236}">
                <a16:creationId xmlns:a16="http://schemas.microsoft.com/office/drawing/2014/main" id="{12EAC053-41ED-326A-755E-114733E58F37}"/>
              </a:ext>
            </a:extLst>
          </p:cNvPr>
          <p:cNvPicPr>
            <a:picLocks noRot="1" noChangeAspect="1"/>
          </p:cNvPicPr>
          <p:nvPr>
            <a:videoFile r:link="rId1"/>
          </p:nvPr>
        </p:nvPicPr>
        <p:blipFill>
          <a:blip r:embed="rId9"/>
          <a:stretch>
            <a:fillRect/>
          </a:stretch>
        </p:blipFill>
        <p:spPr>
          <a:xfrm>
            <a:off x="2694816" y="2053969"/>
            <a:ext cx="6802368" cy="3843338"/>
          </a:xfrm>
          <a:prstGeom prst="rect">
            <a:avLst/>
          </a:prstGeom>
        </p:spPr>
      </p:pic>
      <p:sp>
        <p:nvSpPr>
          <p:cNvPr id="9" name="TextBox 8">
            <a:hlinkClick r:id="" action="ppaction://noaction">
              <a:snd r:embed="rId10" name="T3_W12_7.1.wav"/>
            </a:hlinkClick>
            <a:extLst>
              <a:ext uri="{FF2B5EF4-FFF2-40B4-BE49-F238E27FC236}">
                <a16:creationId xmlns:a16="http://schemas.microsoft.com/office/drawing/2014/main" id="{9CF56A6D-4E97-8BA5-8CE8-E4F368CCB899}"/>
              </a:ext>
            </a:extLst>
          </p:cNvPr>
          <p:cNvSpPr txBox="1"/>
          <p:nvPr/>
        </p:nvSpPr>
        <p:spPr>
          <a:xfrm rot="20699187">
            <a:off x="244968" y="2264576"/>
            <a:ext cx="1252266" cy="630942"/>
          </a:xfrm>
          <a:prstGeom prst="rect">
            <a:avLst/>
          </a:prstGeom>
          <a:noFill/>
        </p:spPr>
        <p:txBody>
          <a:bodyPr wrap="none" rtlCol="0">
            <a:spAutoFit/>
          </a:bodyPr>
          <a:lstStyle/>
          <a:p>
            <a:r>
              <a:rPr lang="en-US" sz="3500" b="1" dirty="0"/>
              <a:t>Haus</a:t>
            </a:r>
          </a:p>
        </p:txBody>
      </p:sp>
      <p:sp>
        <p:nvSpPr>
          <p:cNvPr id="10" name="TextBox 9">
            <a:hlinkClick r:id="" action="ppaction://noaction">
              <a:snd r:embed="rId11" name="T3_W12_7.2.wav"/>
            </a:hlinkClick>
            <a:extLst>
              <a:ext uri="{FF2B5EF4-FFF2-40B4-BE49-F238E27FC236}">
                <a16:creationId xmlns:a16="http://schemas.microsoft.com/office/drawing/2014/main" id="{639B37BD-BB69-F2A2-8857-B5CC7CBA8B4B}"/>
              </a:ext>
            </a:extLst>
          </p:cNvPr>
          <p:cNvSpPr txBox="1"/>
          <p:nvPr/>
        </p:nvSpPr>
        <p:spPr>
          <a:xfrm rot="696605">
            <a:off x="360579" y="3354697"/>
            <a:ext cx="2294218" cy="630942"/>
          </a:xfrm>
          <a:prstGeom prst="rect">
            <a:avLst/>
          </a:prstGeom>
          <a:noFill/>
        </p:spPr>
        <p:txBody>
          <a:bodyPr wrap="none" rtlCol="0">
            <a:spAutoFit/>
          </a:bodyPr>
          <a:lstStyle/>
          <a:p>
            <a:r>
              <a:rPr lang="en-US" sz="3500" b="1" dirty="0" err="1"/>
              <a:t>Mädchen</a:t>
            </a:r>
            <a:endParaRPr lang="en-US" sz="3500" b="1" dirty="0"/>
          </a:p>
        </p:txBody>
      </p:sp>
      <p:sp>
        <p:nvSpPr>
          <p:cNvPr id="11" name="TextBox 10">
            <a:hlinkClick r:id="" action="ppaction://noaction">
              <a:snd r:embed="rId12" name="T3_W12_7.3.wav"/>
            </a:hlinkClick>
            <a:extLst>
              <a:ext uri="{FF2B5EF4-FFF2-40B4-BE49-F238E27FC236}">
                <a16:creationId xmlns:a16="http://schemas.microsoft.com/office/drawing/2014/main" id="{A0387AF0-B438-6F6A-4E01-0DD4111EE4DD}"/>
              </a:ext>
            </a:extLst>
          </p:cNvPr>
          <p:cNvSpPr txBox="1"/>
          <p:nvPr/>
        </p:nvSpPr>
        <p:spPr>
          <a:xfrm rot="21273440">
            <a:off x="622443" y="4558159"/>
            <a:ext cx="1252266" cy="630942"/>
          </a:xfrm>
          <a:prstGeom prst="rect">
            <a:avLst/>
          </a:prstGeom>
          <a:noFill/>
        </p:spPr>
        <p:txBody>
          <a:bodyPr wrap="none" rtlCol="0">
            <a:spAutoFit/>
          </a:bodyPr>
          <a:lstStyle/>
          <a:p>
            <a:r>
              <a:rPr lang="en-US" sz="3500" b="1" dirty="0"/>
              <a:t>Geld</a:t>
            </a:r>
          </a:p>
        </p:txBody>
      </p:sp>
      <p:sp>
        <p:nvSpPr>
          <p:cNvPr id="14" name="TextBox 13">
            <a:hlinkClick r:id="" action="ppaction://noaction">
              <a:snd r:embed="rId13" name="T3_W12_7.5.wav"/>
            </a:hlinkClick>
            <a:extLst>
              <a:ext uri="{FF2B5EF4-FFF2-40B4-BE49-F238E27FC236}">
                <a16:creationId xmlns:a16="http://schemas.microsoft.com/office/drawing/2014/main" id="{4191021B-6B1E-2CB4-441E-3A7A2F6EB890}"/>
              </a:ext>
            </a:extLst>
          </p:cNvPr>
          <p:cNvSpPr txBox="1"/>
          <p:nvPr/>
        </p:nvSpPr>
        <p:spPr>
          <a:xfrm rot="619547">
            <a:off x="9888149" y="2240388"/>
            <a:ext cx="2016899" cy="630942"/>
          </a:xfrm>
          <a:prstGeom prst="rect">
            <a:avLst/>
          </a:prstGeom>
          <a:noFill/>
        </p:spPr>
        <p:txBody>
          <a:bodyPr wrap="none" rtlCol="0">
            <a:spAutoFit/>
          </a:bodyPr>
          <a:lstStyle/>
          <a:p>
            <a:r>
              <a:rPr lang="en-US" sz="3500" b="1" dirty="0" err="1"/>
              <a:t>draußen</a:t>
            </a:r>
            <a:endParaRPr lang="en-US" sz="3500" b="1" dirty="0"/>
          </a:p>
        </p:txBody>
      </p:sp>
      <p:sp>
        <p:nvSpPr>
          <p:cNvPr id="16" name="TextBox 15">
            <a:hlinkClick r:id="" action="ppaction://noaction">
              <a:snd r:embed="rId14" name="T3_W12_7.6.wav"/>
            </a:hlinkClick>
            <a:extLst>
              <a:ext uri="{FF2B5EF4-FFF2-40B4-BE49-F238E27FC236}">
                <a16:creationId xmlns:a16="http://schemas.microsoft.com/office/drawing/2014/main" id="{C9ED101B-197B-4533-9499-19A0ED42B1AC}"/>
              </a:ext>
            </a:extLst>
          </p:cNvPr>
          <p:cNvSpPr txBox="1"/>
          <p:nvPr/>
        </p:nvSpPr>
        <p:spPr>
          <a:xfrm rot="20522233">
            <a:off x="10328207" y="3392464"/>
            <a:ext cx="1000595" cy="630942"/>
          </a:xfrm>
          <a:prstGeom prst="rect">
            <a:avLst/>
          </a:prstGeom>
          <a:noFill/>
        </p:spPr>
        <p:txBody>
          <a:bodyPr wrap="none" rtlCol="0">
            <a:spAutoFit/>
          </a:bodyPr>
          <a:lstStyle/>
          <a:p>
            <a:r>
              <a:rPr lang="en-US" sz="3500" b="1" dirty="0"/>
              <a:t>Bett</a:t>
            </a:r>
          </a:p>
        </p:txBody>
      </p:sp>
      <p:sp>
        <p:nvSpPr>
          <p:cNvPr id="17" name="TextBox 16">
            <a:hlinkClick r:id="" action="ppaction://noaction">
              <a:snd r:embed="rId15" name="T3_W12_7.7.wav"/>
            </a:hlinkClick>
            <a:extLst>
              <a:ext uri="{FF2B5EF4-FFF2-40B4-BE49-F238E27FC236}">
                <a16:creationId xmlns:a16="http://schemas.microsoft.com/office/drawing/2014/main" id="{3D30466B-71EF-F060-4C45-A56641950D63}"/>
              </a:ext>
            </a:extLst>
          </p:cNvPr>
          <p:cNvSpPr txBox="1"/>
          <p:nvPr/>
        </p:nvSpPr>
        <p:spPr>
          <a:xfrm rot="777899">
            <a:off x="10391493" y="4705026"/>
            <a:ext cx="1010213" cy="630942"/>
          </a:xfrm>
          <a:prstGeom prst="rect">
            <a:avLst/>
          </a:prstGeom>
          <a:noFill/>
        </p:spPr>
        <p:txBody>
          <a:bodyPr wrap="none" rtlCol="0">
            <a:spAutoFit/>
          </a:bodyPr>
          <a:lstStyle/>
          <a:p>
            <a:r>
              <a:rPr lang="en-US" sz="3500" b="1" dirty="0" err="1"/>
              <a:t>Brot</a:t>
            </a:r>
            <a:endParaRPr lang="en-US" sz="3500" b="1" dirty="0"/>
          </a:p>
        </p:txBody>
      </p:sp>
      <p:sp>
        <p:nvSpPr>
          <p:cNvPr id="18" name="TextBox 17">
            <a:hlinkClick r:id="" action="ppaction://noaction">
              <a:snd r:embed="rId16" name="T3_W12_7.4.wav"/>
            </a:hlinkClick>
            <a:extLst>
              <a:ext uri="{FF2B5EF4-FFF2-40B4-BE49-F238E27FC236}">
                <a16:creationId xmlns:a16="http://schemas.microsoft.com/office/drawing/2014/main" id="{E49FF5EC-468C-D16F-46A6-44F82B026E67}"/>
              </a:ext>
            </a:extLst>
          </p:cNvPr>
          <p:cNvSpPr txBox="1"/>
          <p:nvPr/>
        </p:nvSpPr>
        <p:spPr>
          <a:xfrm rot="20736292">
            <a:off x="478060" y="5578766"/>
            <a:ext cx="2023311" cy="630942"/>
          </a:xfrm>
          <a:prstGeom prst="rect">
            <a:avLst/>
          </a:prstGeom>
          <a:noFill/>
        </p:spPr>
        <p:txBody>
          <a:bodyPr wrap="none" rtlCol="0">
            <a:spAutoFit/>
          </a:bodyPr>
          <a:lstStyle/>
          <a:p>
            <a:r>
              <a:rPr lang="en-US" sz="3500" b="1" dirty="0" err="1"/>
              <a:t>schlafen</a:t>
            </a:r>
            <a:endParaRPr lang="en-US" sz="3500" b="1" dirty="0"/>
          </a:p>
        </p:txBody>
      </p:sp>
    </p:spTree>
    <p:extLst>
      <p:ext uri="{BB962C8B-B14F-4D97-AF65-F5344CB8AC3E}">
        <p14:creationId xmlns:p14="http://schemas.microsoft.com/office/powerpoint/2010/main" val="22535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82107F6-D99C-6B90-C7A8-2378C008C2CE}"/>
              </a:ext>
            </a:extLst>
          </p:cNvPr>
          <p:cNvSpPr/>
          <p:nvPr/>
        </p:nvSpPr>
        <p:spPr>
          <a:xfrm>
            <a:off x="6306192" y="1439381"/>
            <a:ext cx="5775745" cy="5274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4EF4980F-0318-0DDD-C9B6-95A5B6D57BB2}"/>
              </a:ext>
            </a:extLst>
          </p:cNvPr>
          <p:cNvSpPr/>
          <p:nvPr/>
        </p:nvSpPr>
        <p:spPr>
          <a:xfrm>
            <a:off x="91429" y="1458899"/>
            <a:ext cx="5775745" cy="5274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2" name="CustomShape 6">
            <a:hlinkClick r:id="" action="ppaction://noaction">
              <a:snd r:embed="rId3" name="T3_W12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Hänsel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Gretel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3_W12_9.1.wav"/>
            </a:hlinkClick>
            <a:extLst>
              <a:ext uri="{FF2B5EF4-FFF2-40B4-BE49-F238E27FC236}">
                <a16:creationId xmlns:a16="http://schemas.microsoft.com/office/drawing/2014/main" id="{C472ADB2-A29C-468A-AFDC-509DA251A035}"/>
              </a:ext>
            </a:extLst>
          </p:cNvPr>
          <p:cNvSpPr/>
          <p:nvPr/>
        </p:nvSpPr>
        <p:spPr>
          <a:xfrm>
            <a:off x="1028456" y="657343"/>
            <a:ext cx="220052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2_9.1.wav"/>
            </a:hlinkClick>
            <a:extLst>
              <a:ext uri="{FF2B5EF4-FFF2-40B4-BE49-F238E27FC236}">
                <a16:creationId xmlns:a16="http://schemas.microsoft.com/office/drawing/2014/main" id="{65FE47C1-828E-456E-B379-6234726CA4EB}"/>
              </a:ext>
            </a:extLst>
          </p:cNvPr>
          <p:cNvSpPr txBox="1"/>
          <p:nvPr/>
        </p:nvSpPr>
        <p:spPr>
          <a:xfrm>
            <a:off x="1060902" y="669013"/>
            <a:ext cx="24981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Sätze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p>
        </p:txBody>
      </p:sp>
      <p:pic>
        <p:nvPicPr>
          <p:cNvPr id="25" name="Picture 24" descr="A cartoon of a landscape&#10;&#10;Description automatically generated">
            <a:extLst>
              <a:ext uri="{FF2B5EF4-FFF2-40B4-BE49-F238E27FC236}">
                <a16:creationId xmlns:a16="http://schemas.microsoft.com/office/drawing/2014/main" id="{874E95F9-3787-2035-BFDC-8063CAF7F0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329" y="4918975"/>
            <a:ext cx="2200648" cy="1275688"/>
          </a:xfrm>
          <a:prstGeom prst="rect">
            <a:avLst/>
          </a:prstGeom>
        </p:spPr>
      </p:pic>
      <p:pic>
        <p:nvPicPr>
          <p:cNvPr id="47" name="Picture 46" descr="A loaf of bread with a cut in half&#10;&#10;Description automatically generated">
            <a:extLst>
              <a:ext uri="{FF2B5EF4-FFF2-40B4-BE49-F238E27FC236}">
                <a16:creationId xmlns:a16="http://schemas.microsoft.com/office/drawing/2014/main" id="{D764B840-423C-8C32-59AC-B7A601774F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3063" y="4611428"/>
            <a:ext cx="1936749" cy="968375"/>
          </a:xfrm>
          <a:prstGeom prst="rect">
            <a:avLst/>
          </a:prstGeom>
        </p:spPr>
      </p:pic>
      <p:pic>
        <p:nvPicPr>
          <p:cNvPr id="49" name="Picture 48" descr="A blue bed with a white pillow&#10;&#10;Description automatically generated">
            <a:extLst>
              <a:ext uri="{FF2B5EF4-FFF2-40B4-BE49-F238E27FC236}">
                <a16:creationId xmlns:a16="http://schemas.microsoft.com/office/drawing/2014/main" id="{2B808C07-E912-D538-A9C6-6A55BF423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5338" y="3355049"/>
            <a:ext cx="2367267" cy="1335286"/>
          </a:xfrm>
          <a:prstGeom prst="rect">
            <a:avLst/>
          </a:prstGeom>
        </p:spPr>
      </p:pic>
      <p:pic>
        <p:nvPicPr>
          <p:cNvPr id="53" name="Picture 52" descr="A stack of gold coins&#10;&#10;Description automatically generated">
            <a:extLst>
              <a:ext uri="{FF2B5EF4-FFF2-40B4-BE49-F238E27FC236}">
                <a16:creationId xmlns:a16="http://schemas.microsoft.com/office/drawing/2014/main" id="{1D54A314-8DE5-0145-4208-A7DB76E422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0778" y="1894123"/>
            <a:ext cx="1612421" cy="1335286"/>
          </a:xfrm>
          <a:prstGeom prst="rect">
            <a:avLst/>
          </a:prstGeom>
        </p:spPr>
      </p:pic>
      <p:pic>
        <p:nvPicPr>
          <p:cNvPr id="55" name="Picture 54" descr="A cartoon of a child&#10;&#10;Description automatically generated">
            <a:extLst>
              <a:ext uri="{FF2B5EF4-FFF2-40B4-BE49-F238E27FC236}">
                <a16:creationId xmlns:a16="http://schemas.microsoft.com/office/drawing/2014/main" id="{3ABBFFF1-BE95-11FF-CEB1-4430B0C51B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4576" y="3656450"/>
            <a:ext cx="898353" cy="1701023"/>
          </a:xfrm>
          <a:prstGeom prst="rect">
            <a:avLst/>
          </a:prstGeom>
        </p:spPr>
      </p:pic>
      <p:pic>
        <p:nvPicPr>
          <p:cNvPr id="57" name="Picture 56" descr="A house with a bench&#10;&#10;Description automatically generated">
            <a:extLst>
              <a:ext uri="{FF2B5EF4-FFF2-40B4-BE49-F238E27FC236}">
                <a16:creationId xmlns:a16="http://schemas.microsoft.com/office/drawing/2014/main" id="{FEC7AE3F-A0C6-F28A-A5DA-61C1E6A206CB}"/>
              </a:ext>
            </a:extLst>
          </p:cNvPr>
          <p:cNvPicPr>
            <a:picLocks noChangeAspect="1"/>
          </p:cNvPicPr>
          <p:nvPr/>
        </p:nvPicPr>
        <p:blipFill rotWithShape="1">
          <a:blip r:embed="rId12">
            <a:extLst>
              <a:ext uri="{28A0092B-C50C-407E-A947-70E740481C1C}">
                <a14:useLocalDpi xmlns:a14="http://schemas.microsoft.com/office/drawing/2010/main" val="0"/>
              </a:ext>
            </a:extLst>
          </a:blip>
          <a:srcRect l="19757" t="20191" r="20219" b="21771"/>
          <a:stretch/>
        </p:blipFill>
        <p:spPr>
          <a:xfrm>
            <a:off x="7644073" y="1996952"/>
            <a:ext cx="1352891" cy="1308122"/>
          </a:xfrm>
          <a:prstGeom prst="rect">
            <a:avLst/>
          </a:prstGeom>
        </p:spPr>
      </p:pic>
      <p:pic>
        <p:nvPicPr>
          <p:cNvPr id="51" name="Picture 50" descr="A yellow face with blue letters on it&#10;&#10;Description automatically generated">
            <a:extLst>
              <a:ext uri="{FF2B5EF4-FFF2-40B4-BE49-F238E27FC236}">
                <a16:creationId xmlns:a16="http://schemas.microsoft.com/office/drawing/2014/main" id="{F1002856-0305-19D0-43F2-D48DBD837A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898" y="4492700"/>
            <a:ext cx="1404123" cy="1569675"/>
          </a:xfrm>
          <a:prstGeom prst="rect">
            <a:avLst/>
          </a:prstGeom>
        </p:spPr>
      </p:pic>
      <p:pic>
        <p:nvPicPr>
          <p:cNvPr id="8" name="Picture 7" descr="A picture containing light, lamp, night&#10;&#10;Description automatically generated">
            <a:extLst>
              <a:ext uri="{FF2B5EF4-FFF2-40B4-BE49-F238E27FC236}">
                <a16:creationId xmlns:a16="http://schemas.microsoft.com/office/drawing/2014/main" id="{9D723782-F8B7-D596-2D66-1E7B424076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7608" y="-250185"/>
            <a:ext cx="2776727" cy="2776727"/>
          </a:xfrm>
          <a:prstGeom prst="rect">
            <a:avLst/>
          </a:prstGeom>
        </p:spPr>
      </p:pic>
      <p:sp>
        <p:nvSpPr>
          <p:cNvPr id="23" name="TextBox 22">
            <a:extLst>
              <a:ext uri="{FF2B5EF4-FFF2-40B4-BE49-F238E27FC236}">
                <a16:creationId xmlns:a16="http://schemas.microsoft.com/office/drawing/2014/main" id="{76F6ECB4-4868-CA73-6904-928B759B9CFE}"/>
              </a:ext>
            </a:extLst>
          </p:cNvPr>
          <p:cNvSpPr txBox="1"/>
          <p:nvPr/>
        </p:nvSpPr>
        <p:spPr>
          <a:xfrm rot="20699187">
            <a:off x="3105492" y="5180444"/>
            <a:ext cx="1628972" cy="630942"/>
          </a:xfrm>
          <a:prstGeom prst="rect">
            <a:avLst/>
          </a:prstGeom>
          <a:noFill/>
        </p:spPr>
        <p:txBody>
          <a:bodyPr wrap="none" rtlCol="0">
            <a:spAutoFit/>
          </a:bodyPr>
          <a:lstStyle/>
          <a:p>
            <a:r>
              <a:rPr lang="en-US" sz="3500" b="1" dirty="0"/>
              <a:t>es </a:t>
            </a:r>
            <a:r>
              <a:rPr lang="en-US" sz="3500" b="1" dirty="0" err="1"/>
              <a:t>gibt</a:t>
            </a:r>
            <a:endParaRPr lang="en-US" sz="3500" b="1" dirty="0"/>
          </a:p>
        </p:txBody>
      </p:sp>
      <p:pic>
        <p:nvPicPr>
          <p:cNvPr id="2050" name="Picture 2" descr="Icon&#10;&#10;Description automatically generated">
            <a:extLst>
              <a:ext uri="{FF2B5EF4-FFF2-40B4-BE49-F238E27FC236}">
                <a16:creationId xmlns:a16="http://schemas.microsoft.com/office/drawing/2014/main" id="{991D6B9C-A414-BD21-737B-45BCE45FA5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4473" y="1974662"/>
            <a:ext cx="1291011" cy="12547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A2A82CD-8E3A-535B-5BEA-AB24C85C06F2}"/>
              </a:ext>
            </a:extLst>
          </p:cNvPr>
          <p:cNvSpPr txBox="1"/>
          <p:nvPr/>
        </p:nvSpPr>
        <p:spPr>
          <a:xfrm>
            <a:off x="6459474" y="3206972"/>
            <a:ext cx="1521570" cy="630942"/>
          </a:xfrm>
          <a:prstGeom prst="rect">
            <a:avLst/>
          </a:prstGeom>
          <a:noFill/>
        </p:spPr>
        <p:txBody>
          <a:bodyPr wrap="none" rtlCol="0">
            <a:spAutoFit/>
          </a:bodyPr>
          <a:lstStyle/>
          <a:p>
            <a:r>
              <a:rPr lang="en-US" sz="3500" b="1" dirty="0"/>
              <a:t>Gretel</a:t>
            </a:r>
          </a:p>
        </p:txBody>
      </p:sp>
      <p:sp>
        <p:nvSpPr>
          <p:cNvPr id="27" name="TextBox 26">
            <a:extLst>
              <a:ext uri="{FF2B5EF4-FFF2-40B4-BE49-F238E27FC236}">
                <a16:creationId xmlns:a16="http://schemas.microsoft.com/office/drawing/2014/main" id="{F83EFD2B-4C4F-8A24-6936-CB9EE4DB308C}"/>
              </a:ext>
            </a:extLst>
          </p:cNvPr>
          <p:cNvSpPr txBox="1"/>
          <p:nvPr/>
        </p:nvSpPr>
        <p:spPr>
          <a:xfrm rot="20699187">
            <a:off x="1274383" y="1880909"/>
            <a:ext cx="1728358" cy="630942"/>
          </a:xfrm>
          <a:prstGeom prst="rect">
            <a:avLst/>
          </a:prstGeom>
          <a:noFill/>
        </p:spPr>
        <p:txBody>
          <a:bodyPr wrap="none" rtlCol="0">
            <a:spAutoFit/>
          </a:bodyPr>
          <a:lstStyle/>
          <a:p>
            <a:r>
              <a:rPr lang="en-US" sz="3500" b="1" dirty="0" err="1"/>
              <a:t>haben</a:t>
            </a:r>
            <a:r>
              <a:rPr lang="en-US" sz="3500" b="1" dirty="0"/>
              <a:t> </a:t>
            </a:r>
          </a:p>
        </p:txBody>
      </p:sp>
      <p:pic>
        <p:nvPicPr>
          <p:cNvPr id="2052" name="Picture 4" descr="A blue and white sign with text&#10;&#10;Description automatically generated">
            <a:extLst>
              <a:ext uri="{FF2B5EF4-FFF2-40B4-BE49-F238E27FC236}">
                <a16:creationId xmlns:a16="http://schemas.microsoft.com/office/drawing/2014/main" id="{80FF629D-9DA9-F57C-2D48-BF2B85EF4C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679" y="3040580"/>
            <a:ext cx="1291011" cy="13241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present">
            <a:extLst>
              <a:ext uri="{FF2B5EF4-FFF2-40B4-BE49-F238E27FC236}">
                <a16:creationId xmlns:a16="http://schemas.microsoft.com/office/drawing/2014/main" id="{715D82C4-D5B9-7485-D31D-517290679111}"/>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5854" y="3350947"/>
            <a:ext cx="1521570" cy="1507737"/>
          </a:xfrm>
          <a:prstGeom prst="rect">
            <a:avLst/>
          </a:prstGeom>
        </p:spPr>
      </p:pic>
      <p:pic>
        <p:nvPicPr>
          <p:cNvPr id="24" name="Graphic 23" descr="Close with solid fill">
            <a:extLst>
              <a:ext uri="{FF2B5EF4-FFF2-40B4-BE49-F238E27FC236}">
                <a16:creationId xmlns:a16="http://schemas.microsoft.com/office/drawing/2014/main" id="{2F7FF8BD-7BB9-4A6C-A6D6-CE35690DFAB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0855731">
            <a:off x="10159602" y="2089113"/>
            <a:ext cx="914400" cy="914400"/>
          </a:xfrm>
          <a:prstGeom prst="rect">
            <a:avLst/>
          </a:prstGeom>
        </p:spPr>
      </p:pic>
    </p:spTree>
    <p:extLst>
      <p:ext uri="{BB962C8B-B14F-4D97-AF65-F5344CB8AC3E}">
        <p14:creationId xmlns:p14="http://schemas.microsoft.com/office/powerpoint/2010/main" val="5147122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3310</TotalTime>
  <Words>2119</Words>
  <Application>Microsoft Office PowerPoint</Application>
  <PresentationFormat>Widescreen</PresentationFormat>
  <Paragraphs>241</Paragraphs>
  <Slides>11</Slides>
  <Notes>11</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Presentazione standard di PowerPoint</vt:lpstr>
      <vt:lpstr>aussprechen</vt:lpstr>
      <vt:lpstr>aussprechen</vt:lpstr>
      <vt:lpstr>aussprechen</vt:lpstr>
      <vt:lpstr>aussprechen</vt:lpstr>
      <vt:lpstr>aussprechen</vt:lpstr>
      <vt:lpstr>Vokabeln</vt:lpstr>
      <vt:lpstr>Geschichte</vt:lpstr>
      <vt:lpstr>Presentazione standard di PowerPoint</vt:lpstr>
      <vt:lpstr>Presentazione standard di PowerPoint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71</cp:revision>
  <dcterms:created xsi:type="dcterms:W3CDTF">2021-07-02T19:27:01Z</dcterms:created>
  <dcterms:modified xsi:type="dcterms:W3CDTF">2024-07-12T18:45:38Z</dcterms:modified>
</cp:coreProperties>
</file>