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3"/>
  </p:notesMasterIdLst>
  <p:sldIdLst>
    <p:sldId id="998" r:id="rId3"/>
    <p:sldId id="944" r:id="rId4"/>
    <p:sldId id="992" r:id="rId5"/>
    <p:sldId id="993" r:id="rId6"/>
    <p:sldId id="994" r:id="rId7"/>
    <p:sldId id="362" r:id="rId8"/>
    <p:sldId id="938" r:id="rId9"/>
    <p:sldId id="997" r:id="rId10"/>
    <p:sldId id="939" r:id="rId11"/>
    <p:sldId id="9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4F"/>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7E2F5-5ABF-AB43-A964-2C406AA7E94B}" v="401" dt="2023-12-14T21:01:23.013"/>
    <p1510:client id="{DEC18301-80DB-809C-FBFE-83F2CD49E633}" v="27" dt="2024-01-12T14:09:2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autoAdjust="0"/>
    <p:restoredTop sz="74966" autoAdjust="0"/>
  </p:normalViewPr>
  <p:slideViewPr>
    <p:cSldViewPr snapToGrid="0">
      <p:cViewPr varScale="1">
        <p:scale>
          <a:sx n="90" d="100"/>
          <a:sy n="90" d="100"/>
        </p:scale>
        <p:origin x="2064"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S::bv929433@reading.ac.uk::2d507aff-3db3-468e-9a53-e6204b33d4b5" providerId="AD" clId="Web-{DEC18301-80DB-809C-FBFE-83F2CD49E633}"/>
    <pc:docChg chg="modSld">
      <pc:chgData name="Jasmin Silver" userId="S::bv929433@reading.ac.uk::2d507aff-3db3-468e-9a53-e6204b33d4b5" providerId="AD" clId="Web-{DEC18301-80DB-809C-FBFE-83F2CD49E633}" dt="2024-01-12T14:09:21.940" v="14" actId="20577"/>
      <pc:docMkLst>
        <pc:docMk/>
      </pc:docMkLst>
      <pc:sldChg chg="modSp">
        <pc:chgData name="Jasmin Silver" userId="S::bv929433@reading.ac.uk::2d507aff-3db3-468e-9a53-e6204b33d4b5" providerId="AD" clId="Web-{DEC18301-80DB-809C-FBFE-83F2CD49E633}" dt="2024-01-12T14:09:21.940" v="14" actId="20577"/>
        <pc:sldMkLst>
          <pc:docMk/>
          <pc:sldMk cId="624838380" sldId="994"/>
        </pc:sldMkLst>
        <pc:spChg chg="mod">
          <ac:chgData name="Jasmin Silver" userId="S::bv929433@reading.ac.uk::2d507aff-3db3-468e-9a53-e6204b33d4b5" providerId="AD" clId="Web-{DEC18301-80DB-809C-FBFE-83F2CD49E633}" dt="2024-01-12T14:09:21.940" v="14" actId="20577"/>
          <ac:spMkLst>
            <pc:docMk/>
            <pc:sldMk cId="624838380" sldId="994"/>
            <ac:spMk id="6" creationId="{4B0453A9-6CFB-3BB8-E3DA-1F88CF98F958}"/>
          </ac:spMkLst>
        </pc:spChg>
        <pc:spChg chg="mod">
          <ac:chgData name="Jasmin Silver" userId="S::bv929433@reading.ac.uk::2d507aff-3db3-468e-9a53-e6204b33d4b5" providerId="AD" clId="Web-{DEC18301-80DB-809C-FBFE-83F2CD49E633}" dt="2024-01-12T14:08:42.220" v="2" actId="20577"/>
          <ac:spMkLst>
            <pc:docMk/>
            <pc:sldMk cId="624838380" sldId="994"/>
            <ac:spMk id="33" creationId="{8BFE64C5-52D8-4971-A62C-5963D32FFBD2}"/>
          </ac:spMkLst>
        </pc:spChg>
        <pc:spChg chg="mod">
          <ac:chgData name="Jasmin Silver" userId="S::bv929433@reading.ac.uk::2d507aff-3db3-468e-9a53-e6204b33d4b5" providerId="AD" clId="Web-{DEC18301-80DB-809C-FBFE-83F2CD49E633}" dt="2024-01-12T14:09:06.455" v="4" actId="20577"/>
          <ac:spMkLst>
            <pc:docMk/>
            <pc:sldMk cId="624838380" sldId="994"/>
            <ac:spMk id="35" creationId="{BAA04C5C-3A10-4CB5-97CA-95CD2B93D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800" b="1" i="0" u="none" strike="noStrike" dirty="0">
                <a:solidFill>
                  <a:srgbClr val="002060"/>
                </a:solidFill>
                <a:effectLst/>
                <a:latin typeface="Century Gothic" panose="020B0502020202020204" pitchFamily="34" charset="0"/>
              </a:rPr>
              <a:t>[y] </a:t>
            </a:r>
            <a:r>
              <a:rPr lang="en-GB" sz="1800" b="0" i="0" u="none" strike="noStrike" dirty="0" err="1">
                <a:solidFill>
                  <a:srgbClr val="002060"/>
                </a:solidFill>
                <a:effectLst/>
                <a:latin typeface="Century Gothic" panose="020B0502020202020204" pitchFamily="34" charset="0"/>
              </a:rPr>
              <a:t>typisch</a:t>
            </a:r>
            <a:r>
              <a:rPr lang="en-GB" sz="1800" b="0" i="0" u="none" strike="noStrike" dirty="0">
                <a:solidFill>
                  <a:srgbClr val="002060"/>
                </a:solidFill>
                <a:effectLst/>
                <a:latin typeface="Century Gothic" panose="020B0502020202020204" pitchFamily="34" charset="0"/>
              </a:rPr>
              <a:t> [1109] </a:t>
            </a:r>
            <a:r>
              <a:rPr lang="en-GB" sz="1800" b="0" i="0" u="none" strike="noStrike" dirty="0" err="1">
                <a:solidFill>
                  <a:srgbClr val="002060"/>
                </a:solidFill>
                <a:effectLst/>
                <a:latin typeface="Century Gothic" panose="020B0502020202020204" pitchFamily="34" charset="0"/>
              </a:rPr>
              <a:t>Rhythmus</a:t>
            </a:r>
            <a:r>
              <a:rPr lang="en-GB" sz="1800" b="0" i="0" u="none" strike="noStrike" dirty="0">
                <a:solidFill>
                  <a:srgbClr val="002060"/>
                </a:solidFill>
                <a:effectLst/>
                <a:latin typeface="Century Gothic" panose="020B0502020202020204" pitchFamily="34" charset="0"/>
              </a:rPr>
              <a:t> [3823] </a:t>
            </a:r>
            <a:r>
              <a:rPr lang="en-GB" sz="1800" b="0" i="0" u="none" strike="noStrike" dirty="0" err="1">
                <a:solidFill>
                  <a:srgbClr val="002060"/>
                </a:solidFill>
                <a:effectLst/>
                <a:latin typeface="Century Gothic" panose="020B0502020202020204" pitchFamily="34" charset="0"/>
              </a:rPr>
              <a:t>Physik</a:t>
            </a:r>
            <a:r>
              <a:rPr lang="en-GB" sz="1800" b="0" i="0" u="none" strike="noStrike" dirty="0">
                <a:solidFill>
                  <a:srgbClr val="002060"/>
                </a:solidFill>
                <a:effectLst/>
                <a:latin typeface="Century Gothic" panose="020B0502020202020204" pitchFamily="34" charset="0"/>
              </a:rPr>
              <a:t> [1917]</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ü</a:t>
            </a:r>
            <a:r>
              <a:rPr lang="en-GB" sz="1800" b="1" i="0" u="none" strike="noStrike" dirty="0">
                <a:solidFill>
                  <a:srgbClr val="002060"/>
                </a:solidFill>
                <a:effectLst/>
                <a:latin typeface="Century Gothic" panose="020B0502020202020204" pitchFamily="34" charset="0"/>
              </a:rPr>
              <a:t>] </a:t>
            </a:r>
          </a:p>
          <a:p>
            <a:pPr marL="216000" indent="-216000">
              <a:lnSpc>
                <a:spcPct val="100000"/>
              </a:lnSpc>
            </a:pPr>
            <a:r>
              <a:rPr lang="en-GB" sz="1800" b="1" i="0" u="none" strike="noStrike" dirty="0">
                <a:solidFill>
                  <a:srgbClr val="002060"/>
                </a:solidFill>
                <a:effectLst/>
                <a:latin typeface="Century Gothic" panose="020B0502020202020204" pitchFamily="34" charset="0"/>
              </a:rPr>
              <a:t>[</a:t>
            </a:r>
            <a:r>
              <a:rPr lang="en-GB" sz="1800" b="1" i="0" u="none" strike="noStrike" dirty="0" err="1">
                <a:solidFill>
                  <a:srgbClr val="002060"/>
                </a:solidFill>
                <a:effectLst/>
                <a:latin typeface="Century Gothic" panose="020B0502020202020204" pitchFamily="34" charset="0"/>
              </a:rPr>
              <a:t>qu</a:t>
            </a:r>
            <a:r>
              <a:rPr lang="en-GB" sz="1800" b="1"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Quatsch</a:t>
            </a:r>
            <a:r>
              <a:rPr lang="en-GB" sz="1800" b="0" i="0" u="none" strike="noStrike" dirty="0">
                <a:solidFill>
                  <a:srgbClr val="002060"/>
                </a:solidFill>
                <a:effectLst/>
                <a:latin typeface="Century Gothic" panose="020B0502020202020204" pitchFamily="34" charset="0"/>
              </a:rPr>
              <a:t> [1650] </a:t>
            </a:r>
            <a:r>
              <a:rPr lang="en-GB" sz="1800" b="0" i="0" u="none" strike="noStrike" dirty="0" err="1">
                <a:solidFill>
                  <a:srgbClr val="002060"/>
                </a:solidFill>
                <a:effectLst/>
                <a:latin typeface="Century Gothic" panose="020B0502020202020204" pitchFamily="34" charset="0"/>
              </a:rPr>
              <a:t>bequem</a:t>
            </a:r>
            <a:r>
              <a:rPr lang="en-GB" sz="1800" b="0" i="0" u="none" strike="noStrike" dirty="0">
                <a:solidFill>
                  <a:srgbClr val="002060"/>
                </a:solidFill>
                <a:effectLst/>
                <a:latin typeface="Century Gothic" panose="020B0502020202020204" pitchFamily="34" charset="0"/>
              </a:rPr>
              <a:t> [1657] Aquarium [&gt;5000]</a:t>
            </a:r>
            <a:r>
              <a:rPr lang="en-GB" sz="1800" dirty="0"/>
              <a:t> </a:t>
            </a: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Revisit</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vocabulary</a:t>
            </a:r>
            <a:endParaRPr lang="it-IT" sz="1200" b="0" strike="noStrike" spc="-1" dirty="0">
              <a:solidFill>
                <a:srgbClr val="002060"/>
              </a:solidFill>
              <a:latin typeface="Century Gothic"/>
              <a:ea typeface="Century Gothic"/>
            </a:endParaRPr>
          </a:p>
          <a:p>
            <a:pPr marL="216000" indent="-216000">
              <a:lnSpc>
                <a:spcPct val="100000"/>
              </a:lnSpc>
            </a:pPr>
            <a:r>
              <a:rPr lang="it-IT" sz="1200" b="1" i="0" strike="noStrike" spc="-1" dirty="0" err="1">
                <a:solidFill>
                  <a:srgbClr val="002060"/>
                </a:solidFill>
                <a:latin typeface="Century Gothic"/>
                <a:ea typeface="Century Gothic"/>
              </a:rPr>
              <a:t>Revisit</a:t>
            </a:r>
            <a:r>
              <a:rPr lang="it-IT" sz="1200" b="1" i="0" strike="noStrike" spc="-1" dirty="0">
                <a:solidFill>
                  <a:srgbClr val="002060"/>
                </a:solidFill>
                <a:latin typeface="Century Gothic"/>
                <a:ea typeface="Century Gothic"/>
              </a:rPr>
              <a:t> 1: </a:t>
            </a:r>
            <a:r>
              <a:rPr lang="en-GB" sz="1800" b="0" i="0" u="none" strike="noStrike" dirty="0" err="1">
                <a:solidFill>
                  <a:srgbClr val="002060"/>
                </a:solidFill>
                <a:effectLst/>
                <a:latin typeface="Century Gothic" panose="020B0502020202020204" pitchFamily="34" charset="0"/>
              </a:rPr>
              <a:t>liegen</a:t>
            </a:r>
            <a:r>
              <a:rPr lang="en-GB" sz="1800" b="0" i="0" u="none" strike="noStrike" dirty="0">
                <a:solidFill>
                  <a:srgbClr val="002060"/>
                </a:solidFill>
                <a:effectLst/>
                <a:latin typeface="Century Gothic" panose="020B0502020202020204" pitchFamily="34" charset="0"/>
              </a:rPr>
              <a:t> [107] Lust </a:t>
            </a:r>
            <a:r>
              <a:rPr lang="en-GB" sz="1800" b="0" i="0" u="none" strike="noStrike" dirty="0" err="1">
                <a:solidFill>
                  <a:srgbClr val="002060"/>
                </a:solidFill>
                <a:effectLst/>
                <a:latin typeface="Century Gothic" panose="020B0502020202020204" pitchFamily="34" charset="0"/>
              </a:rPr>
              <a:t>haben</a:t>
            </a:r>
            <a:r>
              <a:rPr lang="en-GB" sz="1800" b="0" i="0" u="none" strike="noStrike" dirty="0">
                <a:solidFill>
                  <a:srgbClr val="002060"/>
                </a:solidFill>
                <a:effectLst/>
                <a:latin typeface="Century Gothic" panose="020B0502020202020204" pitchFamily="34" charset="0"/>
              </a:rPr>
              <a:t> [n/a] Rad </a:t>
            </a:r>
            <a:r>
              <a:rPr lang="en-GB" sz="1800" b="0" i="0" u="none" strike="noStrike" dirty="0" err="1">
                <a:solidFill>
                  <a:srgbClr val="002060"/>
                </a:solidFill>
                <a:effectLst/>
                <a:latin typeface="Century Gothic" panose="020B0502020202020204" pitchFamily="34" charset="0"/>
              </a:rPr>
              <a:t>fahren</a:t>
            </a:r>
            <a:r>
              <a:rPr lang="en-GB" sz="1800" b="0" i="0" u="none" strike="noStrike" dirty="0">
                <a:solidFill>
                  <a:srgbClr val="002060"/>
                </a:solidFill>
                <a:effectLst/>
                <a:latin typeface="Century Gothic" panose="020B0502020202020204" pitchFamily="34" charset="0"/>
              </a:rPr>
              <a:t> [n/a] </a:t>
            </a:r>
            <a:r>
              <a:rPr lang="en-GB" sz="1800" b="0" i="0" u="none" strike="noStrike" dirty="0" err="1">
                <a:solidFill>
                  <a:srgbClr val="002060"/>
                </a:solidFill>
                <a:effectLst/>
                <a:latin typeface="Century Gothic" panose="020B0502020202020204" pitchFamily="34" charset="0"/>
              </a:rPr>
              <a:t>Sonne</a:t>
            </a:r>
            <a:r>
              <a:rPr lang="en-GB" sz="1800" b="0" i="0" u="none" strike="noStrike" dirty="0">
                <a:solidFill>
                  <a:srgbClr val="002060"/>
                </a:solidFill>
                <a:effectLst/>
                <a:latin typeface="Century Gothic" panose="020B0502020202020204" pitchFamily="34" charset="0"/>
              </a:rPr>
              <a:t> [864] </a:t>
            </a:r>
            <a:r>
              <a:rPr lang="en-GB" sz="1800" b="0" i="0" u="none" strike="noStrike" dirty="0" err="1">
                <a:solidFill>
                  <a:srgbClr val="002060"/>
                </a:solidFill>
                <a:effectLst/>
                <a:latin typeface="Century Gothic" panose="020B0502020202020204" pitchFamily="34" charset="0"/>
              </a:rPr>
              <a:t>wichtig</a:t>
            </a:r>
            <a:r>
              <a:rPr lang="en-GB" sz="1800" b="0" i="0" u="none" strike="noStrike" dirty="0">
                <a:solidFill>
                  <a:srgbClr val="002060"/>
                </a:solidFill>
                <a:effectLst/>
                <a:latin typeface="Century Gothic" panose="020B0502020202020204" pitchFamily="34" charset="0"/>
              </a:rPr>
              <a:t> [144] </a:t>
            </a:r>
            <a:r>
              <a:rPr lang="en-GB" sz="1800" b="0" i="0" u="none" strike="noStrike" dirty="0" err="1">
                <a:solidFill>
                  <a:srgbClr val="00B050"/>
                </a:solidFill>
                <a:effectLst/>
                <a:latin typeface="Century Gothic" panose="020B0502020202020204" pitchFamily="34" charset="0"/>
              </a:rPr>
              <a:t>draußen</a:t>
            </a:r>
            <a:r>
              <a:rPr lang="en-GB" sz="1800" b="0" i="0" u="none" strike="noStrike" dirty="0">
                <a:solidFill>
                  <a:srgbClr val="002060"/>
                </a:solidFill>
                <a:effectLst/>
                <a:latin typeface="Century Gothic" panose="020B0502020202020204" pitchFamily="34" charset="0"/>
              </a:rPr>
              <a:t> [884]</a:t>
            </a:r>
            <a:r>
              <a:rPr lang="en-GB" sz="1800" dirty="0"/>
              <a:t> </a:t>
            </a:r>
            <a:endParaRPr lang="it-IT" sz="1200" b="0" strike="noStrike" spc="-1" dirty="0">
              <a:solidFill>
                <a:srgbClr val="002060"/>
              </a:solidFill>
              <a:latin typeface="Century Gothic"/>
            </a:endParaRPr>
          </a:p>
          <a:p>
            <a:pPr marL="216000" indent="-216000">
              <a:lnSpc>
                <a:spcPct val="100000"/>
              </a:lnSpc>
            </a:pPr>
            <a:r>
              <a:rPr lang="it-IT" sz="1200" b="1" i="0" strike="noStrike" spc="-1" dirty="0" err="1">
                <a:solidFill>
                  <a:srgbClr val="002060"/>
                </a:solidFill>
                <a:latin typeface="Century Gothic"/>
                <a:ea typeface="Century Gothic"/>
              </a:rPr>
              <a:t>Revisit</a:t>
            </a:r>
            <a:r>
              <a:rPr lang="it-IT" sz="1200" b="1" i="0" strike="noStrike" spc="-1" dirty="0">
                <a:solidFill>
                  <a:srgbClr val="002060"/>
                </a:solidFill>
                <a:latin typeface="Century Gothic"/>
                <a:ea typeface="Century Gothic"/>
              </a:rPr>
              <a:t> 2:</a:t>
            </a:r>
            <a:r>
              <a:rPr lang="it-IT" sz="1200" b="0" i="0" strike="noStrike" spc="-1" dirty="0">
                <a:solidFill>
                  <a:srgbClr val="002060"/>
                </a:solidFill>
                <a:latin typeface="Century Gothic"/>
                <a:ea typeface="Century Gothic"/>
              </a:rPr>
              <a:t> </a:t>
            </a:r>
            <a:r>
              <a:rPr lang="en-GB" sz="1800" b="0" i="0" u="none" strike="noStrike" dirty="0" err="1">
                <a:solidFill>
                  <a:srgbClr val="00B050"/>
                </a:solidFill>
                <a:effectLst/>
                <a:latin typeface="Century Gothic" panose="020B0502020202020204" pitchFamily="34" charset="0"/>
              </a:rPr>
              <a:t>essen</a:t>
            </a:r>
            <a:r>
              <a:rPr lang="en-GB" sz="1800" b="0" i="0" u="none" strike="noStrike" dirty="0">
                <a:solidFill>
                  <a:srgbClr val="002060"/>
                </a:solidFill>
                <a:effectLst/>
                <a:latin typeface="Century Gothic" panose="020B0502020202020204" pitchFamily="34" charset="0"/>
              </a:rPr>
              <a:t> [323] </a:t>
            </a:r>
            <a:r>
              <a:rPr lang="en-GB" sz="1800" b="0" i="0" u="none" strike="noStrike" dirty="0" err="1">
                <a:solidFill>
                  <a:srgbClr val="00B050"/>
                </a:solidFill>
                <a:effectLst/>
                <a:latin typeface="Century Gothic" panose="020B0502020202020204" pitchFamily="34" charset="0"/>
              </a:rPr>
              <a:t>gehen</a:t>
            </a:r>
            <a:r>
              <a:rPr lang="en-GB" sz="1800" b="0" i="0" u="none" strike="noStrike" dirty="0">
                <a:solidFill>
                  <a:srgbClr val="002060"/>
                </a:solidFill>
                <a:effectLst/>
                <a:latin typeface="Century Gothic" panose="020B0502020202020204" pitchFamily="34" charset="0"/>
              </a:rPr>
              <a:t> [66] </a:t>
            </a:r>
            <a:r>
              <a:rPr lang="en-GB" sz="1800" b="0" i="0" u="none" strike="noStrike" dirty="0" err="1">
                <a:solidFill>
                  <a:srgbClr val="00B050"/>
                </a:solidFill>
                <a:effectLst/>
                <a:latin typeface="Century Gothic" panose="020B0502020202020204" pitchFamily="34" charset="0"/>
              </a:rPr>
              <a:t>sehen</a:t>
            </a:r>
            <a:r>
              <a:rPr lang="en-GB" sz="1800" b="0" i="0" u="none" strike="noStrike" dirty="0">
                <a:solidFill>
                  <a:srgbClr val="002060"/>
                </a:solidFill>
                <a:effectLst/>
                <a:latin typeface="Century Gothic" panose="020B0502020202020204" pitchFamily="34" charset="0"/>
              </a:rPr>
              <a:t> [79] </a:t>
            </a:r>
            <a:r>
              <a:rPr lang="en-GB" sz="1800" b="0" i="0" u="none" strike="noStrike" dirty="0" err="1">
                <a:solidFill>
                  <a:srgbClr val="002060"/>
                </a:solidFill>
                <a:effectLst/>
                <a:latin typeface="Century Gothic" panose="020B0502020202020204" pitchFamily="34" charset="0"/>
              </a:rPr>
              <a:t>singen</a:t>
            </a:r>
            <a:r>
              <a:rPr lang="en-GB" sz="1800" b="0" i="0" u="none" strike="noStrike" dirty="0">
                <a:solidFill>
                  <a:srgbClr val="002060"/>
                </a:solidFill>
                <a:effectLst/>
                <a:latin typeface="Century Gothic" panose="020B0502020202020204" pitchFamily="34" charset="0"/>
              </a:rPr>
              <a:t> [1063] </a:t>
            </a:r>
            <a:r>
              <a:rPr lang="en-GB" sz="1800" b="0" i="0" u="none" strike="noStrike" dirty="0" err="1">
                <a:solidFill>
                  <a:srgbClr val="002060"/>
                </a:solidFill>
                <a:effectLst/>
                <a:latin typeface="Century Gothic" panose="020B0502020202020204" pitchFamily="34" charset="0"/>
              </a:rPr>
              <a:t>tanzen</a:t>
            </a:r>
            <a:r>
              <a:rPr lang="en-GB" sz="1800" b="0" i="0" u="none" strike="noStrike" dirty="0">
                <a:solidFill>
                  <a:srgbClr val="002060"/>
                </a:solidFill>
                <a:effectLst/>
                <a:latin typeface="Century Gothic" panose="020B0502020202020204" pitchFamily="34" charset="0"/>
              </a:rPr>
              <a:t> [1497] </a:t>
            </a:r>
            <a:r>
              <a:rPr lang="en-GB" sz="1800" b="0" i="0" u="none" strike="noStrike" dirty="0" err="1">
                <a:solidFill>
                  <a:srgbClr val="002060"/>
                </a:solidFill>
                <a:effectLst/>
                <a:latin typeface="Century Gothic" panose="020B0502020202020204" pitchFamily="34" charset="0"/>
              </a:rPr>
              <a:t>tragen</a:t>
            </a:r>
            <a:r>
              <a:rPr lang="en-GB" sz="1800" b="0" i="0" u="none" strike="noStrike" dirty="0">
                <a:solidFill>
                  <a:srgbClr val="002060"/>
                </a:solidFill>
                <a:effectLst/>
                <a:latin typeface="Century Gothic" panose="020B0502020202020204" pitchFamily="34" charset="0"/>
              </a:rPr>
              <a:t> [271] man [32] (Party)</a:t>
            </a:r>
            <a:r>
              <a:rPr lang="en-GB" sz="1800" b="0" i="0" u="none" strike="noStrike" dirty="0" err="1">
                <a:solidFill>
                  <a:srgbClr val="002060"/>
                </a:solidFill>
                <a:effectLst/>
                <a:latin typeface="Century Gothic" panose="020B0502020202020204" pitchFamily="34" charset="0"/>
              </a:rPr>
              <a:t>Kleidung</a:t>
            </a:r>
            <a:r>
              <a:rPr lang="en-GB" sz="1800" b="0" i="0" u="none" strike="noStrike" dirty="0">
                <a:solidFill>
                  <a:srgbClr val="002060"/>
                </a:solidFill>
                <a:effectLst/>
                <a:latin typeface="Century Gothic" panose="020B0502020202020204" pitchFamily="34" charset="0"/>
              </a:rPr>
              <a:t> [2820] </a:t>
            </a:r>
            <a:r>
              <a:rPr lang="en-GB" sz="1800" b="0" i="0" u="none" strike="noStrike" dirty="0" err="1">
                <a:solidFill>
                  <a:srgbClr val="002060"/>
                </a:solidFill>
                <a:effectLst/>
                <a:latin typeface="Century Gothic" panose="020B0502020202020204" pitchFamily="34" charset="0"/>
              </a:rPr>
              <a:t>dann</a:t>
            </a:r>
            <a:r>
              <a:rPr lang="en-GB" sz="1800" b="0" i="0" u="none" strike="noStrike" dirty="0">
                <a:solidFill>
                  <a:srgbClr val="002060"/>
                </a:solidFill>
                <a:effectLst/>
                <a:latin typeface="Century Gothic" panose="020B0502020202020204" pitchFamily="34" charset="0"/>
              </a:rPr>
              <a:t> [41]</a:t>
            </a:r>
            <a:r>
              <a:rPr lang="en-GB" sz="1800" dirty="0"/>
              <a:t> </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0" indent="-216000">
              <a:lnSpc>
                <a:spcPct val="100000"/>
              </a:lnSpc>
            </a:pPr>
            <a:endParaRPr lang="en-GB" sz="1600" b="0" strike="noStrike" spc="-1" dirty="0">
              <a:solidFill>
                <a:srgbClr val="000000"/>
              </a:solidFill>
              <a:latin typeface="+mn-lt"/>
              <a:ea typeface="Calibri"/>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 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p>
          <a:p>
            <a:pPr marL="0" indent="-216000">
              <a:lnSpc>
                <a:spcPct val="100000"/>
              </a:lnSpc>
            </a:pPr>
            <a:endParaRPr lang="en-GB" sz="1800" b="0" strike="noStrike" spc="-1" dirty="0">
              <a:solidFill>
                <a:srgbClr val="000000"/>
              </a:solidFill>
              <a:latin typeface="+mn-lt"/>
            </a:endParaRPr>
          </a:p>
          <a:p>
            <a:pPr marL="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2800" b="0" dirty="0">
                <a:effectLst/>
              </a:rPr>
              <a:t>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10</a:t>
            </a:fld>
            <a:endParaRPr lang="en-GB"/>
          </a:p>
        </p:txBody>
      </p:sp>
    </p:spTree>
    <p:extLst>
      <p:ext uri="{BB962C8B-B14F-4D97-AF65-F5344CB8AC3E}">
        <p14:creationId xmlns:p14="http://schemas.microsoft.com/office/powerpoint/2010/main" val="23208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[1/4]</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10-15 mins per follow-up session (more if needed)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consolidate vocabulary, grammar and phonics learnt this term through acting out a scene from a play. Each group will act out one scene from the play (there are four scenes in total)</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Divide the class into groups of 3 or 4. Each group should choose one of the four scenes on these four slides. </a:t>
            </a:r>
            <a:r>
              <a:rPr lang="en-GB" b="1" dirty="0"/>
              <a:t>Please print enough copies of each of these four slides so that each pupil has a copy of their scene. </a:t>
            </a:r>
            <a:r>
              <a:rPr lang="en-GB" b="0" dirty="0"/>
              <a:t>Each of the pupils should have a speaking part (Scene A has 3 speaking parts, Scene B has 4 speaking parts, Scene C has 3 speaking parts, Scene 4 has 3 speaking parts).</a:t>
            </a:r>
          </a:p>
          <a:p>
            <a:pPr marL="228600" marR="0" lvl="0" indent="-228600" algn="l" rtl="0">
              <a:lnSpc>
                <a:spcPct val="100000"/>
              </a:lnSpc>
              <a:spcBef>
                <a:spcPts val="0"/>
              </a:spcBef>
              <a:spcAft>
                <a:spcPts val="0"/>
              </a:spcAft>
              <a:buClr>
                <a:schemeClr val="dk1"/>
              </a:buClr>
              <a:buSzPts val="1200"/>
              <a:buFont typeface="Calibri"/>
              <a:buAutoNum type="arabicPeriod"/>
            </a:pPr>
            <a:r>
              <a:rPr lang="en-GB" b="1" dirty="0"/>
              <a:t>Session 1: </a:t>
            </a:r>
            <a:r>
              <a:rPr lang="en-GB" b="0" dirty="0"/>
              <a:t>Pupils choose their roles in their groups and start practising reading their scene, making sure they understand it (translations provided for each scene). For more confident learners, they can change or add to parts of the text if they would like to.</a:t>
            </a:r>
          </a:p>
          <a:p>
            <a:pPr marL="228600" marR="0" lvl="0" indent="-228600" algn="l" rtl="0">
              <a:lnSpc>
                <a:spcPct val="100000"/>
              </a:lnSpc>
              <a:spcBef>
                <a:spcPts val="0"/>
              </a:spcBef>
              <a:spcAft>
                <a:spcPts val="0"/>
              </a:spcAft>
              <a:buClr>
                <a:schemeClr val="dk1"/>
              </a:buClr>
              <a:buSzPts val="1200"/>
              <a:buFont typeface="Calibri"/>
              <a:buAutoNum type="arabicPeriod"/>
            </a:pPr>
            <a:r>
              <a:rPr lang="en-GB" b="1" dirty="0"/>
              <a:t>Session 2: </a:t>
            </a:r>
            <a:r>
              <a:rPr lang="en-GB" b="0" dirty="0"/>
              <a:t>Pupils choose how they will act the scene out and what props and/or costumes they will need to bring for the next session. They will need to think about the non-speaking parts e.g. will they use dolls/pictures or ask pupils from the other group to play the non-speaking parts?</a:t>
            </a:r>
          </a:p>
          <a:p>
            <a:pPr marL="228600" marR="0" lvl="0" indent="-228600" algn="l" rtl="0">
              <a:lnSpc>
                <a:spcPct val="100000"/>
              </a:lnSpc>
              <a:spcBef>
                <a:spcPts val="0"/>
              </a:spcBef>
              <a:spcAft>
                <a:spcPts val="0"/>
              </a:spcAft>
              <a:buClr>
                <a:schemeClr val="dk1"/>
              </a:buClr>
              <a:buSzPts val="1200"/>
              <a:buFont typeface="Calibri"/>
              <a:buAutoNum type="arabicPeriod"/>
            </a:pPr>
            <a:r>
              <a:rPr lang="en-GB" b="1" dirty="0"/>
              <a:t>Session 3: </a:t>
            </a:r>
            <a:r>
              <a:rPr lang="en-GB" b="0" dirty="0"/>
              <a:t>Dress rehearsal/practice.</a:t>
            </a:r>
          </a:p>
          <a:p>
            <a:pPr marL="228600" marR="0" lvl="0" indent="-228600" algn="l" rtl="0">
              <a:lnSpc>
                <a:spcPct val="100000"/>
              </a:lnSpc>
              <a:spcBef>
                <a:spcPts val="0"/>
              </a:spcBef>
              <a:spcAft>
                <a:spcPts val="0"/>
              </a:spcAft>
              <a:buClr>
                <a:schemeClr val="dk1"/>
              </a:buClr>
              <a:buSzPts val="1200"/>
              <a:buFont typeface="Calibri"/>
              <a:buAutoNum type="arabicPeriod"/>
            </a:pPr>
            <a:r>
              <a:rPr lang="en-GB" b="1" dirty="0"/>
              <a:t>Session 4:</a:t>
            </a:r>
            <a:r>
              <a:rPr lang="en-GB" b="0" dirty="0"/>
              <a:t> Choose at least one group for each of the scenes to act out their scene with costumes/props for the class.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Translation, scene A:</a:t>
            </a:r>
          </a:p>
          <a:p>
            <a:pPr marL="0" marR="0" lvl="0" indent="0" algn="l" rtl="0">
              <a:lnSpc>
                <a:spcPct val="100000"/>
              </a:lnSpc>
              <a:spcBef>
                <a:spcPts val="0"/>
              </a:spcBef>
              <a:spcAft>
                <a:spcPts val="0"/>
              </a:spcAft>
              <a:buClr>
                <a:schemeClr val="dk1"/>
              </a:buClr>
              <a:buSzPts val="1200"/>
              <a:buFont typeface="Calibri"/>
              <a:buNone/>
            </a:pPr>
            <a:r>
              <a:rPr lang="en-GB" b="0" dirty="0"/>
              <a:t>Narrator: Once upon a time there was a family: a father, a stepmother, a girl, Gretel and her brother, Hansel. The father is nice but the stepmother is bad.</a:t>
            </a:r>
          </a:p>
          <a:p>
            <a:pPr marL="0" marR="0" lvl="0" indent="0" algn="l" rtl="0">
              <a:lnSpc>
                <a:spcPct val="100000"/>
              </a:lnSpc>
              <a:spcBef>
                <a:spcPts val="0"/>
              </a:spcBef>
              <a:spcAft>
                <a:spcPts val="0"/>
              </a:spcAft>
              <a:buClr>
                <a:schemeClr val="dk1"/>
              </a:buClr>
              <a:buSzPts val="1200"/>
              <a:buFont typeface="Calibri"/>
              <a:buNone/>
            </a:pPr>
            <a:r>
              <a:rPr lang="en-GB" b="0" dirty="0"/>
              <a:t>Father: We don’t have much money and we can’t eat. What do we do?</a:t>
            </a:r>
          </a:p>
          <a:p>
            <a:pPr marL="0" marR="0" lvl="0" indent="0" algn="l" rtl="0">
              <a:lnSpc>
                <a:spcPct val="100000"/>
              </a:lnSpc>
              <a:spcBef>
                <a:spcPts val="0"/>
              </a:spcBef>
              <a:spcAft>
                <a:spcPts val="0"/>
              </a:spcAft>
              <a:buClr>
                <a:schemeClr val="dk1"/>
              </a:buClr>
              <a:buSzPts val="1200"/>
              <a:buFont typeface="Calibri"/>
              <a:buNone/>
            </a:pPr>
            <a:r>
              <a:rPr lang="en-GB" b="0" dirty="0"/>
              <a:t>Stepmother: I have an idea! Hansel and Gretel have to go outside...and they won’t come back home! Ha ha ha...</a:t>
            </a:r>
          </a:p>
          <a:p>
            <a:pPr marL="0" marR="0" lvl="0" indent="0" algn="l" rtl="0">
              <a:lnSpc>
                <a:spcPct val="100000"/>
              </a:lnSpc>
              <a:spcBef>
                <a:spcPts val="0"/>
              </a:spcBef>
              <a:spcAft>
                <a:spcPts val="0"/>
              </a:spcAft>
              <a:buClr>
                <a:schemeClr val="dk1"/>
              </a:buClr>
              <a:buSzPts val="1200"/>
              <a:buFont typeface="Calibri"/>
              <a:buNone/>
            </a:pPr>
            <a:r>
              <a:rPr lang="en-GB" b="0" dirty="0"/>
              <a:t>Father: I don’t know....I love Hansel and Gretel.</a:t>
            </a:r>
          </a:p>
          <a:p>
            <a:pPr marL="0" marR="0" lvl="0" indent="0" algn="l" rtl="0">
              <a:lnSpc>
                <a:spcPct val="100000"/>
              </a:lnSpc>
              <a:spcBef>
                <a:spcPts val="0"/>
              </a:spcBef>
              <a:spcAft>
                <a:spcPts val="0"/>
              </a:spcAft>
              <a:buClr>
                <a:schemeClr val="dk1"/>
              </a:buClr>
              <a:buSzPts val="1200"/>
              <a:buFont typeface="Calibri"/>
              <a:buNone/>
            </a:pPr>
            <a:r>
              <a:rPr lang="en-GB" b="0" dirty="0"/>
              <a:t>Stepmother: But we have to eat! I will do everything...</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are sleeping in the bed. The stepmother comes into the bedroom.</a:t>
            </a:r>
          </a:p>
          <a:p>
            <a:pPr marL="0" marR="0" lvl="0" indent="0" algn="l" rtl="0">
              <a:lnSpc>
                <a:spcPct val="100000"/>
              </a:lnSpc>
              <a:spcBef>
                <a:spcPts val="0"/>
              </a:spcBef>
              <a:spcAft>
                <a:spcPts val="0"/>
              </a:spcAft>
              <a:buClr>
                <a:schemeClr val="dk1"/>
              </a:buClr>
              <a:buSzPts val="1200"/>
              <a:buFont typeface="Calibri"/>
              <a:buNone/>
            </a:pPr>
            <a:r>
              <a:rPr lang="en-GB" b="0" dirty="0"/>
              <a:t>Stepmother: You have to go outside! And don’t come back home!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Vocabulary:</a:t>
            </a:r>
          </a:p>
          <a:p>
            <a:pPr marL="0" marR="0" lvl="0" indent="0" algn="l" rtl="0">
              <a:lnSpc>
                <a:spcPct val="100000"/>
              </a:lnSpc>
              <a:spcBef>
                <a:spcPts val="0"/>
              </a:spcBef>
              <a:spcAft>
                <a:spcPts val="0"/>
              </a:spcAft>
              <a:buClr>
                <a:schemeClr val="dk1"/>
              </a:buClr>
              <a:buSzPts val="1200"/>
              <a:buFont typeface="Calibri"/>
              <a:buNone/>
            </a:pPr>
            <a:r>
              <a:rPr lang="en-GB" b="0" dirty="0"/>
              <a:t>es war </a:t>
            </a:r>
            <a:r>
              <a:rPr lang="en-GB" b="0" dirty="0" err="1"/>
              <a:t>einmal</a:t>
            </a:r>
            <a:r>
              <a:rPr lang="en-GB" b="0" dirty="0"/>
              <a:t> [N/A] </a:t>
            </a:r>
            <a:r>
              <a:rPr lang="en-GB" b="0" dirty="0" err="1"/>
              <a:t>Stiefmutter</a:t>
            </a:r>
            <a:r>
              <a:rPr lang="en-GB" b="0" dirty="0"/>
              <a:t> [N/A] </a:t>
            </a:r>
            <a:r>
              <a:rPr lang="en-GB" b="0" dirty="0" err="1"/>
              <a:t>böse</a:t>
            </a:r>
            <a:r>
              <a:rPr lang="en-GB" b="0" dirty="0"/>
              <a:t> [1229]</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383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[2/4] NB Pupils already saw this scene last week so it may be more suitable for less confident learners.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Translation, scene B:</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are outside and need food.</a:t>
            </a:r>
          </a:p>
          <a:p>
            <a:pPr marL="0" marR="0" lvl="0" indent="0" algn="l" rtl="0">
              <a:lnSpc>
                <a:spcPct val="100000"/>
              </a:lnSpc>
              <a:spcBef>
                <a:spcPts val="0"/>
              </a:spcBef>
              <a:spcAft>
                <a:spcPts val="0"/>
              </a:spcAft>
              <a:buClr>
                <a:schemeClr val="dk1"/>
              </a:buClr>
              <a:buSzPts val="1200"/>
              <a:buFont typeface="Calibri"/>
              <a:buNone/>
            </a:pPr>
            <a:r>
              <a:rPr lang="en-GB" b="0" dirty="0"/>
              <a:t>Hansel: I have stomach ache! I have to eat something!</a:t>
            </a:r>
          </a:p>
          <a:p>
            <a:pPr marL="0" marR="0" lvl="0" indent="0" algn="l" rtl="0">
              <a:lnSpc>
                <a:spcPct val="100000"/>
              </a:lnSpc>
              <a:spcBef>
                <a:spcPts val="0"/>
              </a:spcBef>
              <a:spcAft>
                <a:spcPts val="0"/>
              </a:spcAft>
              <a:buClr>
                <a:schemeClr val="dk1"/>
              </a:buClr>
              <a:buSzPts val="1200"/>
              <a:buFont typeface="Calibri"/>
              <a:buNone/>
            </a:pPr>
            <a:r>
              <a:rPr lang="en-GB" b="0" dirty="0"/>
              <a:t>Gretel: Me too!</a:t>
            </a:r>
          </a:p>
          <a:p>
            <a:pPr marL="0" marR="0" lvl="0" indent="0" algn="l" rtl="0">
              <a:lnSpc>
                <a:spcPct val="100000"/>
              </a:lnSpc>
              <a:spcBef>
                <a:spcPts val="0"/>
              </a:spcBef>
              <a:spcAft>
                <a:spcPts val="0"/>
              </a:spcAft>
              <a:buClr>
                <a:schemeClr val="dk1"/>
              </a:buClr>
              <a:buSzPts val="1200"/>
              <a:buFont typeface="Calibri"/>
              <a:buNone/>
            </a:pPr>
            <a:r>
              <a:rPr lang="en-GB" b="0" dirty="0"/>
              <a:t>Narrator: But then they find something...</a:t>
            </a:r>
          </a:p>
          <a:p>
            <a:pPr marL="0" marR="0" lvl="0" indent="0" algn="l" rtl="0">
              <a:lnSpc>
                <a:spcPct val="100000"/>
              </a:lnSpc>
              <a:spcBef>
                <a:spcPts val="0"/>
              </a:spcBef>
              <a:spcAft>
                <a:spcPts val="0"/>
              </a:spcAft>
              <a:buClr>
                <a:schemeClr val="dk1"/>
              </a:buClr>
              <a:buSzPts val="1200"/>
              <a:buFont typeface="Calibri"/>
              <a:buNone/>
            </a:pPr>
            <a:r>
              <a:rPr lang="en-GB" b="0" dirty="0"/>
              <a:t>Gretel: Hansel! What is that? Is that a house?</a:t>
            </a:r>
          </a:p>
          <a:p>
            <a:pPr marL="0" marR="0" lvl="0" indent="0" algn="l" rtl="0">
              <a:lnSpc>
                <a:spcPct val="100000"/>
              </a:lnSpc>
              <a:spcBef>
                <a:spcPts val="0"/>
              </a:spcBef>
              <a:spcAft>
                <a:spcPts val="0"/>
              </a:spcAft>
              <a:buClr>
                <a:schemeClr val="dk1"/>
              </a:buClr>
              <a:buSzPts val="1200"/>
              <a:buFont typeface="Calibri"/>
              <a:buNone/>
            </a:pPr>
            <a:r>
              <a:rPr lang="en-GB" b="0" dirty="0"/>
              <a:t>Hansel: Yes, that is a house! A gingerbread house! We can eat!</a:t>
            </a:r>
          </a:p>
          <a:p>
            <a:pPr marL="0" marR="0" lvl="0" indent="0" algn="l" rtl="0">
              <a:lnSpc>
                <a:spcPct val="100000"/>
              </a:lnSpc>
              <a:spcBef>
                <a:spcPts val="0"/>
              </a:spcBef>
              <a:spcAft>
                <a:spcPts val="0"/>
              </a:spcAft>
              <a:buClr>
                <a:schemeClr val="dk1"/>
              </a:buClr>
              <a:buSzPts val="1200"/>
              <a:buFont typeface="Calibri"/>
              <a:buNone/>
            </a:pPr>
            <a:r>
              <a:rPr lang="en-GB" b="0" dirty="0"/>
              <a:t>Narrator: They run to the house and eat. They are very happy! But then they hear an old witch. The witch is in the house.</a:t>
            </a:r>
          </a:p>
          <a:p>
            <a:pPr marL="0" marR="0" lvl="0" indent="0" algn="l" rtl="0">
              <a:lnSpc>
                <a:spcPct val="100000"/>
              </a:lnSpc>
              <a:spcBef>
                <a:spcPts val="0"/>
              </a:spcBef>
              <a:spcAft>
                <a:spcPts val="0"/>
              </a:spcAft>
              <a:buClr>
                <a:schemeClr val="dk1"/>
              </a:buClr>
              <a:buSzPts val="1200"/>
              <a:buFont typeface="Calibri"/>
              <a:buNone/>
            </a:pPr>
            <a:r>
              <a:rPr lang="en-GB" b="0" dirty="0"/>
              <a:t>Witch: Nibble, nibble, gnaw, who is nibbling at my house?</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are scared!</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Vocabulary:</a:t>
            </a:r>
          </a:p>
          <a:p>
            <a:pPr marL="0" marR="0" lvl="0" indent="0" algn="l" rtl="0">
              <a:lnSpc>
                <a:spcPct val="100000"/>
              </a:lnSpc>
              <a:spcBef>
                <a:spcPts val="0"/>
              </a:spcBef>
              <a:spcAft>
                <a:spcPts val="0"/>
              </a:spcAft>
              <a:buClr>
                <a:schemeClr val="dk1"/>
              </a:buClr>
              <a:buSzPts val="1200"/>
              <a:buFont typeface="Calibri"/>
              <a:buNone/>
            </a:pPr>
            <a:r>
              <a:rPr lang="en-GB" b="0" dirty="0"/>
              <a:t>Bauch [2147] Lebkuchen [N/A]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990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[3/4] NB this scene includes the imperative ‘</a:t>
            </a:r>
            <a:r>
              <a:rPr lang="en-GB" b="1" dirty="0" err="1"/>
              <a:t>hol</a:t>
            </a:r>
            <a:r>
              <a:rPr lang="en-GB" b="1" dirty="0"/>
              <a:t>’ (from </a:t>
            </a:r>
            <a:r>
              <a:rPr lang="en-GB" b="1" dirty="0" err="1"/>
              <a:t>holen</a:t>
            </a:r>
            <a:r>
              <a:rPr lang="en-GB" b="1" dirty="0"/>
              <a:t>) and ‘gib’ (from </a:t>
            </a:r>
            <a:r>
              <a:rPr lang="en-GB" b="1" dirty="0" err="1"/>
              <a:t>geben</a:t>
            </a:r>
            <a:r>
              <a:rPr lang="en-GB" b="1" dirty="0"/>
              <a:t>). You may need to help pupils in this group recognise this meaning.</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Translation, scene C:</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go with the witch into the </a:t>
            </a:r>
            <a:r>
              <a:rPr lang="en-GB" b="0" dirty="0" err="1"/>
              <a:t>haus</a:t>
            </a:r>
            <a:r>
              <a:rPr lang="en-GB" b="0" dirty="0"/>
              <a:t>. There they can eat lots and sleep in comfortable beds.</a:t>
            </a:r>
          </a:p>
          <a:p>
            <a:pPr marL="0" marR="0" lvl="0" indent="0" algn="l" rtl="0">
              <a:lnSpc>
                <a:spcPct val="100000"/>
              </a:lnSpc>
              <a:spcBef>
                <a:spcPts val="0"/>
              </a:spcBef>
              <a:spcAft>
                <a:spcPts val="0"/>
              </a:spcAft>
              <a:buClr>
                <a:schemeClr val="dk1"/>
              </a:buClr>
              <a:buSzPts val="1200"/>
              <a:buFont typeface="Calibri"/>
              <a:buNone/>
            </a:pPr>
            <a:r>
              <a:rPr lang="en-GB" b="0" dirty="0"/>
              <a:t>Gretel: It’s great here! This woman is very nice.</a:t>
            </a:r>
          </a:p>
          <a:p>
            <a:pPr marL="0" marR="0" lvl="0" indent="0" algn="l" rtl="0">
              <a:lnSpc>
                <a:spcPct val="100000"/>
              </a:lnSpc>
              <a:spcBef>
                <a:spcPts val="0"/>
              </a:spcBef>
              <a:spcAft>
                <a:spcPts val="0"/>
              </a:spcAft>
              <a:buClr>
                <a:schemeClr val="dk1"/>
              </a:buClr>
              <a:buSzPts val="1200"/>
              <a:buFont typeface="Calibri"/>
              <a:buNone/>
            </a:pPr>
            <a:r>
              <a:rPr lang="en-GB" b="0" dirty="0"/>
              <a:t>Narrator: But the woman is not nice. She is a bad witch! She feels like eating Hansel!</a:t>
            </a:r>
          </a:p>
          <a:p>
            <a:pPr marL="0" marR="0" lvl="0" indent="0" algn="l" rtl="0">
              <a:lnSpc>
                <a:spcPct val="100000"/>
              </a:lnSpc>
              <a:spcBef>
                <a:spcPts val="0"/>
              </a:spcBef>
              <a:spcAft>
                <a:spcPts val="0"/>
              </a:spcAft>
              <a:buClr>
                <a:schemeClr val="dk1"/>
              </a:buClr>
              <a:buSzPts val="1200"/>
              <a:buFont typeface="Calibri"/>
              <a:buNone/>
            </a:pPr>
            <a:r>
              <a:rPr lang="en-GB" b="0" dirty="0"/>
              <a:t>Witch: Gretel, get the the pot! You have to cook for your brother. He has to eat a lot! Then he will get fatter! You will only get old bread, Gretel.</a:t>
            </a:r>
          </a:p>
          <a:p>
            <a:pPr marL="0" marR="0" lvl="0" indent="0" algn="l" rtl="0">
              <a:lnSpc>
                <a:spcPct val="100000"/>
              </a:lnSpc>
              <a:spcBef>
                <a:spcPts val="0"/>
              </a:spcBef>
              <a:spcAft>
                <a:spcPts val="0"/>
              </a:spcAft>
              <a:buClr>
                <a:schemeClr val="dk1"/>
              </a:buClr>
              <a:buSzPts val="1200"/>
              <a:buFont typeface="Calibri"/>
              <a:buNone/>
            </a:pPr>
            <a:r>
              <a:rPr lang="en-GB" b="0" dirty="0"/>
              <a:t>Narrator: The witch can’t see well. After four weeks she says:</a:t>
            </a:r>
          </a:p>
          <a:p>
            <a:pPr marL="0" marR="0" lvl="0" indent="0" algn="l" rtl="0">
              <a:lnSpc>
                <a:spcPct val="100000"/>
              </a:lnSpc>
              <a:spcBef>
                <a:spcPts val="0"/>
              </a:spcBef>
              <a:spcAft>
                <a:spcPts val="0"/>
              </a:spcAft>
              <a:buClr>
                <a:schemeClr val="dk1"/>
              </a:buClr>
              <a:buSzPts val="1200"/>
              <a:buFont typeface="Calibri"/>
              <a:buNone/>
            </a:pPr>
            <a:r>
              <a:rPr lang="en-GB" b="0" dirty="0"/>
              <a:t>Witch: Hansel, give me your finger.</a:t>
            </a:r>
          </a:p>
          <a:p>
            <a:pPr marL="0" marR="0" lvl="0" indent="0" algn="l" rtl="0">
              <a:lnSpc>
                <a:spcPct val="100000"/>
              </a:lnSpc>
              <a:spcBef>
                <a:spcPts val="0"/>
              </a:spcBef>
              <a:spcAft>
                <a:spcPts val="0"/>
              </a:spcAft>
              <a:buClr>
                <a:schemeClr val="dk1"/>
              </a:buClr>
              <a:buSzPts val="1200"/>
              <a:buFont typeface="Calibri"/>
              <a:buNone/>
            </a:pPr>
            <a:r>
              <a:rPr lang="en-GB" b="0" dirty="0"/>
              <a:t>Narrator: But Hansel gives her a bone!</a:t>
            </a:r>
          </a:p>
          <a:p>
            <a:pPr marL="0" marR="0" lvl="0" indent="0" algn="l" rtl="0">
              <a:lnSpc>
                <a:spcPct val="100000"/>
              </a:lnSpc>
              <a:spcBef>
                <a:spcPts val="0"/>
              </a:spcBef>
              <a:spcAft>
                <a:spcPts val="0"/>
              </a:spcAft>
              <a:buClr>
                <a:schemeClr val="dk1"/>
              </a:buClr>
              <a:buSzPts val="1200"/>
              <a:buFont typeface="Calibri"/>
              <a:buNone/>
            </a:pPr>
            <a:r>
              <a:rPr lang="en-GB" b="0" dirty="0"/>
              <a:t>Witch: Oh no! He is too thin! That is not good. I want to eat Hansel!</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Vocabulary:</a:t>
            </a:r>
          </a:p>
          <a:p>
            <a:pPr marL="0" marR="0" lvl="0" indent="0" algn="l" rtl="0">
              <a:lnSpc>
                <a:spcPct val="100000"/>
              </a:lnSpc>
              <a:spcBef>
                <a:spcPts val="0"/>
              </a:spcBef>
              <a:spcAft>
                <a:spcPts val="0"/>
              </a:spcAft>
              <a:buClr>
                <a:schemeClr val="dk1"/>
              </a:buClr>
              <a:buSzPts val="1200"/>
              <a:buFont typeface="Calibri"/>
              <a:buNone/>
            </a:pPr>
            <a:r>
              <a:rPr lang="en-GB" b="0" dirty="0" err="1"/>
              <a:t>böse</a:t>
            </a:r>
            <a:r>
              <a:rPr lang="en-GB" b="0" dirty="0"/>
              <a:t> [1229] </a:t>
            </a:r>
            <a:r>
              <a:rPr lang="en-GB" b="0" dirty="0" err="1"/>
              <a:t>Topf</a:t>
            </a:r>
            <a:r>
              <a:rPr lang="en-GB" b="0" dirty="0"/>
              <a:t> [4136] dick [1074] </a:t>
            </a:r>
            <a:r>
              <a:rPr lang="en-GB" b="0" dirty="0" err="1"/>
              <a:t>dünn</a:t>
            </a:r>
            <a:r>
              <a:rPr lang="en-GB" b="0" dirty="0"/>
              <a:t> [1739]</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519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[4/4] Translation, scene C:</a:t>
            </a:r>
          </a:p>
          <a:p>
            <a:pPr marL="0" marR="0" lvl="0" indent="0" algn="l" rtl="0">
              <a:lnSpc>
                <a:spcPct val="100000"/>
              </a:lnSpc>
              <a:spcBef>
                <a:spcPts val="0"/>
              </a:spcBef>
              <a:spcAft>
                <a:spcPts val="0"/>
              </a:spcAft>
              <a:buClr>
                <a:schemeClr val="dk1"/>
              </a:buClr>
              <a:buSzPts val="1200"/>
              <a:buFont typeface="Calibri"/>
              <a:buNone/>
            </a:pPr>
            <a:r>
              <a:rPr lang="en-GB" b="0" dirty="0"/>
              <a:t>Narrator: The bad witch has a plan.</a:t>
            </a:r>
          </a:p>
          <a:p>
            <a:pPr marL="0" marR="0" lvl="0" indent="0" algn="l" rtl="0">
              <a:lnSpc>
                <a:spcPct val="100000"/>
              </a:lnSpc>
              <a:spcBef>
                <a:spcPts val="0"/>
              </a:spcBef>
              <a:spcAft>
                <a:spcPts val="0"/>
              </a:spcAft>
              <a:buClr>
                <a:schemeClr val="dk1"/>
              </a:buClr>
              <a:buSzPts val="1200"/>
              <a:buFont typeface="Calibri"/>
              <a:buNone/>
            </a:pPr>
            <a:r>
              <a:rPr lang="en-GB" b="0" dirty="0"/>
              <a:t>Witch: Gretel, go into the oven. Is it hot?</a:t>
            </a:r>
          </a:p>
          <a:p>
            <a:pPr marL="0" marR="0" lvl="0" indent="0" algn="l" rtl="0">
              <a:lnSpc>
                <a:spcPct val="100000"/>
              </a:lnSpc>
              <a:spcBef>
                <a:spcPts val="0"/>
              </a:spcBef>
              <a:spcAft>
                <a:spcPts val="0"/>
              </a:spcAft>
              <a:buClr>
                <a:schemeClr val="dk1"/>
              </a:buClr>
              <a:buSzPts val="1200"/>
              <a:buFont typeface="Calibri"/>
              <a:buNone/>
            </a:pPr>
            <a:r>
              <a:rPr lang="en-GB" b="0" dirty="0"/>
              <a:t>Gretel: How do I do that? I don’t know. Can you show me?</a:t>
            </a:r>
          </a:p>
          <a:p>
            <a:pPr marL="0" marR="0" lvl="0" indent="0" algn="l" rtl="0">
              <a:lnSpc>
                <a:spcPct val="100000"/>
              </a:lnSpc>
              <a:spcBef>
                <a:spcPts val="0"/>
              </a:spcBef>
              <a:spcAft>
                <a:spcPts val="0"/>
              </a:spcAft>
              <a:buClr>
                <a:schemeClr val="dk1"/>
              </a:buClr>
              <a:buSzPts val="1200"/>
              <a:buFont typeface="Calibri"/>
              <a:buNone/>
            </a:pPr>
            <a:r>
              <a:rPr lang="en-GB" b="0" dirty="0"/>
              <a:t>Witch: That’s easy! I’ll show you.</a:t>
            </a:r>
          </a:p>
          <a:p>
            <a:pPr marL="0" marR="0" lvl="0" indent="0" algn="l" rtl="0">
              <a:lnSpc>
                <a:spcPct val="100000"/>
              </a:lnSpc>
              <a:spcBef>
                <a:spcPts val="0"/>
              </a:spcBef>
              <a:spcAft>
                <a:spcPts val="0"/>
              </a:spcAft>
              <a:buClr>
                <a:schemeClr val="dk1"/>
              </a:buClr>
              <a:buSzPts val="1200"/>
              <a:buFont typeface="Calibri"/>
              <a:buNone/>
            </a:pPr>
            <a:r>
              <a:rPr lang="en-GB" b="0" dirty="0"/>
              <a:t>Narrator: The witch goes into the oven and Gretel closes the door. Gretel runs to Hansel.</a:t>
            </a:r>
          </a:p>
          <a:p>
            <a:pPr marL="0" marR="0" lvl="0" indent="0" algn="l" rtl="0">
              <a:lnSpc>
                <a:spcPct val="100000"/>
              </a:lnSpc>
              <a:spcBef>
                <a:spcPts val="0"/>
              </a:spcBef>
              <a:spcAft>
                <a:spcPts val="0"/>
              </a:spcAft>
              <a:buClr>
                <a:schemeClr val="dk1"/>
              </a:buClr>
              <a:buSzPts val="1200"/>
              <a:buFont typeface="Calibri"/>
              <a:buNone/>
            </a:pPr>
            <a:r>
              <a:rPr lang="en-GB" b="0" dirty="0"/>
              <a:t>Gretel: Come, Hansel, we’re going home to dad! </a:t>
            </a:r>
          </a:p>
          <a:p>
            <a:pPr marL="0" marR="0" lvl="0" indent="0" algn="l" rtl="0">
              <a:lnSpc>
                <a:spcPct val="100000"/>
              </a:lnSpc>
              <a:spcBef>
                <a:spcPts val="0"/>
              </a:spcBef>
              <a:spcAft>
                <a:spcPts val="0"/>
              </a:spcAft>
              <a:buClr>
                <a:schemeClr val="dk1"/>
              </a:buClr>
              <a:buSzPts val="1200"/>
              <a:buFont typeface="Calibri"/>
              <a:buNone/>
            </a:pPr>
            <a:r>
              <a:rPr lang="en-GB" b="0" dirty="0"/>
              <a:t>Hansel: Yes! But what is that? The witch has lots of money! We’ll take the money home with us. Then we can all eat!</a:t>
            </a:r>
          </a:p>
          <a:p>
            <a:pPr marL="0" marR="0" lvl="0" indent="0" algn="l" rtl="0">
              <a:lnSpc>
                <a:spcPct val="100000"/>
              </a:lnSpc>
              <a:spcBef>
                <a:spcPts val="0"/>
              </a:spcBef>
              <a:spcAft>
                <a:spcPts val="0"/>
              </a:spcAft>
              <a:buClr>
                <a:schemeClr val="dk1"/>
              </a:buClr>
              <a:buSzPts val="1200"/>
              <a:buFont typeface="Calibri"/>
              <a:buNone/>
            </a:pPr>
            <a:r>
              <a:rPr lang="en-GB" b="0" dirty="0"/>
              <a:t>Narrator: Hansel and Gretel run home. They see their father. They are all very happy!</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Vocabulary:</a:t>
            </a:r>
          </a:p>
          <a:p>
            <a:pPr marL="0" marR="0" lvl="0" indent="0" algn="l" rtl="0">
              <a:lnSpc>
                <a:spcPct val="100000"/>
              </a:lnSpc>
              <a:spcBef>
                <a:spcPts val="0"/>
              </a:spcBef>
              <a:spcAft>
                <a:spcPts val="0"/>
              </a:spcAft>
              <a:buClr>
                <a:schemeClr val="dk1"/>
              </a:buClr>
              <a:buSzPts val="1200"/>
              <a:buFont typeface="Calibri"/>
              <a:buNone/>
            </a:pPr>
            <a:r>
              <a:rPr lang="en-GB" b="0" dirty="0"/>
              <a:t>es war </a:t>
            </a:r>
            <a:r>
              <a:rPr lang="en-GB" b="0" dirty="0" err="1"/>
              <a:t>einmal</a:t>
            </a:r>
            <a:r>
              <a:rPr lang="en-GB" b="0" dirty="0"/>
              <a:t> [N/A] </a:t>
            </a:r>
            <a:r>
              <a:rPr lang="en-GB" b="0" dirty="0" err="1"/>
              <a:t>Stiefmutter</a:t>
            </a:r>
            <a:r>
              <a:rPr lang="en-GB" b="0" dirty="0"/>
              <a:t> [N/A] </a:t>
            </a:r>
            <a:r>
              <a:rPr lang="en-GB" b="0" dirty="0" err="1"/>
              <a:t>böse</a:t>
            </a:r>
            <a:r>
              <a:rPr lang="en-GB" b="0" dirty="0"/>
              <a:t> [1229]</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9877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6</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7</a:t>
            </a:fld>
            <a:endParaRPr lang="en-GB"/>
          </a:p>
        </p:txBody>
      </p:sp>
    </p:spTree>
    <p:extLst>
      <p:ext uri="{BB962C8B-B14F-4D97-AF65-F5344CB8AC3E}">
        <p14:creationId xmlns:p14="http://schemas.microsoft.com/office/powerpoint/2010/main" val="230113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9</a:t>
            </a:fld>
            <a:endParaRPr lang="en-GB"/>
          </a:p>
        </p:txBody>
      </p:sp>
    </p:spTree>
    <p:extLst>
      <p:ext uri="{BB962C8B-B14F-4D97-AF65-F5344CB8AC3E}">
        <p14:creationId xmlns:p14="http://schemas.microsoft.com/office/powerpoint/2010/main" val="53448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758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223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3494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1440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89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284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8751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604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906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7366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1948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audio" Target="../media/audio1.wav"/><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72068"/>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B050"/>
                </a:solidFill>
                <a:effectLst/>
                <a:uLnTx/>
                <a:uFillTx/>
                <a:latin typeface="Modern Love" panose="04090805081005020601" pitchFamily="82" charset="0"/>
                <a:cs typeface="Arial"/>
                <a:sym typeface="Arial"/>
              </a:rPr>
              <a:t>grün</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pic>
        <p:nvPicPr>
          <p:cNvPr id="4" name="Picture 3">
            <a:extLst>
              <a:ext uri="{FF2B5EF4-FFF2-40B4-BE49-F238E27FC236}">
                <a16:creationId xmlns:a16="http://schemas.microsoft.com/office/drawing/2014/main" id="{E9E787F2-5B6E-8529-DB28-7DD61C15C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200447"/>
            <a:ext cx="3814763" cy="3881476"/>
          </a:xfrm>
          <a:prstGeom prst="rect">
            <a:avLst/>
          </a:prstGeom>
        </p:spPr>
      </p:pic>
      <p:sp>
        <p:nvSpPr>
          <p:cNvPr id="5" name="CasellaDiTesto 4">
            <a:hlinkClick r:id="" action="ppaction://noaction">
              <a:snd r:embed="rId5" name="T3_W12_1.1.wav"/>
            </a:hlinkClick>
            <a:extLst>
              <a:ext uri="{FF2B5EF4-FFF2-40B4-BE49-F238E27FC236}">
                <a16:creationId xmlns:a16="http://schemas.microsoft.com/office/drawing/2014/main" id="{1F93E977-65A2-02EB-6290-3F568FC25BB4}"/>
              </a:ext>
            </a:extLst>
          </p:cNvPr>
          <p:cNvSpPr txBox="1"/>
          <p:nvPr/>
        </p:nvSpPr>
        <p:spPr>
          <a:xfrm>
            <a:off x="268110" y="0"/>
            <a:ext cx="3814763" cy="1200329"/>
          </a:xfrm>
          <a:prstGeom prst="rect">
            <a:avLst/>
          </a:prstGeom>
          <a:noFill/>
        </p:spPr>
        <p:txBody>
          <a:bodyPr wrap="square">
            <a:spAutoFit/>
          </a:bodyPr>
          <a:lstStyle/>
          <a:p>
            <a:pPr algn="ctr"/>
            <a:r>
              <a:rPr lang="en-GB" sz="3600" b="1" dirty="0" err="1">
                <a:solidFill>
                  <a:srgbClr val="FFFFFF"/>
                </a:solidFill>
                <a:latin typeface="Century Gothic"/>
                <a:ea typeface="Century Gothic"/>
                <a:cs typeface="Century Gothic"/>
                <a:sym typeface="Century Gothic"/>
              </a:rPr>
              <a:t>Hänsel</a:t>
            </a:r>
            <a:r>
              <a:rPr lang="en-GB" sz="3600" b="1" dirty="0">
                <a:solidFill>
                  <a:srgbClr val="FFFFFF"/>
                </a:solidFill>
                <a:latin typeface="Century Gothic"/>
                <a:ea typeface="Century Gothic"/>
                <a:cs typeface="Century Gothic"/>
                <a:sym typeface="Century Gothic"/>
              </a:rPr>
              <a:t> und Gretel</a:t>
            </a:r>
            <a:endParaRPr lang="en-GB"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8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graphicFrame>
        <p:nvGraphicFramePr>
          <p:cNvPr id="4" name="Table 4">
            <a:extLst>
              <a:ext uri="{FF2B5EF4-FFF2-40B4-BE49-F238E27FC236}">
                <a16:creationId xmlns:a16="http://schemas.microsoft.com/office/drawing/2014/main" id="{FC91C673-F650-05BB-4EA4-ED491533B6E2}"/>
              </a:ext>
            </a:extLst>
          </p:cNvPr>
          <p:cNvGraphicFramePr>
            <a:graphicFrameLocks noGrp="1"/>
          </p:cNvGraphicFramePr>
          <p:nvPr>
            <p:extLst>
              <p:ext uri="{D42A27DB-BD31-4B8C-83A1-F6EECF244321}">
                <p14:modId xmlns:p14="http://schemas.microsoft.com/office/powerpoint/2010/main" val="3108271272"/>
              </p:ext>
            </p:extLst>
          </p:nvPr>
        </p:nvGraphicFramePr>
        <p:xfrm>
          <a:off x="547098" y="1691718"/>
          <a:ext cx="10322446" cy="4332117"/>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886525">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i="0" u="none" strike="noStrike" cap="none" dirty="0">
                          <a:solidFill>
                            <a:srgbClr val="002060"/>
                          </a:solidFill>
                          <a:latin typeface="Century Gothic" panose="020B0502020202020204" pitchFamily="34" charset="0"/>
                          <a:sym typeface="Arial"/>
                        </a:rPr>
                        <a:t>(the) (party) clothes</a:t>
                      </a: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002060"/>
                          </a:solidFill>
                          <a:latin typeface="Century Gothic" panose="020B0502020202020204" pitchFamily="34" charset="0"/>
                          <a:sym typeface="Arial"/>
                        </a:rPr>
                        <a:t>to go, going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900" b="1" i="0" u="none" strike="noStrike" cap="none" dirty="0">
                          <a:solidFill>
                            <a:srgbClr val="002060"/>
                          </a:solidFill>
                          <a:latin typeface="Century Gothic" panose="020B0502020202020204" pitchFamily="34" charset="0"/>
                          <a:sym typeface="Arial"/>
                        </a:rPr>
                        <a:t>you (general), people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wear, wearing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002060"/>
                          </a:solidFill>
                          <a:latin typeface="Century Gothic" panose="020B0502020202020204" pitchFamily="34" charset="0"/>
                        </a:rPr>
                        <a:t>to dance, dancing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see, seeing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sing, singing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100" b="1" dirty="0">
                          <a:solidFill>
                            <a:srgbClr val="002060"/>
                          </a:solidFill>
                          <a:latin typeface="Century Gothic" panose="020B0502020202020204" pitchFamily="34" charset="0"/>
                        </a:rPr>
                        <a:t>to feel like (doing </a:t>
                      </a:r>
                      <a:r>
                        <a:rPr lang="en-GB" sz="2100" b="1" dirty="0" err="1">
                          <a:solidFill>
                            <a:srgbClr val="002060"/>
                          </a:solidFill>
                          <a:latin typeface="Century Gothic" panose="020B0502020202020204" pitchFamily="34" charset="0"/>
                        </a:rPr>
                        <a:t>sth</a:t>
                      </a:r>
                      <a:r>
                        <a:rPr lang="en-GB" sz="21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lie, lying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sun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important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cycling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outside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pic>
        <p:nvPicPr>
          <p:cNvPr id="5" name="Picture 4">
            <a:extLst>
              <a:ext uri="{FF2B5EF4-FFF2-40B4-BE49-F238E27FC236}">
                <a16:creationId xmlns:a16="http://schemas.microsoft.com/office/drawing/2014/main" id="{6064C696-D46D-E6C0-8218-360E34CC1CDF}"/>
              </a:ext>
            </a:extLst>
          </p:cNvPr>
          <p:cNvPicPr>
            <a:picLocks noChangeAspect="1"/>
          </p:cNvPicPr>
          <p:nvPr/>
        </p:nvPicPr>
        <p:blipFill>
          <a:blip r:embed="rId3"/>
          <a:stretch>
            <a:fillRect/>
          </a:stretch>
        </p:blipFill>
        <p:spPr>
          <a:xfrm>
            <a:off x="590417" y="2350157"/>
            <a:ext cx="1186070" cy="1080360"/>
          </a:xfrm>
          <a:prstGeom prst="rect">
            <a:avLst/>
          </a:prstGeom>
        </p:spPr>
      </p:pic>
      <p:pic>
        <p:nvPicPr>
          <p:cNvPr id="6" name="Picture 5">
            <a:extLst>
              <a:ext uri="{FF2B5EF4-FFF2-40B4-BE49-F238E27FC236}">
                <a16:creationId xmlns:a16="http://schemas.microsoft.com/office/drawing/2014/main" id="{E1CE2859-3D00-D34D-380A-EF5D8951A83F}"/>
              </a:ext>
            </a:extLst>
          </p:cNvPr>
          <p:cNvPicPr>
            <a:picLocks noChangeAspect="1"/>
          </p:cNvPicPr>
          <p:nvPr/>
        </p:nvPicPr>
        <p:blipFill>
          <a:blip r:embed="rId4"/>
          <a:stretch>
            <a:fillRect/>
          </a:stretch>
        </p:blipFill>
        <p:spPr>
          <a:xfrm>
            <a:off x="795646" y="4311247"/>
            <a:ext cx="1162417" cy="1101237"/>
          </a:xfrm>
          <a:prstGeom prst="rect">
            <a:avLst/>
          </a:prstGeom>
        </p:spPr>
      </p:pic>
      <p:sp>
        <p:nvSpPr>
          <p:cNvPr id="7" name="TextBox 6">
            <a:extLst>
              <a:ext uri="{FF2B5EF4-FFF2-40B4-BE49-F238E27FC236}">
                <a16:creationId xmlns:a16="http://schemas.microsoft.com/office/drawing/2014/main" id="{3C7D2284-225B-FC4B-DA4B-76447BC22C67}"/>
              </a:ext>
            </a:extLst>
          </p:cNvPr>
          <p:cNvSpPr txBox="1"/>
          <p:nvPr/>
        </p:nvSpPr>
        <p:spPr>
          <a:xfrm>
            <a:off x="1660798" y="532855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8" name="TextBox 7">
            <a:extLst>
              <a:ext uri="{FF2B5EF4-FFF2-40B4-BE49-F238E27FC236}">
                <a16:creationId xmlns:a16="http://schemas.microsoft.com/office/drawing/2014/main" id="{557292BB-1F18-36D3-6635-D68B8B7B2F25}"/>
              </a:ext>
            </a:extLst>
          </p:cNvPr>
          <p:cNvSpPr txBox="1"/>
          <p:nvPr/>
        </p:nvSpPr>
        <p:spPr>
          <a:xfrm>
            <a:off x="1702753" y="302682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Tree>
    <p:extLst>
      <p:ext uri="{BB962C8B-B14F-4D97-AF65-F5344CB8AC3E}">
        <p14:creationId xmlns:p14="http://schemas.microsoft.com/office/powerpoint/2010/main" val="400229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35" name="TextBox 34">
            <a:extLst>
              <a:ext uri="{FF2B5EF4-FFF2-40B4-BE49-F238E27FC236}">
                <a16:creationId xmlns:a16="http://schemas.microsoft.com/office/drawing/2014/main" id="{BAA04C5C-3A10-4CB5-97CA-95CD2B93D091}"/>
              </a:ext>
            </a:extLst>
          </p:cNvPr>
          <p:cNvSpPr txBox="1"/>
          <p:nvPr/>
        </p:nvSpPr>
        <p:spPr>
          <a:xfrm>
            <a:off x="1909434" y="3241355"/>
            <a:ext cx="8020379"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Vater: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Wir haben nicht viel Geld und wir können nicht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essen. Was machen wir?</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90255337-7D58-4F6C-A070-99271E7C7399}"/>
              </a:ext>
            </a:extLst>
          </p:cNvPr>
          <p:cNvSpPr txBox="1"/>
          <p:nvPr/>
        </p:nvSpPr>
        <p:spPr>
          <a:xfrm>
            <a:off x="1909434" y="3950248"/>
            <a:ext cx="8193901"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Stiefmutter: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Ich habe eine Idee! Hänsel und Gretel müssen nach draußen gehen…und sie kommen </a:t>
            </a:r>
            <a:r>
              <a:rPr kumimoji="0" lang="de-DE" sz="2000" b="0" i="1"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nicht</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nach Hause! Ha ha ha…</a:t>
            </a:r>
          </a:p>
        </p:txBody>
      </p:sp>
      <p:sp>
        <p:nvSpPr>
          <p:cNvPr id="41" name="TextBox 40">
            <a:extLst>
              <a:ext uri="{FF2B5EF4-FFF2-40B4-BE49-F238E27FC236}">
                <a16:creationId xmlns:a16="http://schemas.microsoft.com/office/drawing/2014/main" id="{F43BF016-AE47-4EF3-9FFB-18A5C9D08DC1}"/>
              </a:ext>
            </a:extLst>
          </p:cNvPr>
          <p:cNvSpPr txBox="1"/>
          <p:nvPr/>
        </p:nvSpPr>
        <p:spPr>
          <a:xfrm>
            <a:off x="1909434" y="4659141"/>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Vater: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Ich weiß nicht…Ich liebe Hänsel und Gretel. </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descr="Teacher">
            <a:extLst>
              <a:ext uri="{FF2B5EF4-FFF2-40B4-BE49-F238E27FC236}">
                <a16:creationId xmlns:a16="http://schemas.microsoft.com/office/drawing/2014/main" id="{83598542-9850-4DFF-9F09-37A174B56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962" y="-2228"/>
            <a:ext cx="804861" cy="804861"/>
          </a:xfrm>
          <a:prstGeom prst="rect">
            <a:avLst/>
          </a:prstGeom>
        </p:spPr>
      </p:pic>
      <p:sp>
        <p:nvSpPr>
          <p:cNvPr id="29" name="TextBox 28">
            <a:extLst>
              <a:ext uri="{FF2B5EF4-FFF2-40B4-BE49-F238E27FC236}">
                <a16:creationId xmlns:a16="http://schemas.microsoft.com/office/drawing/2014/main" id="{8B249545-FDE6-447C-AECC-23AFD2E628BC}"/>
              </a:ext>
            </a:extLst>
          </p:cNvPr>
          <p:cNvSpPr txBox="1"/>
          <p:nvPr/>
        </p:nvSpPr>
        <p:spPr>
          <a:xfrm>
            <a:off x="1909434" y="2203334"/>
            <a:ext cx="8378414" cy="105464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Es war einmal* eine Familie: e</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 Vater, eine Stiefmutter*, ein Mädchen, Gretel, und ihr Bruder, Hänsel.</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Der Vater ist nett, aber die </a:t>
            </a:r>
            <a:r>
              <a:rPr kumimoji="0" lang="de-DE" sz="200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Stiefmutte</a:t>
            </a:r>
            <a:r>
              <a:rPr lang="de-DE" sz="20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r</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ist böse*.</a:t>
            </a:r>
            <a:endPar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51241A1C-3F8F-41FF-B441-BB001F447FDA}"/>
              </a:ext>
            </a:extLst>
          </p:cNvPr>
          <p:cNvSpPr/>
          <p:nvPr/>
        </p:nvSpPr>
        <p:spPr>
          <a:xfrm>
            <a:off x="8233809" y="195279"/>
            <a:ext cx="3634326" cy="517320"/>
          </a:xfrm>
          <a:prstGeom prst="wedgeRoundRectCallout">
            <a:avLst>
              <a:gd name="adj1" fmla="val -59767"/>
              <a:gd name="adj2" fmla="val -2468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550EA2C8-37B5-4D77-9D24-484957A50422}"/>
              </a:ext>
            </a:extLst>
          </p:cNvPr>
          <p:cNvSpPr/>
          <p:nvPr/>
        </p:nvSpPr>
        <p:spPr>
          <a:xfrm>
            <a:off x="8262819" y="237177"/>
            <a:ext cx="3605316" cy="4017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cs typeface="+mn-cs"/>
              </a:rPr>
              <a:t>Lies und spiel den Text.</a:t>
            </a:r>
            <a:endParaRPr kumimoji="0" lang="en-GB" sz="2400" b="1" i="0" u="none" strike="noStrike" kern="1200" cap="none" spc="-1" normalizeH="0" baseline="0" noProof="0" dirty="0">
              <a:ln>
                <a:noFill/>
              </a:ln>
              <a:solidFill>
                <a:srgbClr val="002060"/>
              </a:solidFill>
              <a:effectLst/>
              <a:uLnTx/>
              <a:uFillTx/>
              <a:latin typeface="Arial"/>
              <a:ea typeface="+mn-ea"/>
              <a:cs typeface="+mn-cs"/>
            </a:endParaRPr>
          </a:p>
        </p:txBody>
      </p:sp>
      <p:sp>
        <p:nvSpPr>
          <p:cNvPr id="6" name="TextBox 5">
            <a:extLst>
              <a:ext uri="{FF2B5EF4-FFF2-40B4-BE49-F238E27FC236}">
                <a16:creationId xmlns:a16="http://schemas.microsoft.com/office/drawing/2014/main" id="{4B0453A9-6CFB-3BB8-E3DA-1F88CF98F958}"/>
              </a:ext>
            </a:extLst>
          </p:cNvPr>
          <p:cNvSpPr txBox="1"/>
          <p:nvPr/>
        </p:nvSpPr>
        <p:spPr>
          <a:xfrm>
            <a:off x="10002087" y="3372405"/>
            <a:ext cx="2238395" cy="1938992"/>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es war </a:t>
            </a:r>
            <a:r>
              <a:rPr lang="en-GB" sz="2000" dirty="0" err="1">
                <a:latin typeface="Century Gothic" panose="020B0502020202020204" pitchFamily="34" charset="0"/>
              </a:rPr>
              <a:t>einmal</a:t>
            </a:r>
            <a:r>
              <a:rPr lang="en-GB" sz="2000" dirty="0">
                <a:latin typeface="Century Gothic" panose="020B0502020202020204" pitchFamily="34" charset="0"/>
              </a:rPr>
              <a:t> – once upon a time</a:t>
            </a:r>
          </a:p>
          <a:p>
            <a:pPr algn="r"/>
            <a:r>
              <a:rPr lang="en-GB" sz="2000" dirty="0">
                <a:latin typeface="Century Gothic" panose="020B0502020202020204" pitchFamily="34" charset="0"/>
              </a:rPr>
              <a:t>die </a:t>
            </a:r>
            <a:r>
              <a:rPr lang="en-GB" sz="2000" dirty="0" err="1">
                <a:latin typeface="Century Gothic" panose="020B0502020202020204" pitchFamily="34" charset="0"/>
              </a:rPr>
              <a:t>Stiefmutter</a:t>
            </a:r>
            <a:r>
              <a:rPr lang="en-GB" sz="2000" dirty="0">
                <a:latin typeface="Century Gothic" panose="020B0502020202020204" pitchFamily="34" charset="0"/>
              </a:rPr>
              <a:t> – step mother</a:t>
            </a:r>
          </a:p>
          <a:p>
            <a:pPr algn="r"/>
            <a:r>
              <a:rPr lang="en-GB" sz="2000" dirty="0" err="1">
                <a:latin typeface="Century Gothic" panose="020B0502020202020204" pitchFamily="34" charset="0"/>
              </a:rPr>
              <a:t>böse</a:t>
            </a:r>
            <a:r>
              <a:rPr lang="en-GB" sz="2000" dirty="0">
                <a:latin typeface="Century Gothic" panose="020B0502020202020204" pitchFamily="34" charset="0"/>
              </a:rPr>
              <a:t> - bad  </a:t>
            </a:r>
          </a:p>
        </p:txBody>
      </p:sp>
      <p:sp>
        <p:nvSpPr>
          <p:cNvPr id="8" name="TextBox 7">
            <a:extLst>
              <a:ext uri="{FF2B5EF4-FFF2-40B4-BE49-F238E27FC236}">
                <a16:creationId xmlns:a16="http://schemas.microsoft.com/office/drawing/2014/main" id="{7F2FBF84-6613-21AD-DA6B-2DACB8373D19}"/>
              </a:ext>
            </a:extLst>
          </p:cNvPr>
          <p:cNvSpPr txBox="1"/>
          <p:nvPr/>
        </p:nvSpPr>
        <p:spPr>
          <a:xfrm>
            <a:off x="1909434" y="5434955"/>
            <a:ext cx="9166860"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Hänsel und Gretel schlafen im Bett. Die Stiefmutter kommt ins Schlafzimmer.</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Freeform 2">
            <a:extLst>
              <a:ext uri="{FF2B5EF4-FFF2-40B4-BE49-F238E27FC236}">
                <a16:creationId xmlns:a16="http://schemas.microsoft.com/office/drawing/2014/main" id="{61D18910-74B8-30A7-8C46-95F4D86748F4}"/>
              </a:ext>
            </a:extLst>
          </p:cNvPr>
          <p:cNvSpPr/>
          <p:nvPr/>
        </p:nvSpPr>
        <p:spPr>
          <a:xfrm>
            <a:off x="10144968" y="909814"/>
            <a:ext cx="2009031" cy="2334438"/>
          </a:xfrm>
          <a:custGeom>
            <a:avLst/>
            <a:gdLst/>
            <a:ahLst/>
            <a:cxnLst/>
            <a:rect l="l" t="t" r="r" b="b"/>
            <a:pathLst>
              <a:path w="3580279" h="4160184">
                <a:moveTo>
                  <a:pt x="0" y="0"/>
                </a:moveTo>
                <a:lnTo>
                  <a:pt x="3580280" y="0"/>
                </a:lnTo>
                <a:lnTo>
                  <a:pt x="3580280" y="4160183"/>
                </a:lnTo>
                <a:lnTo>
                  <a:pt x="0" y="4160183"/>
                </a:lnTo>
                <a:lnTo>
                  <a:pt x="0" y="0"/>
                </a:lnTo>
                <a:close/>
              </a:path>
            </a:pathLst>
          </a:custGeom>
          <a:blipFill>
            <a:blip r:embed="rId6"/>
            <a:stretch>
              <a:fillRect l="-47349" t="-43476" r="-19884" b="-446"/>
            </a:stretch>
          </a:blipFill>
        </p:spPr>
        <p:txBody>
          <a:bodyPr/>
          <a:lstStyle/>
          <a:p>
            <a:endParaRPr lang="en-US"/>
          </a:p>
        </p:txBody>
      </p:sp>
      <p:sp>
        <p:nvSpPr>
          <p:cNvPr id="18" name="Title 4">
            <a:extLst>
              <a:ext uri="{FF2B5EF4-FFF2-40B4-BE49-F238E27FC236}">
                <a16:creationId xmlns:a16="http://schemas.microsoft.com/office/drawing/2014/main" id="{0C81272C-B9C1-F6D8-1EF2-252E529F8A8C}"/>
              </a:ext>
            </a:extLst>
          </p:cNvPr>
          <p:cNvSpPr txBox="1">
            <a:spLocks/>
          </p:cNvSpPr>
          <p:nvPr/>
        </p:nvSpPr>
        <p:spPr>
          <a:xfrm>
            <a:off x="504001" y="214018"/>
            <a:ext cx="70594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chemeClr val="bg1"/>
                </a:solidFill>
                <a:latin typeface="Century Gothic" panose="020B0502020202020204" pitchFamily="34" charset="0"/>
                <a:cs typeface="Arial"/>
                <a:sym typeface="Arial"/>
              </a:rPr>
              <a:t>Follow</a:t>
            </a:r>
            <a:r>
              <a:rPr lang="es-AR" sz="3200" b="1" kern="0" dirty="0">
                <a:solidFill>
                  <a:schemeClr val="bg1"/>
                </a:solidFill>
                <a:latin typeface="Century Gothic" panose="020B0502020202020204" pitchFamily="34" charset="0"/>
                <a:cs typeface="Arial"/>
                <a:sym typeface="Arial"/>
              </a:rPr>
              <a:t> ups 1-4a </a:t>
            </a:r>
            <a:r>
              <a:rPr lang="es-AR" sz="3200" b="1" kern="0" dirty="0" err="1">
                <a:solidFill>
                  <a:schemeClr val="bg1"/>
                </a:solidFill>
                <a:latin typeface="Century Gothic" panose="020B0502020202020204" pitchFamily="34" charset="0"/>
                <a:cs typeface="Arial"/>
                <a:sym typeface="Arial"/>
              </a:rPr>
              <a:t>Hänsel</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und</a:t>
            </a:r>
            <a:r>
              <a:rPr lang="es-AR" sz="3200" b="1" kern="0" dirty="0">
                <a:solidFill>
                  <a:schemeClr val="bg1"/>
                </a:solidFill>
                <a:latin typeface="Century Gothic" panose="020B0502020202020204" pitchFamily="34" charset="0"/>
                <a:cs typeface="Arial"/>
                <a:sym typeface="Arial"/>
              </a:rPr>
              <a:t> Gretel </a:t>
            </a:r>
            <a:r>
              <a:rPr lang="es-AR" sz="3200" b="1" kern="0" dirty="0" err="1">
                <a:solidFill>
                  <a:schemeClr val="bg1"/>
                </a:solidFill>
                <a:latin typeface="Century Gothic" panose="020B0502020202020204" pitchFamily="34" charset="0"/>
                <a:cs typeface="Arial"/>
                <a:sym typeface="Arial"/>
              </a:rPr>
              <a:t>müssen</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nach</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draußen</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gehen</a:t>
            </a:r>
            <a:endParaRPr lang="en-GB" sz="3200" kern="0" dirty="0">
              <a:solidFill>
                <a:schemeClr val="bg1"/>
              </a:solidFill>
            </a:endParaRPr>
          </a:p>
        </p:txBody>
      </p:sp>
      <p:sp>
        <p:nvSpPr>
          <p:cNvPr id="24" name="Google Shape;167;p2">
            <a:extLst>
              <a:ext uri="{FF2B5EF4-FFF2-40B4-BE49-F238E27FC236}">
                <a16:creationId xmlns:a16="http://schemas.microsoft.com/office/drawing/2014/main" id="{DF638167-9672-97CF-3E7A-FF81753BDD5A}"/>
              </a:ext>
            </a:extLst>
          </p:cNvPr>
          <p:cNvSpPr/>
          <p:nvPr/>
        </p:nvSpPr>
        <p:spPr>
          <a:xfrm>
            <a:off x="4448" y="8406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5DE524FF-FC83-B278-64E4-BE794E544F51}"/>
              </a:ext>
            </a:extLst>
          </p:cNvPr>
          <p:cNvSpPr txBox="1"/>
          <p:nvPr/>
        </p:nvSpPr>
        <p:spPr>
          <a:xfrm>
            <a:off x="1909434" y="5047048"/>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Stiefmutter: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Aber wir müssen essen! Ich mache alles…</a:t>
            </a:r>
          </a:p>
        </p:txBody>
      </p:sp>
      <p:sp>
        <p:nvSpPr>
          <p:cNvPr id="3" name="TextBox 2">
            <a:extLst>
              <a:ext uri="{FF2B5EF4-FFF2-40B4-BE49-F238E27FC236}">
                <a16:creationId xmlns:a16="http://schemas.microsoft.com/office/drawing/2014/main" id="{22587C4F-AFA8-F423-52AC-E51F86A8890C}"/>
              </a:ext>
            </a:extLst>
          </p:cNvPr>
          <p:cNvSpPr txBox="1"/>
          <p:nvPr/>
        </p:nvSpPr>
        <p:spPr>
          <a:xfrm>
            <a:off x="1909434" y="6143847"/>
            <a:ext cx="9166860"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Stiefmutter: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Ihr müsst nach draußen gehen! Und kommt nicht nach Hause!</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44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33" name="TextBox 32">
            <a:extLst>
              <a:ext uri="{FF2B5EF4-FFF2-40B4-BE49-F238E27FC236}">
                <a16:creationId xmlns:a16="http://schemas.microsoft.com/office/drawing/2014/main" id="{8BFE64C5-52D8-4971-A62C-5963D32FFBD2}"/>
              </a:ext>
            </a:extLst>
          </p:cNvPr>
          <p:cNvSpPr txBox="1"/>
          <p:nvPr/>
        </p:nvSpPr>
        <p:spPr>
          <a:xfrm>
            <a:off x="1766554" y="3155603"/>
            <a:ext cx="9166860" cy="3960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Gretel</a:t>
            </a: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Ich auch! </a:t>
            </a:r>
          </a:p>
        </p:txBody>
      </p:sp>
      <p:sp>
        <p:nvSpPr>
          <p:cNvPr id="35" name="TextBox 34">
            <a:extLst>
              <a:ext uri="{FF2B5EF4-FFF2-40B4-BE49-F238E27FC236}">
                <a16:creationId xmlns:a16="http://schemas.microsoft.com/office/drawing/2014/main" id="{BAA04C5C-3A10-4CB5-97CA-95CD2B93D091}"/>
              </a:ext>
            </a:extLst>
          </p:cNvPr>
          <p:cNvSpPr txBox="1"/>
          <p:nvPr/>
        </p:nvSpPr>
        <p:spPr>
          <a:xfrm>
            <a:off x="1766554" y="3544627"/>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Aber dann finden sie etwas…</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7DFA42A-BFA2-48B3-86D7-E2531D8E6036}"/>
              </a:ext>
            </a:extLst>
          </p:cNvPr>
          <p:cNvSpPr txBox="1"/>
          <p:nvPr/>
        </p:nvSpPr>
        <p:spPr>
          <a:xfrm>
            <a:off x="1766554" y="3942179"/>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Gretel: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Was ist das? Ist das ein Haus?</a:t>
            </a:r>
          </a:p>
        </p:txBody>
      </p:sp>
      <p:sp>
        <p:nvSpPr>
          <p:cNvPr id="39" name="TextBox 38">
            <a:extLst>
              <a:ext uri="{FF2B5EF4-FFF2-40B4-BE49-F238E27FC236}">
                <a16:creationId xmlns:a16="http://schemas.microsoft.com/office/drawing/2014/main" id="{90255337-7D58-4F6C-A070-99271E7C7399}"/>
              </a:ext>
            </a:extLst>
          </p:cNvPr>
          <p:cNvSpPr txBox="1"/>
          <p:nvPr/>
        </p:nvSpPr>
        <p:spPr>
          <a:xfrm>
            <a:off x="1766554" y="4339731"/>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Ja, das ist ein Haus! Ein Lebkuchen*haus! Wir können essen!</a:t>
            </a:r>
          </a:p>
        </p:txBody>
      </p:sp>
      <p:sp>
        <p:nvSpPr>
          <p:cNvPr id="41" name="TextBox 40">
            <a:extLst>
              <a:ext uri="{FF2B5EF4-FFF2-40B4-BE49-F238E27FC236}">
                <a16:creationId xmlns:a16="http://schemas.microsoft.com/office/drawing/2014/main" id="{F43BF016-AE47-4EF3-9FFB-18A5C9D08DC1}"/>
              </a:ext>
            </a:extLst>
          </p:cNvPr>
          <p:cNvSpPr txBox="1"/>
          <p:nvPr/>
        </p:nvSpPr>
        <p:spPr>
          <a:xfrm>
            <a:off x="1766554" y="4737283"/>
            <a:ext cx="9166860"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Sie laufen zum Haus und essen. Sie sind sehr froh! Aber dann hören sie eine alte Hexe. Die Hexe ist im Haus.</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1AF12CEB-BC00-4100-A680-F52BC0DA9F32}"/>
              </a:ext>
            </a:extLst>
          </p:cNvPr>
          <p:cNvSpPr txBox="1"/>
          <p:nvPr/>
        </p:nvSpPr>
        <p:spPr>
          <a:xfrm>
            <a:off x="1766554" y="5455821"/>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Knusper</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de-DE" sz="2000" b="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knusper</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a:t>
            </a:r>
            <a:r>
              <a:rPr lang="de-DE" sz="20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knäuschen</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wer knuspert an meinem Häuschen?</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descr="Teacher">
            <a:extLst>
              <a:ext uri="{FF2B5EF4-FFF2-40B4-BE49-F238E27FC236}">
                <a16:creationId xmlns:a16="http://schemas.microsoft.com/office/drawing/2014/main" id="{83598542-9850-4DFF-9F09-37A174B56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962" y="-2228"/>
            <a:ext cx="804861" cy="804861"/>
          </a:xfrm>
          <a:prstGeom prst="rect">
            <a:avLst/>
          </a:prstGeom>
        </p:spPr>
      </p:pic>
      <p:sp>
        <p:nvSpPr>
          <p:cNvPr id="29" name="TextBox 28">
            <a:extLst>
              <a:ext uri="{FF2B5EF4-FFF2-40B4-BE49-F238E27FC236}">
                <a16:creationId xmlns:a16="http://schemas.microsoft.com/office/drawing/2014/main" id="{8B249545-FDE6-447C-AECC-23AFD2E628BC}"/>
              </a:ext>
            </a:extLst>
          </p:cNvPr>
          <p:cNvSpPr txBox="1"/>
          <p:nvPr/>
        </p:nvSpPr>
        <p:spPr>
          <a:xfrm>
            <a:off x="1766554" y="2360499"/>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und Gretel sind draußen </a:t>
            </a:r>
            <a:r>
              <a:rPr kumimoji="0" lang="de-DE" sz="200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un</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brauchen Essen.</a:t>
            </a:r>
            <a:endPar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87C5C30A-E6F2-4B18-ABE8-2D171F8E2FA9}"/>
              </a:ext>
            </a:extLst>
          </p:cNvPr>
          <p:cNvSpPr txBox="1"/>
          <p:nvPr/>
        </p:nvSpPr>
        <p:spPr>
          <a:xfrm>
            <a:off x="1766554" y="2758051"/>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Ich habe Bauch*schmerzen! Ich muss etwas essen!</a:t>
            </a:r>
          </a:p>
        </p:txBody>
      </p:sp>
      <p:sp>
        <p:nvSpPr>
          <p:cNvPr id="9" name="Speech Bubble: Rectangle with Corners Rounded 8">
            <a:extLst>
              <a:ext uri="{FF2B5EF4-FFF2-40B4-BE49-F238E27FC236}">
                <a16:creationId xmlns:a16="http://schemas.microsoft.com/office/drawing/2014/main" id="{51241A1C-3F8F-41FF-B441-BB001F447FDA}"/>
              </a:ext>
            </a:extLst>
          </p:cNvPr>
          <p:cNvSpPr/>
          <p:nvPr/>
        </p:nvSpPr>
        <p:spPr>
          <a:xfrm>
            <a:off x="8233809" y="195279"/>
            <a:ext cx="3634326" cy="517320"/>
          </a:xfrm>
          <a:prstGeom prst="wedgeRoundRectCallout">
            <a:avLst>
              <a:gd name="adj1" fmla="val -59767"/>
              <a:gd name="adj2" fmla="val -2468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550EA2C8-37B5-4D77-9D24-484957A50422}"/>
              </a:ext>
            </a:extLst>
          </p:cNvPr>
          <p:cNvSpPr/>
          <p:nvPr/>
        </p:nvSpPr>
        <p:spPr>
          <a:xfrm>
            <a:off x="8262819" y="237177"/>
            <a:ext cx="3605316" cy="4017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cs typeface="+mn-cs"/>
              </a:rPr>
              <a:t>Lies und spiel den Text.</a:t>
            </a:r>
            <a:endParaRPr kumimoji="0" lang="en-GB" sz="2400" b="1" i="0" u="none" strike="noStrike" kern="1200" cap="none" spc="-1" normalizeH="0" baseline="0" noProof="0" dirty="0">
              <a:ln>
                <a:noFill/>
              </a:ln>
              <a:solidFill>
                <a:srgbClr val="002060"/>
              </a:solidFill>
              <a:effectLst/>
              <a:uLnTx/>
              <a:uFillTx/>
              <a:latin typeface="Arial"/>
              <a:ea typeface="+mn-ea"/>
              <a:cs typeface="+mn-cs"/>
            </a:endParaRPr>
          </a:p>
        </p:txBody>
      </p:sp>
      <p:sp>
        <p:nvSpPr>
          <p:cNvPr id="6" name="TextBox 5">
            <a:extLst>
              <a:ext uri="{FF2B5EF4-FFF2-40B4-BE49-F238E27FC236}">
                <a16:creationId xmlns:a16="http://schemas.microsoft.com/office/drawing/2014/main" id="{4B0453A9-6CFB-3BB8-E3DA-1F88CF98F958}"/>
              </a:ext>
            </a:extLst>
          </p:cNvPr>
          <p:cNvSpPr txBox="1"/>
          <p:nvPr/>
        </p:nvSpPr>
        <p:spPr>
          <a:xfrm>
            <a:off x="8803866" y="6146498"/>
            <a:ext cx="3373841" cy="707886"/>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Bauch – stomach</a:t>
            </a:r>
          </a:p>
          <a:p>
            <a:pPr algn="r"/>
            <a:r>
              <a:rPr lang="en-GB" sz="2000" dirty="0">
                <a:latin typeface="Century Gothic" panose="020B0502020202020204" pitchFamily="34" charset="0"/>
              </a:rPr>
              <a:t>Lebkuchen - gingerbread</a:t>
            </a:r>
          </a:p>
        </p:txBody>
      </p:sp>
      <p:sp>
        <p:nvSpPr>
          <p:cNvPr id="8" name="TextBox 7">
            <a:extLst>
              <a:ext uri="{FF2B5EF4-FFF2-40B4-BE49-F238E27FC236}">
                <a16:creationId xmlns:a16="http://schemas.microsoft.com/office/drawing/2014/main" id="{7F2FBF84-6613-21AD-DA6B-2DACB8373D19}"/>
              </a:ext>
            </a:extLst>
          </p:cNvPr>
          <p:cNvSpPr txBox="1"/>
          <p:nvPr/>
        </p:nvSpPr>
        <p:spPr>
          <a:xfrm>
            <a:off x="1766554" y="5853373"/>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Hänsel und Gretel haben Angst!</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descr="A cartoon of a person with a cane&#10;&#10;Description automatically generated">
            <a:extLst>
              <a:ext uri="{FF2B5EF4-FFF2-40B4-BE49-F238E27FC236}">
                <a16:creationId xmlns:a16="http://schemas.microsoft.com/office/drawing/2014/main" id="{C7154F32-5208-6A49-D715-3EF092D17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1620" y="3557758"/>
            <a:ext cx="2078261" cy="3300464"/>
          </a:xfrm>
          <a:prstGeom prst="rect">
            <a:avLst/>
          </a:prstGeom>
        </p:spPr>
      </p:pic>
      <p:pic>
        <p:nvPicPr>
          <p:cNvPr id="13" name="Picture 12">
            <a:extLst>
              <a:ext uri="{FF2B5EF4-FFF2-40B4-BE49-F238E27FC236}">
                <a16:creationId xmlns:a16="http://schemas.microsoft.com/office/drawing/2014/main" id="{FE665963-2D49-1DBA-BEDB-19D4A4642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8248" y="1392616"/>
            <a:ext cx="2729387" cy="2777119"/>
          </a:xfrm>
          <a:prstGeom prst="rect">
            <a:avLst/>
          </a:prstGeom>
        </p:spPr>
      </p:pic>
      <p:sp>
        <p:nvSpPr>
          <p:cNvPr id="16" name="Freeform 2">
            <a:extLst>
              <a:ext uri="{FF2B5EF4-FFF2-40B4-BE49-F238E27FC236}">
                <a16:creationId xmlns:a16="http://schemas.microsoft.com/office/drawing/2014/main" id="{61D18910-74B8-30A7-8C46-95F4D86748F4}"/>
              </a:ext>
            </a:extLst>
          </p:cNvPr>
          <p:cNvSpPr/>
          <p:nvPr/>
        </p:nvSpPr>
        <p:spPr>
          <a:xfrm>
            <a:off x="-203713" y="752570"/>
            <a:ext cx="2009031" cy="2334438"/>
          </a:xfrm>
          <a:custGeom>
            <a:avLst/>
            <a:gdLst/>
            <a:ahLst/>
            <a:cxnLst/>
            <a:rect l="l" t="t" r="r" b="b"/>
            <a:pathLst>
              <a:path w="3580279" h="4160184">
                <a:moveTo>
                  <a:pt x="0" y="0"/>
                </a:moveTo>
                <a:lnTo>
                  <a:pt x="3580280" y="0"/>
                </a:lnTo>
                <a:lnTo>
                  <a:pt x="3580280" y="4160183"/>
                </a:lnTo>
                <a:lnTo>
                  <a:pt x="0" y="4160183"/>
                </a:lnTo>
                <a:lnTo>
                  <a:pt x="0" y="0"/>
                </a:lnTo>
                <a:close/>
              </a:path>
            </a:pathLst>
          </a:custGeom>
          <a:blipFill>
            <a:blip r:embed="rId8"/>
            <a:stretch>
              <a:fillRect l="-47349" t="-43476" r="-19884" b="-446"/>
            </a:stretch>
          </a:blipFill>
        </p:spPr>
        <p:txBody>
          <a:bodyPr/>
          <a:lstStyle/>
          <a:p>
            <a:endParaRPr lang="en-US"/>
          </a:p>
        </p:txBody>
      </p:sp>
      <p:sp>
        <p:nvSpPr>
          <p:cNvPr id="18" name="Title 4">
            <a:extLst>
              <a:ext uri="{FF2B5EF4-FFF2-40B4-BE49-F238E27FC236}">
                <a16:creationId xmlns:a16="http://schemas.microsoft.com/office/drawing/2014/main" id="{0C81272C-B9C1-F6D8-1EF2-252E529F8A8C}"/>
              </a:ext>
            </a:extLst>
          </p:cNvPr>
          <p:cNvSpPr txBox="1">
            <a:spLocks/>
          </p:cNvSpPr>
          <p:nvPr/>
        </p:nvSpPr>
        <p:spPr>
          <a:xfrm>
            <a:off x="418273" y="128293"/>
            <a:ext cx="70594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chemeClr val="bg1"/>
                </a:solidFill>
                <a:latin typeface="Century Gothic" panose="020B0502020202020204" pitchFamily="34" charset="0"/>
                <a:cs typeface="Arial"/>
                <a:sym typeface="Arial"/>
              </a:rPr>
              <a:t>Follow</a:t>
            </a:r>
            <a:r>
              <a:rPr lang="es-AR" sz="3200" b="1" kern="0" dirty="0">
                <a:solidFill>
                  <a:schemeClr val="bg1"/>
                </a:solidFill>
                <a:latin typeface="Century Gothic" panose="020B0502020202020204" pitchFamily="34" charset="0"/>
                <a:cs typeface="Arial"/>
                <a:sym typeface="Arial"/>
              </a:rPr>
              <a:t> ups 1-4b </a:t>
            </a:r>
            <a:r>
              <a:rPr lang="es-AR" sz="3200" b="1" kern="0" dirty="0" err="1">
                <a:solidFill>
                  <a:schemeClr val="bg1"/>
                </a:solidFill>
                <a:latin typeface="Century Gothic" panose="020B0502020202020204" pitchFamily="34" charset="0"/>
                <a:cs typeface="Arial"/>
                <a:sym typeface="Arial"/>
              </a:rPr>
              <a:t>Hänsel</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und</a:t>
            </a:r>
            <a:r>
              <a:rPr lang="es-AR" sz="3200" b="1" kern="0" dirty="0">
                <a:solidFill>
                  <a:schemeClr val="bg1"/>
                </a:solidFill>
                <a:latin typeface="Century Gothic" panose="020B0502020202020204" pitchFamily="34" charset="0"/>
                <a:cs typeface="Arial"/>
                <a:sym typeface="Arial"/>
              </a:rPr>
              <a:t> Gretel </a:t>
            </a:r>
            <a:r>
              <a:rPr lang="es-AR" sz="3200" b="1" kern="0" dirty="0" err="1">
                <a:solidFill>
                  <a:schemeClr val="bg1"/>
                </a:solidFill>
                <a:latin typeface="Century Gothic" panose="020B0502020202020204" pitchFamily="34" charset="0"/>
                <a:cs typeface="Arial"/>
                <a:sym typeface="Arial"/>
              </a:rPr>
              <a:t>finden</a:t>
            </a:r>
            <a:r>
              <a:rPr lang="es-AR" sz="3200" b="1" kern="0" dirty="0">
                <a:solidFill>
                  <a:schemeClr val="bg1"/>
                </a:solidFill>
                <a:latin typeface="Century Gothic" panose="020B0502020202020204" pitchFamily="34" charset="0"/>
                <a:cs typeface="Arial"/>
                <a:sym typeface="Arial"/>
              </a:rPr>
              <a:t> das </a:t>
            </a:r>
            <a:r>
              <a:rPr lang="es-AR" sz="3200" b="1" kern="0" dirty="0" err="1">
                <a:solidFill>
                  <a:schemeClr val="bg1"/>
                </a:solidFill>
                <a:latin typeface="Century Gothic" panose="020B0502020202020204" pitchFamily="34" charset="0"/>
                <a:cs typeface="Arial"/>
                <a:sym typeface="Arial"/>
              </a:rPr>
              <a:t>Lebkuchenhaus</a:t>
            </a:r>
            <a:endParaRPr lang="en-GB" sz="3200" kern="0" dirty="0">
              <a:solidFill>
                <a:schemeClr val="bg1"/>
              </a:solidFill>
            </a:endParaRPr>
          </a:p>
        </p:txBody>
      </p:sp>
      <p:sp>
        <p:nvSpPr>
          <p:cNvPr id="24" name="Google Shape;167;p2">
            <a:extLst>
              <a:ext uri="{FF2B5EF4-FFF2-40B4-BE49-F238E27FC236}">
                <a16:creationId xmlns:a16="http://schemas.microsoft.com/office/drawing/2014/main" id="{DF638167-9672-97CF-3E7A-FF81753BDD5A}"/>
              </a:ext>
            </a:extLst>
          </p:cNvPr>
          <p:cNvSpPr/>
          <p:nvPr/>
        </p:nvSpPr>
        <p:spPr>
          <a:xfrm>
            <a:off x="-81280" y="8406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303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33" name="TextBox 32">
            <a:extLst>
              <a:ext uri="{FF2B5EF4-FFF2-40B4-BE49-F238E27FC236}">
                <a16:creationId xmlns:a16="http://schemas.microsoft.com/office/drawing/2014/main" id="{8BFE64C5-52D8-4971-A62C-5963D32FFBD2}"/>
              </a:ext>
            </a:extLst>
          </p:cNvPr>
          <p:cNvSpPr txBox="1"/>
          <p:nvPr/>
        </p:nvSpPr>
        <p:spPr>
          <a:xfrm>
            <a:off x="1766554" y="2942365"/>
            <a:ext cx="9166860" cy="3960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Gretel</a:t>
            </a: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Es ist toll hier! Diese Frau ist sehr nett. </a:t>
            </a:r>
          </a:p>
        </p:txBody>
      </p:sp>
      <p:sp>
        <p:nvSpPr>
          <p:cNvPr id="35" name="TextBox 34">
            <a:extLst>
              <a:ext uri="{FF2B5EF4-FFF2-40B4-BE49-F238E27FC236}">
                <a16:creationId xmlns:a16="http://schemas.microsoft.com/office/drawing/2014/main" id="{BAA04C5C-3A10-4CB5-97CA-95CD2B93D091}"/>
              </a:ext>
            </a:extLst>
          </p:cNvPr>
          <p:cNvSpPr txBox="1"/>
          <p:nvPr/>
        </p:nvSpPr>
        <p:spPr>
          <a:xfrm>
            <a:off x="1766554" y="3352075"/>
            <a:ext cx="9166860" cy="7340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Aber die Frau ist nicht nett.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Sie ist eine böse* Hexe! Sie hat Lust, Hänsel zu essen! </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90255337-7D58-4F6C-A070-99271E7C7399}"/>
              </a:ext>
            </a:extLst>
          </p:cNvPr>
          <p:cNvSpPr txBox="1"/>
          <p:nvPr/>
        </p:nvSpPr>
        <p:spPr>
          <a:xfrm>
            <a:off x="1766554" y="4099826"/>
            <a:ext cx="9166860" cy="7340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Gretel, hol den Topf*! Du musst für deinen Bruder kochen. Er muss viel essen! Dann wird 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dicker*! Du bekommst nur altes Brot, Gretel.</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1AF12CEB-BC00-4100-A680-F52BC0DA9F32}"/>
              </a:ext>
            </a:extLst>
          </p:cNvPr>
          <p:cNvSpPr txBox="1"/>
          <p:nvPr/>
        </p:nvSpPr>
        <p:spPr>
          <a:xfrm>
            <a:off x="1766554" y="5257287"/>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gib mir deine Finger. </a:t>
            </a:r>
          </a:p>
        </p:txBody>
      </p:sp>
      <p:pic>
        <p:nvPicPr>
          <p:cNvPr id="11" name="Graphic 10" descr="Teacher">
            <a:extLst>
              <a:ext uri="{FF2B5EF4-FFF2-40B4-BE49-F238E27FC236}">
                <a16:creationId xmlns:a16="http://schemas.microsoft.com/office/drawing/2014/main" id="{83598542-9850-4DFF-9F09-37A174B56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962" y="-2228"/>
            <a:ext cx="804861" cy="804861"/>
          </a:xfrm>
          <a:prstGeom prst="rect">
            <a:avLst/>
          </a:prstGeom>
        </p:spPr>
      </p:pic>
      <p:sp>
        <p:nvSpPr>
          <p:cNvPr id="29" name="TextBox 28">
            <a:extLst>
              <a:ext uri="{FF2B5EF4-FFF2-40B4-BE49-F238E27FC236}">
                <a16:creationId xmlns:a16="http://schemas.microsoft.com/office/drawing/2014/main" id="{8B249545-FDE6-447C-AECC-23AFD2E628BC}"/>
              </a:ext>
            </a:extLst>
          </p:cNvPr>
          <p:cNvSpPr txBox="1"/>
          <p:nvPr/>
        </p:nvSpPr>
        <p:spPr>
          <a:xfrm>
            <a:off x="1766554" y="2203334"/>
            <a:ext cx="8298923" cy="72532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und Gretel gehen mit der Hexe ins Haus. Dort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können sie viel essen und in bequemen Betten gut schlafen.</a:t>
            </a:r>
            <a:endPar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51241A1C-3F8F-41FF-B441-BB001F447FDA}"/>
              </a:ext>
            </a:extLst>
          </p:cNvPr>
          <p:cNvSpPr/>
          <p:nvPr/>
        </p:nvSpPr>
        <p:spPr>
          <a:xfrm>
            <a:off x="8233809" y="195279"/>
            <a:ext cx="3634326" cy="517320"/>
          </a:xfrm>
          <a:prstGeom prst="wedgeRoundRectCallout">
            <a:avLst>
              <a:gd name="adj1" fmla="val -59767"/>
              <a:gd name="adj2" fmla="val -2468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550EA2C8-37B5-4D77-9D24-484957A50422}"/>
              </a:ext>
            </a:extLst>
          </p:cNvPr>
          <p:cNvSpPr/>
          <p:nvPr/>
        </p:nvSpPr>
        <p:spPr>
          <a:xfrm>
            <a:off x="8262819" y="237177"/>
            <a:ext cx="3605316" cy="4017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cs typeface="+mn-cs"/>
              </a:rPr>
              <a:t>Lies und spiel den Text.</a:t>
            </a:r>
            <a:endParaRPr kumimoji="0" lang="en-GB" sz="2400" b="1" i="0" u="none" strike="noStrike" kern="1200" cap="none" spc="-1" normalizeH="0" baseline="0" noProof="0" dirty="0">
              <a:ln>
                <a:noFill/>
              </a:ln>
              <a:solidFill>
                <a:srgbClr val="002060"/>
              </a:solidFill>
              <a:effectLst/>
              <a:uLnTx/>
              <a:uFillTx/>
              <a:latin typeface="Arial"/>
              <a:ea typeface="+mn-ea"/>
              <a:cs typeface="+mn-cs"/>
            </a:endParaRPr>
          </a:p>
        </p:txBody>
      </p:sp>
      <p:sp>
        <p:nvSpPr>
          <p:cNvPr id="6" name="TextBox 5">
            <a:extLst>
              <a:ext uri="{FF2B5EF4-FFF2-40B4-BE49-F238E27FC236}">
                <a16:creationId xmlns:a16="http://schemas.microsoft.com/office/drawing/2014/main" id="{4B0453A9-6CFB-3BB8-E3DA-1F88CF98F958}"/>
              </a:ext>
            </a:extLst>
          </p:cNvPr>
          <p:cNvSpPr txBox="1"/>
          <p:nvPr/>
        </p:nvSpPr>
        <p:spPr>
          <a:xfrm>
            <a:off x="10122628" y="5500923"/>
            <a:ext cx="1988507" cy="1323439"/>
          </a:xfrm>
          <a:prstGeom prst="rect">
            <a:avLst/>
          </a:prstGeom>
          <a:solidFill>
            <a:srgbClr val="92D050"/>
          </a:solidFill>
        </p:spPr>
        <p:txBody>
          <a:bodyPr wrap="square" rtlCol="0">
            <a:spAutoFit/>
          </a:bodyPr>
          <a:lstStyle/>
          <a:p>
            <a:pPr algn="r"/>
            <a:r>
              <a:rPr lang="en-GB" sz="2000" dirty="0" err="1">
                <a:latin typeface="Century Gothic" panose="020B0502020202020204" pitchFamily="34" charset="0"/>
              </a:rPr>
              <a:t>böse</a:t>
            </a:r>
            <a:r>
              <a:rPr lang="en-GB" sz="2000" dirty="0">
                <a:latin typeface="Century Gothic" panose="020B0502020202020204" pitchFamily="34" charset="0"/>
              </a:rPr>
              <a:t> – bad</a:t>
            </a:r>
          </a:p>
          <a:p>
            <a:pPr algn="r"/>
            <a:r>
              <a:rPr lang="en-GB" sz="2000" dirty="0">
                <a:latin typeface="Century Gothic" panose="020B0502020202020204" pitchFamily="34" charset="0"/>
              </a:rPr>
              <a:t>der </a:t>
            </a:r>
            <a:r>
              <a:rPr lang="en-GB" sz="2000" dirty="0" err="1">
                <a:latin typeface="Century Gothic" panose="020B0502020202020204" pitchFamily="34" charset="0"/>
              </a:rPr>
              <a:t>Topf</a:t>
            </a:r>
            <a:r>
              <a:rPr lang="en-GB" sz="2000" dirty="0">
                <a:latin typeface="Century Gothic" panose="020B0502020202020204" pitchFamily="34" charset="0"/>
              </a:rPr>
              <a:t> – pot</a:t>
            </a:r>
          </a:p>
          <a:p>
            <a:pPr algn="r"/>
            <a:r>
              <a:rPr lang="en-GB" sz="2000" dirty="0">
                <a:latin typeface="Century Gothic" panose="020B0502020202020204" pitchFamily="34" charset="0"/>
              </a:rPr>
              <a:t>dicker – fatter</a:t>
            </a:r>
          </a:p>
          <a:p>
            <a:pPr algn="r"/>
            <a:r>
              <a:rPr lang="en-GB" sz="2000" dirty="0" err="1">
                <a:latin typeface="Century Gothic" panose="020B0502020202020204" pitchFamily="34" charset="0"/>
              </a:rPr>
              <a:t>dünn</a:t>
            </a:r>
            <a:r>
              <a:rPr lang="en-GB" sz="2000" dirty="0">
                <a:latin typeface="Century Gothic" panose="020B0502020202020204" pitchFamily="34" charset="0"/>
              </a:rPr>
              <a:t> - thin</a:t>
            </a:r>
          </a:p>
        </p:txBody>
      </p:sp>
      <p:sp>
        <p:nvSpPr>
          <p:cNvPr id="8" name="TextBox 7">
            <a:extLst>
              <a:ext uri="{FF2B5EF4-FFF2-40B4-BE49-F238E27FC236}">
                <a16:creationId xmlns:a16="http://schemas.microsoft.com/office/drawing/2014/main" id="{7F2FBF84-6613-21AD-DA6B-2DACB8373D19}"/>
              </a:ext>
            </a:extLst>
          </p:cNvPr>
          <p:cNvSpPr txBox="1"/>
          <p:nvPr/>
        </p:nvSpPr>
        <p:spPr>
          <a:xfrm>
            <a:off x="1766554" y="5675525"/>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Aber Hänsel gibt die Hexe einen Knochen!</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descr="A cartoon of a person with a cane&#10;&#10;Description automatically generated">
            <a:extLst>
              <a:ext uri="{FF2B5EF4-FFF2-40B4-BE49-F238E27FC236}">
                <a16:creationId xmlns:a16="http://schemas.microsoft.com/office/drawing/2014/main" id="{C7154F32-5208-6A49-D715-3EF092D17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5492" y="874427"/>
            <a:ext cx="2078261" cy="3300464"/>
          </a:xfrm>
          <a:prstGeom prst="rect">
            <a:avLst/>
          </a:prstGeom>
        </p:spPr>
      </p:pic>
      <p:sp>
        <p:nvSpPr>
          <p:cNvPr id="16" name="Freeform 2">
            <a:extLst>
              <a:ext uri="{FF2B5EF4-FFF2-40B4-BE49-F238E27FC236}">
                <a16:creationId xmlns:a16="http://schemas.microsoft.com/office/drawing/2014/main" id="{61D18910-74B8-30A7-8C46-95F4D86748F4}"/>
              </a:ext>
            </a:extLst>
          </p:cNvPr>
          <p:cNvSpPr/>
          <p:nvPr/>
        </p:nvSpPr>
        <p:spPr>
          <a:xfrm>
            <a:off x="-203713" y="723994"/>
            <a:ext cx="2009031" cy="2334438"/>
          </a:xfrm>
          <a:custGeom>
            <a:avLst/>
            <a:gdLst/>
            <a:ahLst/>
            <a:cxnLst/>
            <a:rect l="l" t="t" r="r" b="b"/>
            <a:pathLst>
              <a:path w="3580279" h="4160184">
                <a:moveTo>
                  <a:pt x="0" y="0"/>
                </a:moveTo>
                <a:lnTo>
                  <a:pt x="3580280" y="0"/>
                </a:lnTo>
                <a:lnTo>
                  <a:pt x="3580280" y="4160183"/>
                </a:lnTo>
                <a:lnTo>
                  <a:pt x="0" y="4160183"/>
                </a:lnTo>
                <a:lnTo>
                  <a:pt x="0" y="0"/>
                </a:lnTo>
                <a:close/>
              </a:path>
            </a:pathLst>
          </a:custGeom>
          <a:blipFill>
            <a:blip r:embed="rId7"/>
            <a:stretch>
              <a:fillRect l="-47349" t="-43476" r="-19884" b="-446"/>
            </a:stretch>
          </a:blipFill>
        </p:spPr>
        <p:txBody>
          <a:bodyPr/>
          <a:lstStyle/>
          <a:p>
            <a:endParaRPr lang="en-US"/>
          </a:p>
        </p:txBody>
      </p:sp>
      <p:sp>
        <p:nvSpPr>
          <p:cNvPr id="18" name="Title 4">
            <a:extLst>
              <a:ext uri="{FF2B5EF4-FFF2-40B4-BE49-F238E27FC236}">
                <a16:creationId xmlns:a16="http://schemas.microsoft.com/office/drawing/2014/main" id="{0C81272C-B9C1-F6D8-1EF2-252E529F8A8C}"/>
              </a:ext>
            </a:extLst>
          </p:cNvPr>
          <p:cNvSpPr txBox="1">
            <a:spLocks/>
          </p:cNvSpPr>
          <p:nvPr/>
        </p:nvSpPr>
        <p:spPr>
          <a:xfrm>
            <a:off x="418273" y="99717"/>
            <a:ext cx="70594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chemeClr val="bg1"/>
                </a:solidFill>
                <a:latin typeface="Century Gothic" panose="020B0502020202020204" pitchFamily="34" charset="0"/>
                <a:cs typeface="Arial"/>
                <a:sym typeface="Arial"/>
              </a:rPr>
              <a:t>Follow</a:t>
            </a:r>
            <a:r>
              <a:rPr lang="es-AR" sz="3200" b="1" kern="0" dirty="0">
                <a:solidFill>
                  <a:schemeClr val="bg1"/>
                </a:solidFill>
                <a:latin typeface="Century Gothic" panose="020B0502020202020204" pitchFamily="34" charset="0"/>
                <a:cs typeface="Arial"/>
                <a:sym typeface="Arial"/>
              </a:rPr>
              <a:t> ups 1-4c Die </a:t>
            </a:r>
            <a:r>
              <a:rPr lang="es-AR" sz="3200" b="1" kern="0" dirty="0" err="1">
                <a:solidFill>
                  <a:schemeClr val="bg1"/>
                </a:solidFill>
                <a:latin typeface="Century Gothic" panose="020B0502020202020204" pitchFamily="34" charset="0"/>
                <a:cs typeface="Arial"/>
                <a:sym typeface="Arial"/>
              </a:rPr>
              <a:t>Hexe</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möchte</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Hänsel</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essen</a:t>
            </a:r>
            <a:endParaRPr lang="en-GB" sz="3200" kern="0" dirty="0">
              <a:solidFill>
                <a:schemeClr val="bg1"/>
              </a:solidFill>
            </a:endParaRPr>
          </a:p>
        </p:txBody>
      </p:sp>
      <p:sp>
        <p:nvSpPr>
          <p:cNvPr id="24" name="Google Shape;167;p2">
            <a:extLst>
              <a:ext uri="{FF2B5EF4-FFF2-40B4-BE49-F238E27FC236}">
                <a16:creationId xmlns:a16="http://schemas.microsoft.com/office/drawing/2014/main" id="{DF638167-9672-97CF-3E7A-FF81753BDD5A}"/>
              </a:ext>
            </a:extLst>
          </p:cNvPr>
          <p:cNvSpPr/>
          <p:nvPr/>
        </p:nvSpPr>
        <p:spPr>
          <a:xfrm>
            <a:off x="-81280" y="8406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Picture 4" descr="Free Bone Dog vector and picture">
            <a:extLst>
              <a:ext uri="{FF2B5EF4-FFF2-40B4-BE49-F238E27FC236}">
                <a16:creationId xmlns:a16="http://schemas.microsoft.com/office/drawing/2014/main" id="{7173E5B1-1740-ABB1-64DE-86318A1671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3924">
            <a:off x="20780" y="4164947"/>
            <a:ext cx="1714824" cy="8574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hite and red pot with a red lid&#10;&#10;Description automatically generated">
            <a:extLst>
              <a:ext uri="{FF2B5EF4-FFF2-40B4-BE49-F238E27FC236}">
                <a16:creationId xmlns:a16="http://schemas.microsoft.com/office/drawing/2014/main" id="{CC258650-08DE-8AD7-412C-EF0B2FE254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8" y="5446430"/>
            <a:ext cx="1673367" cy="1308624"/>
          </a:xfrm>
          <a:prstGeom prst="rect">
            <a:avLst/>
          </a:prstGeom>
        </p:spPr>
      </p:pic>
      <p:sp>
        <p:nvSpPr>
          <p:cNvPr id="4" name="TextBox 3">
            <a:extLst>
              <a:ext uri="{FF2B5EF4-FFF2-40B4-BE49-F238E27FC236}">
                <a16:creationId xmlns:a16="http://schemas.microsoft.com/office/drawing/2014/main" id="{2AF3A232-804A-DD49-3FB2-C3F4728714BC}"/>
              </a:ext>
            </a:extLst>
          </p:cNvPr>
          <p:cNvSpPr txBox="1"/>
          <p:nvPr/>
        </p:nvSpPr>
        <p:spPr>
          <a:xfrm>
            <a:off x="1766554" y="4847577"/>
            <a:ext cx="9166860" cy="3960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Die Hexe kann nicht gut sehen. Nach vier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W</a:t>
            </a:r>
            <a:r>
              <a:rPr kumimoji="0" lang="de-DE" sz="200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ochen</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 sagt sie:</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9CBA97-35DF-AAA8-C5FE-CDA50E2CBAE3}"/>
              </a:ext>
            </a:extLst>
          </p:cNvPr>
          <p:cNvSpPr txBox="1"/>
          <p:nvPr/>
        </p:nvSpPr>
        <p:spPr>
          <a:xfrm>
            <a:off x="1905100" y="6093760"/>
            <a:ext cx="8160377"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Oh nein!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Er ist zu dünn*. Das ist nicht gut. Ich möchte Hänsel essen!</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3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33" name="TextBox 32">
            <a:extLst>
              <a:ext uri="{FF2B5EF4-FFF2-40B4-BE49-F238E27FC236}">
                <a16:creationId xmlns:a16="http://schemas.microsoft.com/office/drawing/2014/main" id="{8BFE64C5-52D8-4971-A62C-5963D32FFBD2}"/>
              </a:ext>
            </a:extLst>
          </p:cNvPr>
          <p:cNvSpPr txBox="1"/>
          <p:nvPr/>
        </p:nvSpPr>
        <p:spPr>
          <a:xfrm>
            <a:off x="1925714" y="3076306"/>
            <a:ext cx="9166860" cy="396006"/>
          </a:xfrm>
          <a:prstGeom prst="rect">
            <a:avLst/>
          </a:prstGeom>
          <a:noFill/>
        </p:spPr>
        <p:txBody>
          <a:bodyPr wrap="square" lIns="91440" tIns="45720" rIns="91440" bIns="45720" anchor="t">
            <a:spAutoFit/>
          </a:bodyPr>
          <a:lstStyle/>
          <a:p>
            <a:pPr>
              <a:lnSpc>
                <a:spcPct val="107000"/>
              </a:lnSpc>
              <a:spcAft>
                <a:spcPts val="800"/>
              </a:spcAft>
              <a:defRPr/>
            </a:pPr>
            <a:r>
              <a:rPr lang="de-DE" sz="2000" b="1" dirty="0">
                <a:solidFill>
                  <a:srgbClr val="002060"/>
                </a:solidFill>
                <a:latin typeface="Century Gothic"/>
                <a:ea typeface="Calibri" panose="020F0502020204030204" pitchFamily="34" charset="0"/>
                <a:cs typeface="Times New Roman"/>
              </a:rPr>
              <a:t>Gretel</a:t>
            </a:r>
            <a:r>
              <a:rPr kumimoji="0" lang="de-DE" sz="20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rPr>
              <a:t>: </a:t>
            </a:r>
            <a:r>
              <a:rPr kumimoji="0" lang="de-DE" sz="2000" b="0"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rPr>
              <a:t>Wie mache ich das? Ich weiß nicht. Kannst du es mir zeigen*?</a:t>
            </a:r>
          </a:p>
        </p:txBody>
      </p:sp>
      <p:sp>
        <p:nvSpPr>
          <p:cNvPr id="35" name="TextBox 34">
            <a:extLst>
              <a:ext uri="{FF2B5EF4-FFF2-40B4-BE49-F238E27FC236}">
                <a16:creationId xmlns:a16="http://schemas.microsoft.com/office/drawing/2014/main" id="{BAA04C5C-3A10-4CB5-97CA-95CD2B93D091}"/>
              </a:ext>
            </a:extLst>
          </p:cNvPr>
          <p:cNvSpPr txBox="1"/>
          <p:nvPr/>
        </p:nvSpPr>
        <p:spPr>
          <a:xfrm>
            <a:off x="1925714" y="3504264"/>
            <a:ext cx="9166860" cy="404534"/>
          </a:xfrm>
          <a:prstGeom prst="rect">
            <a:avLst/>
          </a:prstGeom>
          <a:noFill/>
        </p:spPr>
        <p:txBody>
          <a:bodyPr wrap="square" lIns="91440" tIns="45720" rIns="91440" bIns="45720" anchor="t">
            <a:spAutoFit/>
          </a:bodyPr>
          <a:lstStyle/>
          <a:p>
            <a:pPr>
              <a:lnSpc>
                <a:spcPct val="107000"/>
              </a:lnSpc>
              <a:spcAft>
                <a:spcPts val="800"/>
              </a:spcAft>
              <a:defRPr/>
            </a:pPr>
            <a:r>
              <a:rPr kumimoji="0" lang="de-DE" sz="20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rPr>
              <a:t>Hexe: </a:t>
            </a:r>
            <a:r>
              <a:rPr kumimoji="0" lang="de-DE" sz="2000"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rPr>
              <a:t>Das ist einfach! Ich zeige </a:t>
            </a:r>
            <a:r>
              <a:rPr lang="de-DE" sz="2000" dirty="0">
                <a:solidFill>
                  <a:srgbClr val="002060"/>
                </a:solidFill>
                <a:latin typeface="Century Gothic"/>
                <a:ea typeface="Calibri" panose="020F0502020204030204" pitchFamily="34" charset="0"/>
                <a:cs typeface="Times New Roman"/>
              </a:rPr>
              <a:t>es </a:t>
            </a:r>
            <a:r>
              <a:rPr kumimoji="0" lang="de-DE" sz="2000"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rPr>
              <a:t>dir.</a:t>
            </a:r>
            <a:endParaRPr kumimoji="0" lang="de-DE" sz="2000" b="0"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endParaRPr>
          </a:p>
        </p:txBody>
      </p:sp>
      <p:sp>
        <p:nvSpPr>
          <p:cNvPr id="37" name="TextBox 36">
            <a:extLst>
              <a:ext uri="{FF2B5EF4-FFF2-40B4-BE49-F238E27FC236}">
                <a16:creationId xmlns:a16="http://schemas.microsoft.com/office/drawing/2014/main" id="{87DFA42A-BFA2-48B3-86D7-E2531D8E6036}"/>
              </a:ext>
            </a:extLst>
          </p:cNvPr>
          <p:cNvSpPr txBox="1"/>
          <p:nvPr/>
        </p:nvSpPr>
        <p:spPr>
          <a:xfrm>
            <a:off x="1925714" y="3940750"/>
            <a:ext cx="9166860" cy="7340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Die Hexe geht in den Ofen und Gretel schließt* die Tür</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Gretel läuft zu Hänsel.</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43BF016-AE47-4EF3-9FFB-18A5C9D08DC1}"/>
              </a:ext>
            </a:extLst>
          </p:cNvPr>
          <p:cNvSpPr txBox="1"/>
          <p:nvPr/>
        </p:nvSpPr>
        <p:spPr>
          <a:xfrm>
            <a:off x="1925714" y="4706749"/>
            <a:ext cx="9520571" cy="3960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Gretel: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Komm, Hänsel, wir gehen nach Hause zu Papa! </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descr="Teacher">
            <a:extLst>
              <a:ext uri="{FF2B5EF4-FFF2-40B4-BE49-F238E27FC236}">
                <a16:creationId xmlns:a16="http://schemas.microsoft.com/office/drawing/2014/main" id="{83598542-9850-4DFF-9F09-37A174B566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962" y="-2228"/>
            <a:ext cx="804861" cy="804861"/>
          </a:xfrm>
          <a:prstGeom prst="rect">
            <a:avLst/>
          </a:prstGeom>
        </p:spPr>
      </p:pic>
      <p:sp>
        <p:nvSpPr>
          <p:cNvPr id="29" name="TextBox 28">
            <a:extLst>
              <a:ext uri="{FF2B5EF4-FFF2-40B4-BE49-F238E27FC236}">
                <a16:creationId xmlns:a16="http://schemas.microsoft.com/office/drawing/2014/main" id="{8B249545-FDE6-447C-AECC-23AFD2E628BC}"/>
              </a:ext>
            </a:extLst>
          </p:cNvPr>
          <p:cNvSpPr txBox="1"/>
          <p:nvPr/>
        </p:nvSpPr>
        <p:spPr>
          <a:xfrm>
            <a:off x="1925714" y="2203334"/>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Die böse Hexe hat einen Plan. </a:t>
            </a:r>
            <a:endPar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87C5C30A-E6F2-4B18-ABE8-2D171F8E2FA9}"/>
              </a:ext>
            </a:extLst>
          </p:cNvPr>
          <p:cNvSpPr txBox="1"/>
          <p:nvPr/>
        </p:nvSpPr>
        <p:spPr>
          <a:xfrm>
            <a:off x="1925714" y="2639820"/>
            <a:ext cx="9166860" cy="40453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Hexe: </a:t>
            </a:r>
            <a:r>
              <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Gretel, geh in den Ofen. Ist es heiß?</a:t>
            </a:r>
          </a:p>
        </p:txBody>
      </p:sp>
      <p:sp>
        <p:nvSpPr>
          <p:cNvPr id="9" name="Speech Bubble: Rectangle with Corners Rounded 8">
            <a:extLst>
              <a:ext uri="{FF2B5EF4-FFF2-40B4-BE49-F238E27FC236}">
                <a16:creationId xmlns:a16="http://schemas.microsoft.com/office/drawing/2014/main" id="{51241A1C-3F8F-41FF-B441-BB001F447FDA}"/>
              </a:ext>
            </a:extLst>
          </p:cNvPr>
          <p:cNvSpPr/>
          <p:nvPr/>
        </p:nvSpPr>
        <p:spPr>
          <a:xfrm>
            <a:off x="8233809" y="195279"/>
            <a:ext cx="3634326" cy="517320"/>
          </a:xfrm>
          <a:prstGeom prst="wedgeRoundRectCallout">
            <a:avLst>
              <a:gd name="adj1" fmla="val -59767"/>
              <a:gd name="adj2" fmla="val -2468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550EA2C8-37B5-4D77-9D24-484957A50422}"/>
              </a:ext>
            </a:extLst>
          </p:cNvPr>
          <p:cNvSpPr/>
          <p:nvPr/>
        </p:nvSpPr>
        <p:spPr>
          <a:xfrm>
            <a:off x="8262819" y="237177"/>
            <a:ext cx="3605316" cy="4017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cs typeface="+mn-cs"/>
              </a:rPr>
              <a:t>Lies und spiel den Text.</a:t>
            </a:r>
            <a:endParaRPr kumimoji="0" lang="en-GB" sz="2400" b="1" i="0" u="none" strike="noStrike" kern="1200" cap="none" spc="-1" normalizeH="0" baseline="0" noProof="0" dirty="0">
              <a:ln>
                <a:noFill/>
              </a:ln>
              <a:solidFill>
                <a:srgbClr val="002060"/>
              </a:solidFill>
              <a:effectLst/>
              <a:uLnTx/>
              <a:uFillTx/>
              <a:latin typeface="Arial"/>
              <a:ea typeface="+mn-ea"/>
              <a:cs typeface="+mn-cs"/>
            </a:endParaRPr>
          </a:p>
        </p:txBody>
      </p:sp>
      <p:sp>
        <p:nvSpPr>
          <p:cNvPr id="6" name="TextBox 5">
            <a:extLst>
              <a:ext uri="{FF2B5EF4-FFF2-40B4-BE49-F238E27FC236}">
                <a16:creationId xmlns:a16="http://schemas.microsoft.com/office/drawing/2014/main" id="{4B0453A9-6CFB-3BB8-E3DA-1F88CF98F958}"/>
              </a:ext>
            </a:extLst>
          </p:cNvPr>
          <p:cNvSpPr txBox="1"/>
          <p:nvPr/>
        </p:nvSpPr>
        <p:spPr>
          <a:xfrm>
            <a:off x="9301163" y="5532451"/>
            <a:ext cx="2852836" cy="1323439"/>
          </a:xfrm>
          <a:prstGeom prst="rect">
            <a:avLst/>
          </a:prstGeom>
          <a:solidFill>
            <a:srgbClr val="92D050"/>
          </a:solidFill>
        </p:spPr>
        <p:txBody>
          <a:bodyPr wrap="square" lIns="91440" tIns="45720" rIns="91440" bIns="45720" rtlCol="0" anchor="t">
            <a:spAutoFit/>
          </a:bodyPr>
          <a:lstStyle/>
          <a:p>
            <a:pPr algn="r"/>
            <a:r>
              <a:rPr lang="en-GB" sz="2000" dirty="0">
                <a:latin typeface="Century Gothic" panose="020B0502020202020204" pitchFamily="34" charset="0"/>
              </a:rPr>
              <a:t>der </a:t>
            </a:r>
            <a:r>
              <a:rPr lang="en-GB" sz="2000" dirty="0" err="1">
                <a:latin typeface="Century Gothic" panose="020B0502020202020204" pitchFamily="34" charset="0"/>
              </a:rPr>
              <a:t>Ofen</a:t>
            </a:r>
            <a:r>
              <a:rPr lang="en-GB" sz="2000" dirty="0">
                <a:latin typeface="Century Gothic" panose="020B0502020202020204" pitchFamily="34" charset="0"/>
              </a:rPr>
              <a:t> – oven</a:t>
            </a:r>
          </a:p>
          <a:p>
            <a:pPr algn="r"/>
            <a:r>
              <a:rPr lang="en-GB" sz="2000" dirty="0" err="1">
                <a:latin typeface="Century Gothic" panose="020B0502020202020204" pitchFamily="34" charset="0"/>
              </a:rPr>
              <a:t>heiß</a:t>
            </a:r>
            <a:r>
              <a:rPr lang="en-GB" sz="2000" dirty="0">
                <a:latin typeface="Century Gothic" panose="020B0502020202020204" pitchFamily="34" charset="0"/>
              </a:rPr>
              <a:t> – hot</a:t>
            </a:r>
          </a:p>
          <a:p>
            <a:pPr algn="r"/>
            <a:r>
              <a:rPr lang="en-GB" sz="2000" dirty="0">
                <a:latin typeface="Century Gothic"/>
              </a:rPr>
              <a:t>mir </a:t>
            </a:r>
            <a:r>
              <a:rPr lang="en-GB" sz="2000" dirty="0" err="1">
                <a:latin typeface="Century Gothic"/>
              </a:rPr>
              <a:t>zeigen</a:t>
            </a:r>
            <a:r>
              <a:rPr lang="en-GB" sz="2000" dirty="0">
                <a:latin typeface="Century Gothic"/>
              </a:rPr>
              <a:t> – show me</a:t>
            </a:r>
          </a:p>
          <a:p>
            <a:pPr algn="r"/>
            <a:r>
              <a:rPr lang="en-GB" sz="2000" dirty="0" err="1">
                <a:latin typeface="Century Gothic" panose="020B0502020202020204" pitchFamily="34" charset="0"/>
              </a:rPr>
              <a:t>schließen</a:t>
            </a:r>
            <a:r>
              <a:rPr lang="en-GB" sz="2000" dirty="0">
                <a:latin typeface="Century Gothic" panose="020B0502020202020204" pitchFamily="34" charset="0"/>
              </a:rPr>
              <a:t> – to close</a:t>
            </a:r>
          </a:p>
        </p:txBody>
      </p:sp>
      <p:sp>
        <p:nvSpPr>
          <p:cNvPr id="8" name="TextBox 7">
            <a:extLst>
              <a:ext uri="{FF2B5EF4-FFF2-40B4-BE49-F238E27FC236}">
                <a16:creationId xmlns:a16="http://schemas.microsoft.com/office/drawing/2014/main" id="{7F2FBF84-6613-21AD-DA6B-2DACB8373D19}"/>
              </a:ext>
            </a:extLst>
          </p:cNvPr>
          <p:cNvSpPr txBox="1"/>
          <p:nvPr/>
        </p:nvSpPr>
        <p:spPr>
          <a:xfrm>
            <a:off x="1925714" y="5892178"/>
            <a:ext cx="6891672"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Erzähler: </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Hänsel und Gretel laufen nach Hause. Sie sehen ihren Vater. Sie sind alle sehr froh!</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6" name="Freeform 2">
            <a:extLst>
              <a:ext uri="{FF2B5EF4-FFF2-40B4-BE49-F238E27FC236}">
                <a16:creationId xmlns:a16="http://schemas.microsoft.com/office/drawing/2014/main" id="{61D18910-74B8-30A7-8C46-95F4D86748F4}"/>
              </a:ext>
            </a:extLst>
          </p:cNvPr>
          <p:cNvSpPr/>
          <p:nvPr/>
        </p:nvSpPr>
        <p:spPr>
          <a:xfrm>
            <a:off x="-203713" y="866874"/>
            <a:ext cx="2009031" cy="2334438"/>
          </a:xfrm>
          <a:custGeom>
            <a:avLst/>
            <a:gdLst/>
            <a:ahLst/>
            <a:cxnLst/>
            <a:rect l="l" t="t" r="r" b="b"/>
            <a:pathLst>
              <a:path w="3580279" h="4160184">
                <a:moveTo>
                  <a:pt x="0" y="0"/>
                </a:moveTo>
                <a:lnTo>
                  <a:pt x="3580280" y="0"/>
                </a:lnTo>
                <a:lnTo>
                  <a:pt x="3580280" y="4160183"/>
                </a:lnTo>
                <a:lnTo>
                  <a:pt x="0" y="4160183"/>
                </a:lnTo>
                <a:lnTo>
                  <a:pt x="0" y="0"/>
                </a:lnTo>
                <a:close/>
              </a:path>
            </a:pathLst>
          </a:custGeom>
          <a:blipFill>
            <a:blip r:embed="rId6"/>
            <a:stretch>
              <a:fillRect l="-47349" t="-43476" r="-19884" b="-446"/>
            </a:stretch>
          </a:blipFill>
        </p:spPr>
        <p:txBody>
          <a:bodyPr/>
          <a:lstStyle/>
          <a:p>
            <a:endParaRPr lang="en-US"/>
          </a:p>
        </p:txBody>
      </p:sp>
      <p:sp>
        <p:nvSpPr>
          <p:cNvPr id="18" name="Title 4">
            <a:extLst>
              <a:ext uri="{FF2B5EF4-FFF2-40B4-BE49-F238E27FC236}">
                <a16:creationId xmlns:a16="http://schemas.microsoft.com/office/drawing/2014/main" id="{0C81272C-B9C1-F6D8-1EF2-252E529F8A8C}"/>
              </a:ext>
            </a:extLst>
          </p:cNvPr>
          <p:cNvSpPr txBox="1">
            <a:spLocks/>
          </p:cNvSpPr>
          <p:nvPr/>
        </p:nvSpPr>
        <p:spPr>
          <a:xfrm>
            <a:off x="418273" y="156869"/>
            <a:ext cx="7059487" cy="523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chemeClr val="bg1"/>
                </a:solidFill>
                <a:latin typeface="Century Gothic" panose="020B0502020202020204" pitchFamily="34" charset="0"/>
                <a:cs typeface="Arial"/>
                <a:sym typeface="Arial"/>
              </a:rPr>
              <a:t>Follow</a:t>
            </a:r>
            <a:r>
              <a:rPr lang="es-AR" sz="3200" b="1" kern="0" dirty="0">
                <a:solidFill>
                  <a:schemeClr val="bg1"/>
                </a:solidFill>
                <a:latin typeface="Century Gothic" panose="020B0502020202020204" pitchFamily="34" charset="0"/>
                <a:cs typeface="Arial"/>
                <a:sym typeface="Arial"/>
              </a:rPr>
              <a:t> ups 1-4d </a:t>
            </a:r>
            <a:r>
              <a:rPr lang="es-AR" sz="3200" b="1" kern="0" dirty="0" err="1">
                <a:solidFill>
                  <a:schemeClr val="bg1"/>
                </a:solidFill>
                <a:latin typeface="Century Gothic" panose="020B0502020202020204" pitchFamily="34" charset="0"/>
                <a:cs typeface="Arial"/>
                <a:sym typeface="Arial"/>
              </a:rPr>
              <a:t>Hänsel</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und</a:t>
            </a:r>
            <a:r>
              <a:rPr lang="es-AR" sz="3200" b="1" kern="0" dirty="0">
                <a:solidFill>
                  <a:schemeClr val="bg1"/>
                </a:solidFill>
                <a:latin typeface="Century Gothic" panose="020B0502020202020204" pitchFamily="34" charset="0"/>
                <a:cs typeface="Arial"/>
                <a:sym typeface="Arial"/>
              </a:rPr>
              <a:t> Gretel </a:t>
            </a:r>
            <a:r>
              <a:rPr lang="es-AR" sz="3200" b="1" kern="0" dirty="0" err="1">
                <a:solidFill>
                  <a:schemeClr val="bg1"/>
                </a:solidFill>
                <a:latin typeface="Century Gothic" panose="020B0502020202020204" pitchFamily="34" charset="0"/>
                <a:cs typeface="Arial"/>
                <a:sym typeface="Arial"/>
              </a:rPr>
              <a:t>gehen</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nach</a:t>
            </a:r>
            <a:r>
              <a:rPr lang="es-AR" sz="3200" b="1" kern="0" dirty="0">
                <a:solidFill>
                  <a:schemeClr val="bg1"/>
                </a:solidFill>
                <a:latin typeface="Century Gothic" panose="020B0502020202020204" pitchFamily="34" charset="0"/>
                <a:cs typeface="Arial"/>
                <a:sym typeface="Arial"/>
              </a:rPr>
              <a:t> </a:t>
            </a:r>
            <a:r>
              <a:rPr lang="es-AR" sz="3200" b="1" kern="0" dirty="0" err="1">
                <a:solidFill>
                  <a:schemeClr val="bg1"/>
                </a:solidFill>
                <a:latin typeface="Century Gothic" panose="020B0502020202020204" pitchFamily="34" charset="0"/>
                <a:cs typeface="Arial"/>
                <a:sym typeface="Arial"/>
              </a:rPr>
              <a:t>Hause</a:t>
            </a:r>
            <a:endParaRPr lang="en-GB" sz="3200" kern="0" dirty="0">
              <a:solidFill>
                <a:schemeClr val="bg1"/>
              </a:solidFill>
            </a:endParaRPr>
          </a:p>
        </p:txBody>
      </p:sp>
      <p:sp>
        <p:nvSpPr>
          <p:cNvPr id="24" name="Google Shape;167;p2">
            <a:extLst>
              <a:ext uri="{FF2B5EF4-FFF2-40B4-BE49-F238E27FC236}">
                <a16:creationId xmlns:a16="http://schemas.microsoft.com/office/drawing/2014/main" id="{DF638167-9672-97CF-3E7A-FF81753BDD5A}"/>
              </a:ext>
            </a:extLst>
          </p:cNvPr>
          <p:cNvSpPr/>
          <p:nvPr/>
        </p:nvSpPr>
        <p:spPr>
          <a:xfrm>
            <a:off x="-81280" y="84067"/>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Picture 1" descr="A stack of gold coins&#10;&#10;Description automatically generated">
            <a:extLst>
              <a:ext uri="{FF2B5EF4-FFF2-40B4-BE49-F238E27FC236}">
                <a16:creationId xmlns:a16="http://schemas.microsoft.com/office/drawing/2014/main" id="{8D045577-4003-7DF3-810A-0CC1564B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89" y="5446360"/>
            <a:ext cx="1771229" cy="1466799"/>
          </a:xfrm>
          <a:prstGeom prst="rect">
            <a:avLst/>
          </a:prstGeom>
        </p:spPr>
      </p:pic>
      <p:sp>
        <p:nvSpPr>
          <p:cNvPr id="3" name="TextBox 2">
            <a:extLst>
              <a:ext uri="{FF2B5EF4-FFF2-40B4-BE49-F238E27FC236}">
                <a16:creationId xmlns:a16="http://schemas.microsoft.com/office/drawing/2014/main" id="{205D5E4A-6089-32C1-8C77-F1047B3508F2}"/>
              </a:ext>
            </a:extLst>
          </p:cNvPr>
          <p:cNvSpPr txBox="1"/>
          <p:nvPr/>
        </p:nvSpPr>
        <p:spPr>
          <a:xfrm>
            <a:off x="1925714" y="5134707"/>
            <a:ext cx="9520571"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de-DE" sz="20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Hänsel: </a:t>
            </a:r>
            <a:r>
              <a:rPr kumimoji="0" lang="de-DE" sz="200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Ja! Aber </a:t>
            </a:r>
            <a:r>
              <a:rPr kumimoji="0" lang="de-DE" sz="2000"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rPr>
              <a:t>w</a:t>
            </a:r>
            <a:r>
              <a:rPr lang="de-DE" sz="20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as</a:t>
            </a:r>
            <a:r>
              <a:rPr lang="de-DE"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ist das? Die Hexe hat viel Geld! Wir nehmen das Geld mit nach Hause! Dann können wir alle essen!</a:t>
            </a:r>
            <a:endParaRPr kumimoji="0" lang="de-DE" sz="20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83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534122613"/>
              </p:ext>
            </p:extLst>
          </p:nvPr>
        </p:nvGraphicFramePr>
        <p:xfrm>
          <a:off x="547098" y="1691718"/>
          <a:ext cx="10322446" cy="4332117"/>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886525">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92D050"/>
                          </a:solidFill>
                          <a:latin typeface="Century Gothic" panose="020B0502020202020204" pitchFamily="34" charset="0"/>
                          <a:sym typeface="Arial"/>
                        </a:rPr>
                        <a:t>essen</a:t>
                      </a:r>
                      <a:endParaRPr lang="en-GB" sz="2400" b="1" i="0" u="none" strike="noStrike" cap="none" dirty="0">
                        <a:solidFill>
                          <a:srgbClr val="92D050"/>
                        </a:solidFill>
                        <a:latin typeface="Century Gothic" panose="020B0502020202020204" pitchFamily="34" charset="0"/>
                        <a:sym typeface="Arial"/>
                      </a:endParaRP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92D050"/>
                          </a:solidFill>
                          <a:latin typeface="Century Gothic" panose="020B0502020202020204" pitchFamily="34" charset="0"/>
                          <a:sym typeface="Arial"/>
                        </a:rPr>
                        <a:t>dann</a:t>
                      </a:r>
                      <a:endParaRPr lang="en-GB" sz="2400" b="1" i="0" u="none" strike="noStrike" cap="none" dirty="0">
                        <a:solidFill>
                          <a:srgbClr val="92D05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i="0" u="none" strike="noStrike" cap="none" dirty="0">
                          <a:solidFill>
                            <a:srgbClr val="92D050"/>
                          </a:solidFill>
                          <a:latin typeface="Century Gothic" panose="020B0502020202020204" pitchFamily="34" charset="0"/>
                          <a:sym typeface="Arial"/>
                        </a:rPr>
                        <a:t>die (Party)</a:t>
                      </a:r>
                      <a:r>
                        <a:rPr lang="en-GB" sz="2200" b="1" i="0" u="none" strike="noStrike" cap="none" dirty="0" err="1">
                          <a:solidFill>
                            <a:srgbClr val="92D050"/>
                          </a:solidFill>
                          <a:latin typeface="Century Gothic" panose="020B0502020202020204" pitchFamily="34" charset="0"/>
                          <a:sym typeface="Arial"/>
                        </a:rPr>
                        <a:t>Kleidung</a:t>
                      </a:r>
                      <a:endParaRPr lang="en-GB" sz="2200" b="1" i="0" u="none" strike="noStrike" cap="none" dirty="0">
                        <a:solidFill>
                          <a:srgbClr val="92D05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gehen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sehen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err="1">
                          <a:solidFill>
                            <a:srgbClr val="92D050"/>
                          </a:solidFill>
                          <a:latin typeface="Century Gothic" panose="020B0502020202020204" pitchFamily="34" charset="0"/>
                        </a:rPr>
                        <a:t>tragen</a:t>
                      </a:r>
                      <a:endParaRPr lang="en-GB" sz="22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man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singen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tanzen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liegen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draußen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Lust </a:t>
                      </a:r>
                      <a:r>
                        <a:rPr lang="en-GB" sz="2400" b="1" dirty="0" err="1">
                          <a:solidFill>
                            <a:srgbClr val="FF3399"/>
                          </a:solidFill>
                          <a:latin typeface="Century Gothic" panose="020B0502020202020204" pitchFamily="34" charset="0"/>
                        </a:rPr>
                        <a:t>haben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Rad </a:t>
                      </a:r>
                      <a:r>
                        <a:rPr lang="en-GB" sz="2400" b="1" dirty="0" err="1">
                          <a:solidFill>
                            <a:srgbClr val="FF3399"/>
                          </a:solidFill>
                          <a:latin typeface="Century Gothic" panose="020B0502020202020204" pitchFamily="34" charset="0"/>
                        </a:rPr>
                        <a:t>fahren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die </a:t>
                      </a:r>
                      <a:r>
                        <a:rPr lang="en-GB" sz="2400" b="1" dirty="0" err="1">
                          <a:solidFill>
                            <a:srgbClr val="FF3399"/>
                          </a:solidFill>
                          <a:latin typeface="Century Gothic" panose="020B0502020202020204" pitchFamily="34" charset="0"/>
                        </a:rPr>
                        <a:t>Sonne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wichtig</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590417" y="2350157"/>
            <a:ext cx="1186070" cy="108036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4"/>
          <a:stretch>
            <a:fillRect/>
          </a:stretch>
        </p:blipFill>
        <p:spPr>
          <a:xfrm>
            <a:off x="795646" y="4311247"/>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660798" y="532855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02753" y="302682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392272" y="5553160"/>
            <a:ext cx="282698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cycling</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372670" y="5553160"/>
            <a:ext cx="3218134" cy="461665"/>
          </a:xfrm>
          <a:prstGeom prst="rect">
            <a:avLst/>
          </a:prstGeom>
          <a:noFill/>
        </p:spPr>
        <p:txBody>
          <a:bodyPr wrap="square" rtlCol="0">
            <a:spAutoFit/>
          </a:bodyPr>
          <a:lstStyle/>
          <a:p>
            <a:pPr>
              <a:buClr>
                <a:srgbClr val="000000"/>
              </a:buClr>
              <a:buFont typeface="Arial"/>
              <a:buNone/>
              <a:defRPr/>
            </a:pPr>
            <a:r>
              <a:rPr lang="en-GB" sz="2300" kern="0" dirty="0">
                <a:solidFill>
                  <a:srgbClr val="002060"/>
                </a:solidFill>
                <a:latin typeface="Century Gothic" panose="020B0502020202020204" pitchFamily="34" charset="0"/>
                <a:cs typeface="Arial"/>
                <a:sym typeface="Arial"/>
              </a:rPr>
              <a:t>(the) sun</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035408" y="5554070"/>
            <a:ext cx="282698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important</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92272" y="4679470"/>
            <a:ext cx="277151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lie, lying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372670" y="46794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outside</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036822" y="4750910"/>
            <a:ext cx="2854734"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to feel like (doing </a:t>
            </a:r>
            <a:r>
              <a:rPr lang="en-GB" sz="2000" kern="0" dirty="0" err="1">
                <a:solidFill>
                  <a:srgbClr val="002060"/>
                </a:solidFill>
                <a:latin typeface="Century Gothic" panose="020B0502020202020204" pitchFamily="34" charset="0"/>
                <a:cs typeface="Arial"/>
                <a:sym typeface="Arial"/>
              </a:rPr>
              <a:t>sth</a:t>
            </a:r>
            <a:r>
              <a:rPr lang="en-GB" sz="2000" kern="0" dirty="0">
                <a:solidFill>
                  <a:srgbClr val="002060"/>
                </a:solidFill>
                <a:latin typeface="Century Gothic" panose="020B0502020202020204" pitchFamily="34" charset="0"/>
                <a:cs typeface="Arial"/>
                <a:sym typeface="Arial"/>
              </a:rPr>
              <a:t>)</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92272" y="3891152"/>
            <a:ext cx="2958384"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you (general), people</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372670" y="3834000"/>
            <a:ext cx="26913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sing, singing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035408" y="3836617"/>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to dance, dances</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392272" y="2970282"/>
            <a:ext cx="298039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go, going</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372670" y="2970282"/>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see, seeing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039383" y="2960433"/>
            <a:ext cx="306908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wear, wearing</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92272" y="2101131"/>
            <a:ext cx="284023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eat, eating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372670" y="2101131"/>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then</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039383" y="2147298"/>
            <a:ext cx="2873480" cy="415498"/>
          </a:xfrm>
          <a:prstGeom prst="rect">
            <a:avLst/>
          </a:prstGeom>
          <a:noFill/>
        </p:spPr>
        <p:txBody>
          <a:bodyPr wrap="square" rtlCol="0">
            <a:spAutoFit/>
          </a:bodyPr>
          <a:lstStyle/>
          <a:p>
            <a:pPr>
              <a:buClr>
                <a:srgbClr val="000000"/>
              </a:buClr>
              <a:buFont typeface="Arial"/>
              <a:buNone/>
              <a:defRPr/>
            </a:pPr>
            <a:r>
              <a:rPr lang="en-US" sz="2100" kern="0" dirty="0">
                <a:solidFill>
                  <a:srgbClr val="002060"/>
                </a:solidFill>
                <a:latin typeface="Century Gothic" panose="020B0502020202020204" pitchFamily="34" charset="0"/>
                <a:cs typeface="Arial"/>
                <a:sym typeface="Arial"/>
              </a:rPr>
              <a:t>(the) (party) clothes</a:t>
            </a:r>
            <a:endParaRPr lang="en-GB" sz="21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8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FEC4F260-6532-733A-F3E6-DBB20DA2C3AF}"/>
              </a:ext>
            </a:extLst>
          </p:cNvPr>
          <p:cNvGraphicFramePr>
            <a:graphicFrameLocks noGrp="1"/>
          </p:cNvGraphicFramePr>
          <p:nvPr>
            <p:extLst>
              <p:ext uri="{D42A27DB-BD31-4B8C-83A1-F6EECF244321}">
                <p14:modId xmlns:p14="http://schemas.microsoft.com/office/powerpoint/2010/main" val="1224464322"/>
              </p:ext>
            </p:extLst>
          </p:nvPr>
        </p:nvGraphicFramePr>
        <p:xfrm>
          <a:off x="547098" y="1691718"/>
          <a:ext cx="10322446" cy="4332117"/>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886525">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i="0" u="none" strike="noStrike" cap="none" dirty="0">
                          <a:solidFill>
                            <a:srgbClr val="92D050"/>
                          </a:solidFill>
                          <a:latin typeface="Century Gothic" panose="020B0502020202020204" pitchFamily="34" charset="0"/>
                          <a:sym typeface="Arial"/>
                        </a:rPr>
                        <a:t>(the) (party) clothes</a:t>
                      </a: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to go, going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900" b="1" i="0" u="none" strike="noStrike" cap="none" dirty="0">
                          <a:solidFill>
                            <a:srgbClr val="92D050"/>
                          </a:solidFill>
                          <a:latin typeface="Century Gothic" panose="020B0502020202020204" pitchFamily="34" charset="0"/>
                          <a:sym typeface="Arial"/>
                        </a:rPr>
                        <a:t>you (general), people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wear, wearing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eat, 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a:solidFill>
                            <a:srgbClr val="92D050"/>
                          </a:solidFill>
                          <a:latin typeface="Century Gothic" panose="020B0502020202020204" pitchFamily="34" charset="0"/>
                        </a:rPr>
                        <a:t>to dance, dancing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see, seeing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sing, singing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100" b="1" dirty="0">
                          <a:solidFill>
                            <a:srgbClr val="FF3399"/>
                          </a:solidFill>
                          <a:latin typeface="Century Gothic" panose="020B0502020202020204" pitchFamily="34" charset="0"/>
                        </a:rPr>
                        <a:t>to feel like (doing </a:t>
                      </a:r>
                      <a:r>
                        <a:rPr lang="en-GB" sz="2100" b="1" dirty="0" err="1">
                          <a:solidFill>
                            <a:srgbClr val="FF3399"/>
                          </a:solidFill>
                          <a:latin typeface="Century Gothic" panose="020B0502020202020204" pitchFamily="34" charset="0"/>
                        </a:rPr>
                        <a:t>sth</a:t>
                      </a:r>
                      <a:r>
                        <a:rPr lang="en-GB" sz="21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lie, lying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sun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important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cycling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outside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pic>
        <p:nvPicPr>
          <p:cNvPr id="4" name="Picture 3">
            <a:extLst>
              <a:ext uri="{FF2B5EF4-FFF2-40B4-BE49-F238E27FC236}">
                <a16:creationId xmlns:a16="http://schemas.microsoft.com/office/drawing/2014/main" id="{C89A2284-7D65-A82C-0548-67DBAEA5546D}"/>
              </a:ext>
            </a:extLst>
          </p:cNvPr>
          <p:cNvPicPr>
            <a:picLocks noChangeAspect="1"/>
          </p:cNvPicPr>
          <p:nvPr/>
        </p:nvPicPr>
        <p:blipFill>
          <a:blip r:embed="rId3"/>
          <a:stretch>
            <a:fillRect/>
          </a:stretch>
        </p:blipFill>
        <p:spPr>
          <a:xfrm>
            <a:off x="590417" y="2350157"/>
            <a:ext cx="1186070" cy="1080360"/>
          </a:xfrm>
          <a:prstGeom prst="rect">
            <a:avLst/>
          </a:prstGeom>
        </p:spPr>
      </p:pic>
      <p:pic>
        <p:nvPicPr>
          <p:cNvPr id="5" name="Picture 4">
            <a:extLst>
              <a:ext uri="{FF2B5EF4-FFF2-40B4-BE49-F238E27FC236}">
                <a16:creationId xmlns:a16="http://schemas.microsoft.com/office/drawing/2014/main" id="{1A8D2464-C0AF-5724-1B5C-5F929E3CC2F9}"/>
              </a:ext>
            </a:extLst>
          </p:cNvPr>
          <p:cNvPicPr>
            <a:picLocks noChangeAspect="1"/>
          </p:cNvPicPr>
          <p:nvPr/>
        </p:nvPicPr>
        <p:blipFill>
          <a:blip r:embed="rId4"/>
          <a:stretch>
            <a:fillRect/>
          </a:stretch>
        </p:blipFill>
        <p:spPr>
          <a:xfrm>
            <a:off x="795646" y="4311247"/>
            <a:ext cx="1162417" cy="1101237"/>
          </a:xfrm>
          <a:prstGeom prst="rect">
            <a:avLst/>
          </a:prstGeom>
        </p:spPr>
      </p:pic>
      <p:sp>
        <p:nvSpPr>
          <p:cNvPr id="6" name="TextBox 5">
            <a:extLst>
              <a:ext uri="{FF2B5EF4-FFF2-40B4-BE49-F238E27FC236}">
                <a16:creationId xmlns:a16="http://schemas.microsoft.com/office/drawing/2014/main" id="{49921723-327D-43F3-FE84-474203E1ED15}"/>
              </a:ext>
            </a:extLst>
          </p:cNvPr>
          <p:cNvSpPr txBox="1"/>
          <p:nvPr/>
        </p:nvSpPr>
        <p:spPr>
          <a:xfrm>
            <a:off x="1660798" y="532855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7" name="TextBox 6">
            <a:extLst>
              <a:ext uri="{FF2B5EF4-FFF2-40B4-BE49-F238E27FC236}">
                <a16:creationId xmlns:a16="http://schemas.microsoft.com/office/drawing/2014/main" id="{DC922474-24B6-D08B-888F-DA70A7DA01E0}"/>
              </a:ext>
            </a:extLst>
          </p:cNvPr>
          <p:cNvSpPr txBox="1"/>
          <p:nvPr/>
        </p:nvSpPr>
        <p:spPr>
          <a:xfrm>
            <a:off x="1702753" y="302682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8" name="TextBox 7">
            <a:extLst>
              <a:ext uri="{FF2B5EF4-FFF2-40B4-BE49-F238E27FC236}">
                <a16:creationId xmlns:a16="http://schemas.microsoft.com/office/drawing/2014/main" id="{E1F8B6D4-4C62-2CB1-D782-6B76F19801B2}"/>
              </a:ext>
            </a:extLst>
          </p:cNvPr>
          <p:cNvSpPr txBox="1"/>
          <p:nvPr/>
        </p:nvSpPr>
        <p:spPr>
          <a:xfrm>
            <a:off x="2392272" y="5540269"/>
            <a:ext cx="2826982"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wichtig</a:t>
            </a:r>
            <a:endParaRPr lang="en-GB" sz="2400" kern="0" dirty="0">
              <a:solidFill>
                <a:srgbClr val="002060"/>
              </a:solidFill>
              <a:latin typeface="Century Gothic" panose="020B0502020202020204" pitchFamily="34" charset="0"/>
              <a:cs typeface="Arial"/>
              <a:sym typeface="Arial"/>
            </a:endParaRPr>
          </a:p>
        </p:txBody>
      </p:sp>
      <p:sp>
        <p:nvSpPr>
          <p:cNvPr id="9" name="TextBox 8">
            <a:extLst>
              <a:ext uri="{FF2B5EF4-FFF2-40B4-BE49-F238E27FC236}">
                <a16:creationId xmlns:a16="http://schemas.microsoft.com/office/drawing/2014/main" id="{017B1527-E760-A25B-E255-2C00460B277E}"/>
              </a:ext>
            </a:extLst>
          </p:cNvPr>
          <p:cNvSpPr txBox="1"/>
          <p:nvPr/>
        </p:nvSpPr>
        <p:spPr>
          <a:xfrm>
            <a:off x="5372670" y="5540269"/>
            <a:ext cx="3218134" cy="461665"/>
          </a:xfrm>
          <a:prstGeom prst="rect">
            <a:avLst/>
          </a:prstGeom>
          <a:noFill/>
        </p:spPr>
        <p:txBody>
          <a:bodyPr wrap="square" rtlCol="0">
            <a:spAutoFit/>
          </a:bodyPr>
          <a:lstStyle/>
          <a:p>
            <a:pPr>
              <a:buClr>
                <a:srgbClr val="000000"/>
              </a:buClr>
              <a:buFont typeface="Arial"/>
              <a:buNone/>
              <a:defRPr/>
            </a:pPr>
            <a:r>
              <a:rPr lang="en-GB" sz="2300" kern="0" dirty="0">
                <a:solidFill>
                  <a:srgbClr val="002060"/>
                </a:solidFill>
                <a:latin typeface="Century Gothic" panose="020B0502020202020204" pitchFamily="34" charset="0"/>
                <a:cs typeface="Arial"/>
                <a:sym typeface="Arial"/>
              </a:rPr>
              <a:t>Rad </a:t>
            </a:r>
            <a:r>
              <a:rPr lang="en-GB" sz="2300" kern="0" dirty="0" err="1">
                <a:solidFill>
                  <a:srgbClr val="002060"/>
                </a:solidFill>
                <a:latin typeface="Century Gothic" panose="020B0502020202020204" pitchFamily="34" charset="0"/>
                <a:cs typeface="Arial"/>
                <a:sym typeface="Arial"/>
              </a:rPr>
              <a:t>fahren</a:t>
            </a:r>
            <a:endParaRPr lang="en-GB" sz="2300" kern="0" dirty="0">
              <a:solidFill>
                <a:srgbClr val="002060"/>
              </a:solidFill>
              <a:latin typeface="Century Gothic" panose="020B0502020202020204" pitchFamily="34" charset="0"/>
              <a:cs typeface="Arial"/>
              <a:sym typeface="Arial"/>
            </a:endParaRPr>
          </a:p>
        </p:txBody>
      </p:sp>
      <p:sp>
        <p:nvSpPr>
          <p:cNvPr id="10" name="TextBox 9">
            <a:extLst>
              <a:ext uri="{FF2B5EF4-FFF2-40B4-BE49-F238E27FC236}">
                <a16:creationId xmlns:a16="http://schemas.microsoft.com/office/drawing/2014/main" id="{EAC5CDF4-59BC-B4DE-25AE-DCAC80805461}"/>
              </a:ext>
            </a:extLst>
          </p:cNvPr>
          <p:cNvSpPr txBox="1"/>
          <p:nvPr/>
        </p:nvSpPr>
        <p:spPr>
          <a:xfrm>
            <a:off x="8035408" y="5541179"/>
            <a:ext cx="2826982"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draußen</a:t>
            </a:r>
            <a:endParaRPr lang="en-GB" sz="2400" kern="0" dirty="0">
              <a:solidFill>
                <a:srgbClr val="002060"/>
              </a:solidFill>
              <a:latin typeface="Century Gothic" panose="020B0502020202020204" pitchFamily="34" charset="0"/>
              <a:cs typeface="Arial"/>
              <a:sym typeface="Arial"/>
            </a:endParaRPr>
          </a:p>
        </p:txBody>
      </p:sp>
      <p:sp>
        <p:nvSpPr>
          <p:cNvPr id="11" name="TextBox 10">
            <a:extLst>
              <a:ext uri="{FF2B5EF4-FFF2-40B4-BE49-F238E27FC236}">
                <a16:creationId xmlns:a16="http://schemas.microsoft.com/office/drawing/2014/main" id="{6A70BC07-D95A-ACF4-A6A0-F25528893E92}"/>
              </a:ext>
            </a:extLst>
          </p:cNvPr>
          <p:cNvSpPr txBox="1"/>
          <p:nvPr/>
        </p:nvSpPr>
        <p:spPr>
          <a:xfrm>
            <a:off x="2392272" y="4677730"/>
            <a:ext cx="277151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Lust </a:t>
            </a:r>
            <a:r>
              <a:rPr lang="en-GB" sz="2400" kern="0" dirty="0" err="1">
                <a:solidFill>
                  <a:srgbClr val="002060"/>
                </a:solidFill>
                <a:latin typeface="Century Gothic" panose="020B0502020202020204" pitchFamily="34" charset="0"/>
                <a:cs typeface="Arial"/>
                <a:sym typeface="Arial"/>
              </a:rPr>
              <a:t>haben</a:t>
            </a:r>
            <a:endParaRPr lang="en-GB" sz="2400" kern="0" dirty="0">
              <a:solidFill>
                <a:srgbClr val="002060"/>
              </a:solidFill>
              <a:latin typeface="Century Gothic" panose="020B0502020202020204" pitchFamily="34" charset="0"/>
              <a:cs typeface="Arial"/>
              <a:sym typeface="Arial"/>
            </a:endParaRPr>
          </a:p>
        </p:txBody>
      </p:sp>
      <p:sp>
        <p:nvSpPr>
          <p:cNvPr id="12" name="TextBox 11">
            <a:extLst>
              <a:ext uri="{FF2B5EF4-FFF2-40B4-BE49-F238E27FC236}">
                <a16:creationId xmlns:a16="http://schemas.microsoft.com/office/drawing/2014/main" id="{01DFA115-C015-F688-46EB-8F6885250B02}"/>
              </a:ext>
            </a:extLst>
          </p:cNvPr>
          <p:cNvSpPr txBox="1"/>
          <p:nvPr/>
        </p:nvSpPr>
        <p:spPr>
          <a:xfrm>
            <a:off x="5372670" y="4677730"/>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liegen</a:t>
            </a:r>
            <a:endParaRPr lang="en-GB" sz="2400" kern="0" dirty="0">
              <a:solidFill>
                <a:srgbClr val="002060"/>
              </a:solidFill>
              <a:latin typeface="Century Gothic" panose="020B0502020202020204" pitchFamily="34" charset="0"/>
              <a:cs typeface="Arial"/>
              <a:sym typeface="Arial"/>
            </a:endParaRPr>
          </a:p>
        </p:txBody>
      </p:sp>
      <p:sp>
        <p:nvSpPr>
          <p:cNvPr id="13" name="TextBox 12">
            <a:extLst>
              <a:ext uri="{FF2B5EF4-FFF2-40B4-BE49-F238E27FC236}">
                <a16:creationId xmlns:a16="http://schemas.microsoft.com/office/drawing/2014/main" id="{A283724D-2310-8015-CA1B-FEC1B2705EB2}"/>
              </a:ext>
            </a:extLst>
          </p:cNvPr>
          <p:cNvSpPr txBox="1"/>
          <p:nvPr/>
        </p:nvSpPr>
        <p:spPr>
          <a:xfrm>
            <a:off x="8036822" y="4692018"/>
            <a:ext cx="285473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Sonne</a:t>
            </a:r>
            <a:endParaRPr lang="en-GB" sz="2400" kern="0" dirty="0">
              <a:solidFill>
                <a:srgbClr val="002060"/>
              </a:solidFill>
              <a:latin typeface="Century Gothic" panose="020B0502020202020204" pitchFamily="34" charset="0"/>
              <a:cs typeface="Arial"/>
              <a:sym typeface="Arial"/>
            </a:endParaRPr>
          </a:p>
        </p:txBody>
      </p:sp>
      <p:sp>
        <p:nvSpPr>
          <p:cNvPr id="14" name="TextBox 13">
            <a:extLst>
              <a:ext uri="{FF2B5EF4-FFF2-40B4-BE49-F238E27FC236}">
                <a16:creationId xmlns:a16="http://schemas.microsoft.com/office/drawing/2014/main" id="{0DB53282-68BF-873D-EA57-079E16C301E9}"/>
              </a:ext>
            </a:extLst>
          </p:cNvPr>
          <p:cNvSpPr txBox="1"/>
          <p:nvPr/>
        </p:nvSpPr>
        <p:spPr>
          <a:xfrm>
            <a:off x="2392272" y="3824246"/>
            <a:ext cx="2958384"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sehen</a:t>
            </a:r>
            <a:endParaRPr lang="en-GB" sz="2400" kern="0" dirty="0">
              <a:solidFill>
                <a:srgbClr val="002060"/>
              </a:solidFill>
              <a:latin typeface="Century Gothic" panose="020B0502020202020204" pitchFamily="34" charset="0"/>
              <a:cs typeface="Arial"/>
              <a:sym typeface="Arial"/>
            </a:endParaRPr>
          </a:p>
        </p:txBody>
      </p:sp>
      <p:sp>
        <p:nvSpPr>
          <p:cNvPr id="15" name="TextBox 14">
            <a:extLst>
              <a:ext uri="{FF2B5EF4-FFF2-40B4-BE49-F238E27FC236}">
                <a16:creationId xmlns:a16="http://schemas.microsoft.com/office/drawing/2014/main" id="{44DDCAC3-4977-57E5-C4C3-8E87A8B07BE9}"/>
              </a:ext>
            </a:extLst>
          </p:cNvPr>
          <p:cNvSpPr txBox="1"/>
          <p:nvPr/>
        </p:nvSpPr>
        <p:spPr>
          <a:xfrm>
            <a:off x="5372670" y="3824246"/>
            <a:ext cx="269139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dann</a:t>
            </a:r>
            <a:endParaRPr lang="en-GB" sz="2400" kern="0" dirty="0">
              <a:solidFill>
                <a:srgbClr val="002060"/>
              </a:solidFill>
              <a:latin typeface="Century Gothic" panose="020B0502020202020204" pitchFamily="34" charset="0"/>
              <a:cs typeface="Arial"/>
              <a:sym typeface="Arial"/>
            </a:endParaRPr>
          </a:p>
        </p:txBody>
      </p:sp>
      <p:sp>
        <p:nvSpPr>
          <p:cNvPr id="16" name="TextBox 15">
            <a:extLst>
              <a:ext uri="{FF2B5EF4-FFF2-40B4-BE49-F238E27FC236}">
                <a16:creationId xmlns:a16="http://schemas.microsoft.com/office/drawing/2014/main" id="{12C98674-4B65-16FC-013C-BC43B9AA13B4}"/>
              </a:ext>
            </a:extLst>
          </p:cNvPr>
          <p:cNvSpPr txBox="1"/>
          <p:nvPr/>
        </p:nvSpPr>
        <p:spPr>
          <a:xfrm>
            <a:off x="8035408" y="3826863"/>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singen</a:t>
            </a:r>
            <a:endParaRPr lang="en-GB" sz="2400" kern="0" dirty="0">
              <a:solidFill>
                <a:srgbClr val="002060"/>
              </a:solidFill>
              <a:latin typeface="Century Gothic" panose="020B0502020202020204" pitchFamily="34" charset="0"/>
              <a:cs typeface="Arial"/>
              <a:sym typeface="Arial"/>
            </a:endParaRPr>
          </a:p>
        </p:txBody>
      </p:sp>
      <p:sp>
        <p:nvSpPr>
          <p:cNvPr id="17" name="TextBox 16">
            <a:extLst>
              <a:ext uri="{FF2B5EF4-FFF2-40B4-BE49-F238E27FC236}">
                <a16:creationId xmlns:a16="http://schemas.microsoft.com/office/drawing/2014/main" id="{AC0C17FE-6803-224D-6B27-1E20E9EB89B1}"/>
              </a:ext>
            </a:extLst>
          </p:cNvPr>
          <p:cNvSpPr txBox="1"/>
          <p:nvPr/>
        </p:nvSpPr>
        <p:spPr>
          <a:xfrm>
            <a:off x="2392272" y="2971679"/>
            <a:ext cx="2980398"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tragen</a:t>
            </a:r>
            <a:endParaRPr lang="en-GB" sz="2400" kern="0" dirty="0">
              <a:solidFill>
                <a:srgbClr val="002060"/>
              </a:solidFill>
              <a:latin typeface="Century Gothic" panose="020B0502020202020204" pitchFamily="34" charset="0"/>
              <a:cs typeface="Arial"/>
              <a:sym typeface="Arial"/>
            </a:endParaRPr>
          </a:p>
        </p:txBody>
      </p:sp>
      <p:sp>
        <p:nvSpPr>
          <p:cNvPr id="18" name="TextBox 17">
            <a:extLst>
              <a:ext uri="{FF2B5EF4-FFF2-40B4-BE49-F238E27FC236}">
                <a16:creationId xmlns:a16="http://schemas.microsoft.com/office/drawing/2014/main" id="{4067FA44-5CC4-F99F-897D-151EA99DD58C}"/>
              </a:ext>
            </a:extLst>
          </p:cNvPr>
          <p:cNvSpPr txBox="1"/>
          <p:nvPr/>
        </p:nvSpPr>
        <p:spPr>
          <a:xfrm>
            <a:off x="5372670" y="2971679"/>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essen</a:t>
            </a:r>
            <a:endParaRPr lang="en-GB" sz="2400" kern="0" dirty="0">
              <a:solidFill>
                <a:srgbClr val="002060"/>
              </a:solidFill>
              <a:latin typeface="Century Gothic" panose="020B0502020202020204" pitchFamily="34" charset="0"/>
              <a:cs typeface="Arial"/>
              <a:sym typeface="Arial"/>
            </a:endParaRPr>
          </a:p>
        </p:txBody>
      </p:sp>
      <p:sp>
        <p:nvSpPr>
          <p:cNvPr id="19" name="TextBox 18">
            <a:extLst>
              <a:ext uri="{FF2B5EF4-FFF2-40B4-BE49-F238E27FC236}">
                <a16:creationId xmlns:a16="http://schemas.microsoft.com/office/drawing/2014/main" id="{E5A5947E-4DF6-1967-B48B-BE3FD2C61CA0}"/>
              </a:ext>
            </a:extLst>
          </p:cNvPr>
          <p:cNvSpPr txBox="1"/>
          <p:nvPr/>
        </p:nvSpPr>
        <p:spPr>
          <a:xfrm>
            <a:off x="8039383" y="2961830"/>
            <a:ext cx="3069081"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tanzen</a:t>
            </a:r>
            <a:endParaRPr lang="en-GB" sz="2400" kern="0" dirty="0">
              <a:solidFill>
                <a:srgbClr val="002060"/>
              </a:solidFill>
              <a:latin typeface="Century Gothic" panose="020B0502020202020204" pitchFamily="34" charset="0"/>
              <a:cs typeface="Arial"/>
              <a:sym typeface="Arial"/>
            </a:endParaRPr>
          </a:p>
        </p:txBody>
      </p:sp>
      <p:sp>
        <p:nvSpPr>
          <p:cNvPr id="22" name="TextBox 21">
            <a:extLst>
              <a:ext uri="{FF2B5EF4-FFF2-40B4-BE49-F238E27FC236}">
                <a16:creationId xmlns:a16="http://schemas.microsoft.com/office/drawing/2014/main" id="{7CA0D2CB-0464-A786-C6DF-946FED83D46F}"/>
              </a:ext>
            </a:extLst>
          </p:cNvPr>
          <p:cNvSpPr txBox="1"/>
          <p:nvPr/>
        </p:nvSpPr>
        <p:spPr>
          <a:xfrm>
            <a:off x="2392272" y="2113679"/>
            <a:ext cx="2958384" cy="446276"/>
          </a:xfrm>
          <a:prstGeom prst="rect">
            <a:avLst/>
          </a:prstGeom>
          <a:noFill/>
        </p:spPr>
        <p:txBody>
          <a:bodyPr wrap="square" rtlCol="0">
            <a:spAutoFit/>
          </a:bodyPr>
          <a:lstStyle/>
          <a:p>
            <a:pPr>
              <a:buClr>
                <a:srgbClr val="000000"/>
              </a:buClr>
              <a:buFont typeface="Arial"/>
              <a:buNone/>
              <a:defRPr/>
            </a:pPr>
            <a:r>
              <a:rPr lang="en-GB" sz="2300" kern="0" dirty="0">
                <a:solidFill>
                  <a:srgbClr val="002060"/>
                </a:solidFill>
                <a:latin typeface="Century Gothic" panose="020B0502020202020204" pitchFamily="34" charset="0"/>
                <a:cs typeface="Arial"/>
                <a:sym typeface="Arial"/>
              </a:rPr>
              <a:t>die (Party)</a:t>
            </a:r>
            <a:r>
              <a:rPr lang="en-GB" sz="2300" kern="0" dirty="0" err="1">
                <a:solidFill>
                  <a:srgbClr val="002060"/>
                </a:solidFill>
                <a:latin typeface="Century Gothic" panose="020B0502020202020204" pitchFamily="34" charset="0"/>
                <a:cs typeface="Arial"/>
                <a:sym typeface="Arial"/>
              </a:rPr>
              <a:t>Kleidung</a:t>
            </a:r>
            <a:endParaRPr lang="en-GB" sz="2300" kern="0" dirty="0">
              <a:solidFill>
                <a:srgbClr val="002060"/>
              </a:solidFill>
              <a:latin typeface="Century Gothic" panose="020B0502020202020204" pitchFamily="34" charset="0"/>
              <a:cs typeface="Arial"/>
              <a:sym typeface="Arial"/>
            </a:endParaRPr>
          </a:p>
        </p:txBody>
      </p:sp>
      <p:sp>
        <p:nvSpPr>
          <p:cNvPr id="23" name="TextBox 22">
            <a:extLst>
              <a:ext uri="{FF2B5EF4-FFF2-40B4-BE49-F238E27FC236}">
                <a16:creationId xmlns:a16="http://schemas.microsoft.com/office/drawing/2014/main" id="{19A685E6-6B23-1D28-1A06-2296E6614917}"/>
              </a:ext>
            </a:extLst>
          </p:cNvPr>
          <p:cNvSpPr txBox="1"/>
          <p:nvPr/>
        </p:nvSpPr>
        <p:spPr>
          <a:xfrm>
            <a:off x="5372670" y="2113679"/>
            <a:ext cx="287348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gehen</a:t>
            </a:r>
            <a:endParaRPr lang="en-GB" sz="2400" kern="0" dirty="0">
              <a:solidFill>
                <a:srgbClr val="002060"/>
              </a:solidFill>
              <a:latin typeface="Century Gothic" panose="020B0502020202020204" pitchFamily="34" charset="0"/>
              <a:cs typeface="Arial"/>
              <a:sym typeface="Arial"/>
            </a:endParaRPr>
          </a:p>
        </p:txBody>
      </p:sp>
      <p:sp>
        <p:nvSpPr>
          <p:cNvPr id="24" name="TextBox 23">
            <a:extLst>
              <a:ext uri="{FF2B5EF4-FFF2-40B4-BE49-F238E27FC236}">
                <a16:creationId xmlns:a16="http://schemas.microsoft.com/office/drawing/2014/main" id="{1C717E11-EC06-8236-F023-76D02CBA2B85}"/>
              </a:ext>
            </a:extLst>
          </p:cNvPr>
          <p:cNvSpPr txBox="1"/>
          <p:nvPr/>
        </p:nvSpPr>
        <p:spPr>
          <a:xfrm>
            <a:off x="8039383" y="2112105"/>
            <a:ext cx="287348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man</a:t>
            </a:r>
            <a:endParaRPr lang="en-GB" sz="2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3074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10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Google Shape;167;p2">
            <a:extLst>
              <a:ext uri="{FF2B5EF4-FFF2-40B4-BE49-F238E27FC236}">
                <a16:creationId xmlns:a16="http://schemas.microsoft.com/office/drawing/2014/main" id="{D8CB3398-CBB1-4B39-8130-A4D8F532A730}"/>
              </a:ext>
            </a:extLst>
          </p:cNvPr>
          <p:cNvSpPr/>
          <p:nvPr/>
        </p:nvSpPr>
        <p:spPr>
          <a:xfrm>
            <a:off x="123171" y="6224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graphicFrame>
        <p:nvGraphicFramePr>
          <p:cNvPr id="4" name="Table 4">
            <a:extLst>
              <a:ext uri="{FF2B5EF4-FFF2-40B4-BE49-F238E27FC236}">
                <a16:creationId xmlns:a16="http://schemas.microsoft.com/office/drawing/2014/main" id="{CB7458EB-1E13-15A5-7DA0-B14AA36E3326}"/>
              </a:ext>
            </a:extLst>
          </p:cNvPr>
          <p:cNvGraphicFramePr>
            <a:graphicFrameLocks noGrp="1"/>
          </p:cNvGraphicFramePr>
          <p:nvPr>
            <p:extLst>
              <p:ext uri="{D42A27DB-BD31-4B8C-83A1-F6EECF244321}">
                <p14:modId xmlns:p14="http://schemas.microsoft.com/office/powerpoint/2010/main" val="1116138730"/>
              </p:ext>
            </p:extLst>
          </p:nvPr>
        </p:nvGraphicFramePr>
        <p:xfrm>
          <a:off x="547098" y="1691718"/>
          <a:ext cx="10322446" cy="4332117"/>
        </p:xfrm>
        <a:graphic>
          <a:graphicData uri="http://schemas.openxmlformats.org/drawingml/2006/table">
            <a:tbl>
              <a:tblPr firstRow="1" bandRow="1"/>
              <a:tblGrid>
                <a:gridCol w="1820696">
                  <a:extLst>
                    <a:ext uri="{9D8B030D-6E8A-4147-A177-3AD203B41FA5}">
                      <a16:colId xmlns:a16="http://schemas.microsoft.com/office/drawing/2014/main" val="1203737284"/>
                    </a:ext>
                  </a:extLst>
                </a:gridCol>
                <a:gridCol w="2983560">
                  <a:extLst>
                    <a:ext uri="{9D8B030D-6E8A-4147-A177-3AD203B41FA5}">
                      <a16:colId xmlns:a16="http://schemas.microsoft.com/office/drawing/2014/main" val="1810222861"/>
                    </a:ext>
                  </a:extLst>
                </a:gridCol>
                <a:gridCol w="2684273">
                  <a:extLst>
                    <a:ext uri="{9D8B030D-6E8A-4147-A177-3AD203B41FA5}">
                      <a16:colId xmlns:a16="http://schemas.microsoft.com/office/drawing/2014/main" val="274413866"/>
                    </a:ext>
                  </a:extLst>
                </a:gridCol>
                <a:gridCol w="2833917">
                  <a:extLst>
                    <a:ext uri="{9D8B030D-6E8A-4147-A177-3AD203B41FA5}">
                      <a16:colId xmlns:a16="http://schemas.microsoft.com/office/drawing/2014/main" val="2706468897"/>
                    </a:ext>
                  </a:extLst>
                </a:gridCol>
              </a:tblGrid>
              <a:tr h="886525">
                <a:tc rowSpan="3">
                  <a:txBody>
                    <a:bodyPr/>
                    <a:lstStyle/>
                    <a:p>
                      <a:endParaRPr lang="en-GB" sz="2800" dirty="0">
                        <a:solidFill>
                          <a:srgbClr val="002060"/>
                        </a:solidFill>
                        <a:latin typeface="Century Gothic" panose="020B0502020202020204" pitchFamily="34" charset="0"/>
                      </a:endParaRPr>
                    </a:p>
                  </a:txBody>
                  <a:tcPr>
                    <a:lnB w="12700" cap="flat" cmpd="sng" algn="ctr">
                      <a:solidFill>
                        <a:sysClr val="windowText" lastClr="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002060"/>
                          </a:solidFill>
                          <a:latin typeface="Century Gothic" panose="020B0502020202020204" pitchFamily="34" charset="0"/>
                          <a:sym typeface="Arial"/>
                        </a:rPr>
                        <a:t>essen</a:t>
                      </a:r>
                      <a:endParaRPr lang="en-GB" sz="2400" b="1" i="0" u="none" strike="noStrike" cap="none" dirty="0">
                        <a:solidFill>
                          <a:srgbClr val="002060"/>
                        </a:solidFill>
                        <a:latin typeface="Century Gothic" panose="020B0502020202020204" pitchFamily="34" charset="0"/>
                        <a:sym typeface="Arial"/>
                      </a:endParaRPr>
                    </a:p>
                  </a:txBody>
                  <a:tcPr>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002060"/>
                          </a:solidFill>
                          <a:latin typeface="Century Gothic" panose="020B0502020202020204" pitchFamily="34" charset="0"/>
                          <a:sym typeface="Arial"/>
                        </a:rPr>
                        <a:t>dann</a:t>
                      </a:r>
                      <a:endParaRPr lang="en-GB" sz="2400" b="1" i="0" u="none" strike="noStrike" cap="none" dirty="0">
                        <a:solidFill>
                          <a:srgbClr val="00206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i="0" u="none" strike="noStrike" cap="none" dirty="0">
                          <a:solidFill>
                            <a:srgbClr val="002060"/>
                          </a:solidFill>
                          <a:latin typeface="Century Gothic" panose="020B0502020202020204" pitchFamily="34" charset="0"/>
                          <a:sym typeface="Arial"/>
                        </a:rPr>
                        <a:t>die (Party)</a:t>
                      </a:r>
                      <a:r>
                        <a:rPr lang="en-GB" sz="2200" b="1" i="0" u="none" strike="noStrike" cap="none" dirty="0" err="1">
                          <a:solidFill>
                            <a:srgbClr val="002060"/>
                          </a:solidFill>
                          <a:latin typeface="Century Gothic" panose="020B0502020202020204" pitchFamily="34" charset="0"/>
                          <a:sym typeface="Arial"/>
                        </a:rPr>
                        <a:t>Kleidung</a:t>
                      </a:r>
                      <a:endParaRPr lang="en-GB" sz="2200" b="1" i="0" u="none" strike="noStrike" cap="none" dirty="0">
                        <a:solidFill>
                          <a:srgbClr val="002060"/>
                        </a:solidFill>
                        <a:latin typeface="Century Gothic" panose="020B0502020202020204" pitchFamily="34" charset="0"/>
                        <a:sym typeface="Arial"/>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200" b="1" dirty="0" err="1">
                          <a:solidFill>
                            <a:srgbClr val="002060"/>
                          </a:solidFill>
                          <a:latin typeface="Century Gothic" panose="020B0502020202020204" pitchFamily="34" charset="0"/>
                        </a:rPr>
                        <a:t>tragen</a:t>
                      </a:r>
                      <a:endParaRPr lang="en-GB" sz="22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man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singen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tanzen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liegen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draußen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Lust </a:t>
                      </a:r>
                      <a:r>
                        <a:rPr lang="en-GB" sz="2400" b="1" dirty="0" err="1">
                          <a:solidFill>
                            <a:srgbClr val="002060"/>
                          </a:solidFill>
                          <a:latin typeface="Century Gothic" panose="020B0502020202020204" pitchFamily="34" charset="0"/>
                        </a:rPr>
                        <a:t>haben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Rad </a:t>
                      </a:r>
                      <a:r>
                        <a:rPr lang="en-GB" sz="2400" b="1" dirty="0" err="1">
                          <a:solidFill>
                            <a:srgbClr val="002060"/>
                          </a:solidFill>
                          <a:latin typeface="Century Gothic" panose="020B0502020202020204" pitchFamily="34" charset="0"/>
                        </a:rPr>
                        <a:t>fahren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Sonne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wichtig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bl>
          </a:graphicData>
        </a:graphic>
      </p:graphicFrame>
      <p:pic>
        <p:nvPicPr>
          <p:cNvPr id="5" name="Picture 4">
            <a:extLst>
              <a:ext uri="{FF2B5EF4-FFF2-40B4-BE49-F238E27FC236}">
                <a16:creationId xmlns:a16="http://schemas.microsoft.com/office/drawing/2014/main" id="{A41ACA83-FD37-ACB6-3CB4-CCB417CC3D69}"/>
              </a:ext>
            </a:extLst>
          </p:cNvPr>
          <p:cNvPicPr>
            <a:picLocks noChangeAspect="1"/>
          </p:cNvPicPr>
          <p:nvPr/>
        </p:nvPicPr>
        <p:blipFill>
          <a:blip r:embed="rId3"/>
          <a:stretch>
            <a:fillRect/>
          </a:stretch>
        </p:blipFill>
        <p:spPr>
          <a:xfrm>
            <a:off x="590417" y="2350157"/>
            <a:ext cx="1186070" cy="1080360"/>
          </a:xfrm>
          <a:prstGeom prst="rect">
            <a:avLst/>
          </a:prstGeom>
        </p:spPr>
      </p:pic>
      <p:pic>
        <p:nvPicPr>
          <p:cNvPr id="6" name="Picture 5">
            <a:extLst>
              <a:ext uri="{FF2B5EF4-FFF2-40B4-BE49-F238E27FC236}">
                <a16:creationId xmlns:a16="http://schemas.microsoft.com/office/drawing/2014/main" id="{5090AC1E-8B50-233F-ACC3-3B12A1C81613}"/>
              </a:ext>
            </a:extLst>
          </p:cNvPr>
          <p:cNvPicPr>
            <a:picLocks noChangeAspect="1"/>
          </p:cNvPicPr>
          <p:nvPr/>
        </p:nvPicPr>
        <p:blipFill>
          <a:blip r:embed="rId4"/>
          <a:stretch>
            <a:fillRect/>
          </a:stretch>
        </p:blipFill>
        <p:spPr>
          <a:xfrm>
            <a:off x="795646" y="4311247"/>
            <a:ext cx="1162417" cy="1101237"/>
          </a:xfrm>
          <a:prstGeom prst="rect">
            <a:avLst/>
          </a:prstGeom>
        </p:spPr>
      </p:pic>
      <p:sp>
        <p:nvSpPr>
          <p:cNvPr id="7" name="TextBox 6">
            <a:extLst>
              <a:ext uri="{FF2B5EF4-FFF2-40B4-BE49-F238E27FC236}">
                <a16:creationId xmlns:a16="http://schemas.microsoft.com/office/drawing/2014/main" id="{B56A9EEC-10D8-9F40-5019-C249C7933E55}"/>
              </a:ext>
            </a:extLst>
          </p:cNvPr>
          <p:cNvSpPr txBox="1"/>
          <p:nvPr/>
        </p:nvSpPr>
        <p:spPr>
          <a:xfrm>
            <a:off x="1660798" y="5328559"/>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8" name="TextBox 7">
            <a:extLst>
              <a:ext uri="{FF2B5EF4-FFF2-40B4-BE49-F238E27FC236}">
                <a16:creationId xmlns:a16="http://schemas.microsoft.com/office/drawing/2014/main" id="{0712A459-D8ED-2E1F-BA5B-5A43C1B751D8}"/>
              </a:ext>
            </a:extLst>
          </p:cNvPr>
          <p:cNvSpPr txBox="1"/>
          <p:nvPr/>
        </p:nvSpPr>
        <p:spPr>
          <a:xfrm>
            <a:off x="1702753" y="3026820"/>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Tree>
    <p:extLst>
      <p:ext uri="{BB962C8B-B14F-4D97-AF65-F5344CB8AC3E}">
        <p14:creationId xmlns:p14="http://schemas.microsoft.com/office/powerpoint/2010/main" val="24259919"/>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2576</Words>
  <Application>Microsoft Macintosh PowerPoint</Application>
  <PresentationFormat>Widescreen</PresentationFormat>
  <Paragraphs>290</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Century Gothic</vt:lpstr>
      <vt:lpstr>Modern Love</vt:lpstr>
      <vt:lpstr>1_Office Theme</vt:lpstr>
      <vt:lpstr>3_Office Theme</vt:lpstr>
      <vt:lpstr>PowerPoint Presentation</vt:lpstr>
      <vt:lpstr>PowerPoint Presentation</vt:lpstr>
      <vt:lpstr>PowerPoint Presentation</vt:lpstr>
      <vt:lpstr>PowerPoint Presentation</vt:lpstr>
      <vt:lpstr>PowerPoint Presentation</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75</cp:revision>
  <dcterms:created xsi:type="dcterms:W3CDTF">2021-06-12T06:20:35Z</dcterms:created>
  <dcterms:modified xsi:type="dcterms:W3CDTF">2024-05-13T11:11:02Z</dcterms:modified>
</cp:coreProperties>
</file>