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997" r:id="rId2"/>
    <p:sldId id="277" r:id="rId3"/>
    <p:sldId id="941" r:id="rId4"/>
    <p:sldId id="925" r:id="rId5"/>
    <p:sldId id="926" r:id="rId6"/>
    <p:sldId id="942" r:id="rId7"/>
    <p:sldId id="1002" r:id="rId8"/>
    <p:sldId id="995" r:id="rId9"/>
    <p:sldId id="1000" r:id="rId10"/>
    <p:sldId id="996" r:id="rId11"/>
    <p:sldId id="944" r:id="rId12"/>
    <p:sldId id="10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D319"/>
    <a:srgbClr val="F9D8A3"/>
    <a:srgbClr val="5FADE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6" autoAdjust="0"/>
    <p:restoredTop sz="65986" autoAdjust="0"/>
  </p:normalViewPr>
  <p:slideViewPr>
    <p:cSldViewPr snapToGrid="0">
      <p:cViewPr varScale="1">
        <p:scale>
          <a:sx n="42" d="100"/>
          <a:sy n="42" d="100"/>
        </p:scale>
        <p:origin x="1480" y="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‹N›</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2060"/>
                </a:solidFill>
                <a:latin typeface="Century Gothic"/>
                <a:ea typeface="Century Gothic"/>
              </a:rPr>
              <a:t>Phonics:  </a:t>
            </a:r>
          </a:p>
          <a:p>
            <a:pPr marL="216000" indent="-216000">
              <a:lnSpc>
                <a:spcPct val="100000"/>
              </a:lnSpc>
            </a:pPr>
            <a:r>
              <a:rPr lang="en-GB" sz="1800" b="1" i="0" u="none" strike="noStrike" dirty="0">
                <a:solidFill>
                  <a:srgbClr val="002060"/>
                </a:solidFill>
                <a:effectLst/>
                <a:latin typeface="Century Gothic" panose="020B0502020202020204" pitchFamily="34" charset="0"/>
              </a:rPr>
              <a:t>[y] </a:t>
            </a:r>
            <a:r>
              <a:rPr lang="en-GB" sz="1800" b="0" i="0" u="none" strike="noStrike" dirty="0" err="1">
                <a:solidFill>
                  <a:srgbClr val="002060"/>
                </a:solidFill>
                <a:effectLst/>
                <a:latin typeface="Century Gothic" panose="020B0502020202020204" pitchFamily="34" charset="0"/>
              </a:rPr>
              <a:t>typisch</a:t>
            </a:r>
            <a:r>
              <a:rPr lang="en-GB" sz="1800" b="0" i="0" u="none" strike="noStrike" dirty="0">
                <a:solidFill>
                  <a:srgbClr val="002060"/>
                </a:solidFill>
                <a:effectLst/>
                <a:latin typeface="Century Gothic" panose="020B0502020202020204" pitchFamily="34" charset="0"/>
              </a:rPr>
              <a:t> [1109] </a:t>
            </a:r>
            <a:r>
              <a:rPr lang="en-GB" sz="1800" b="0" i="0" u="none" strike="noStrike" dirty="0" err="1">
                <a:solidFill>
                  <a:srgbClr val="002060"/>
                </a:solidFill>
                <a:effectLst/>
                <a:latin typeface="Century Gothic" panose="020B0502020202020204" pitchFamily="34" charset="0"/>
              </a:rPr>
              <a:t>Rhythmus</a:t>
            </a:r>
            <a:r>
              <a:rPr lang="en-GB" sz="1800" b="0" i="0" u="none" strike="noStrike" dirty="0">
                <a:solidFill>
                  <a:srgbClr val="002060"/>
                </a:solidFill>
                <a:effectLst/>
                <a:latin typeface="Century Gothic" panose="020B0502020202020204" pitchFamily="34" charset="0"/>
              </a:rPr>
              <a:t> [3823] </a:t>
            </a:r>
            <a:r>
              <a:rPr lang="en-GB" sz="1800" b="0" i="0" u="none" strike="noStrike" dirty="0" err="1">
                <a:solidFill>
                  <a:srgbClr val="002060"/>
                </a:solidFill>
                <a:effectLst/>
                <a:latin typeface="Century Gothic" panose="020B0502020202020204" pitchFamily="34" charset="0"/>
              </a:rPr>
              <a:t>Physik</a:t>
            </a:r>
            <a:r>
              <a:rPr lang="en-GB" sz="1800" b="0" i="0" u="none" strike="noStrike" dirty="0">
                <a:solidFill>
                  <a:srgbClr val="002060"/>
                </a:solidFill>
                <a:effectLst/>
                <a:latin typeface="Century Gothic" panose="020B0502020202020204" pitchFamily="34" charset="0"/>
              </a:rPr>
              <a:t> [1917]</a:t>
            </a:r>
            <a:r>
              <a:rPr lang="en-GB" sz="1800" b="1" i="0" u="none" strike="noStrike" dirty="0">
                <a:solidFill>
                  <a:srgbClr val="002060"/>
                </a:solidFill>
                <a:effectLst/>
                <a:latin typeface="Century Gothic" panose="020B0502020202020204" pitchFamily="34" charset="0"/>
              </a:rPr>
              <a:t> [</a:t>
            </a:r>
            <a:r>
              <a:rPr lang="en-GB" sz="1800" b="1" i="0" u="none" strike="noStrike" dirty="0" err="1">
                <a:solidFill>
                  <a:srgbClr val="002060"/>
                </a:solidFill>
                <a:effectLst/>
                <a:latin typeface="Century Gothic" panose="020B0502020202020204" pitchFamily="34" charset="0"/>
              </a:rPr>
              <a:t>ü</a:t>
            </a:r>
            <a:r>
              <a:rPr lang="en-GB" sz="1800" b="1" i="0" u="none" strike="noStrike" dirty="0">
                <a:solidFill>
                  <a:srgbClr val="002060"/>
                </a:solidFill>
                <a:effectLst/>
                <a:latin typeface="Century Gothic" panose="020B0502020202020204" pitchFamily="34" charset="0"/>
              </a:rPr>
              <a:t>] </a:t>
            </a:r>
          </a:p>
          <a:p>
            <a:pPr marL="216000" indent="-216000">
              <a:lnSpc>
                <a:spcPct val="100000"/>
              </a:lnSpc>
            </a:pPr>
            <a:r>
              <a:rPr lang="en-GB" sz="1800" b="1" i="0" u="none" strike="noStrike" dirty="0">
                <a:solidFill>
                  <a:srgbClr val="002060"/>
                </a:solidFill>
                <a:effectLst/>
                <a:latin typeface="Century Gothic" panose="020B0502020202020204" pitchFamily="34" charset="0"/>
              </a:rPr>
              <a:t>[</a:t>
            </a:r>
            <a:r>
              <a:rPr lang="en-GB" sz="1800" b="1" i="0" u="none" strike="noStrike" dirty="0" err="1">
                <a:solidFill>
                  <a:srgbClr val="002060"/>
                </a:solidFill>
                <a:effectLst/>
                <a:latin typeface="Century Gothic" panose="020B0502020202020204" pitchFamily="34" charset="0"/>
              </a:rPr>
              <a:t>qu</a:t>
            </a:r>
            <a:r>
              <a:rPr lang="en-GB" sz="1800" b="1" i="0" u="none" strike="noStrike" dirty="0">
                <a:solidFill>
                  <a:srgbClr val="002060"/>
                </a:solidFill>
                <a:effectLst/>
                <a:latin typeface="Century Gothic" panose="020B0502020202020204" pitchFamily="34" charset="0"/>
              </a:rPr>
              <a:t>] </a:t>
            </a:r>
            <a:r>
              <a:rPr lang="en-GB" sz="1800" b="0" i="0" u="none" strike="noStrike" dirty="0" err="1">
                <a:solidFill>
                  <a:srgbClr val="002060"/>
                </a:solidFill>
                <a:effectLst/>
                <a:latin typeface="Century Gothic" panose="020B0502020202020204" pitchFamily="34" charset="0"/>
              </a:rPr>
              <a:t>Quatsch</a:t>
            </a:r>
            <a:r>
              <a:rPr lang="en-GB" sz="1800" b="0" i="0" u="none" strike="noStrike" dirty="0">
                <a:solidFill>
                  <a:srgbClr val="002060"/>
                </a:solidFill>
                <a:effectLst/>
                <a:latin typeface="Century Gothic" panose="020B0502020202020204" pitchFamily="34" charset="0"/>
              </a:rPr>
              <a:t> [1650] </a:t>
            </a:r>
            <a:r>
              <a:rPr lang="en-GB" sz="1800" b="0" i="0" u="none" strike="noStrike" dirty="0" err="1">
                <a:solidFill>
                  <a:srgbClr val="002060"/>
                </a:solidFill>
                <a:effectLst/>
                <a:latin typeface="Century Gothic" panose="020B0502020202020204" pitchFamily="34" charset="0"/>
              </a:rPr>
              <a:t>bequem</a:t>
            </a:r>
            <a:r>
              <a:rPr lang="en-GB" sz="1800" b="0" i="0" u="none" strike="noStrike" dirty="0">
                <a:solidFill>
                  <a:srgbClr val="002060"/>
                </a:solidFill>
                <a:effectLst/>
                <a:latin typeface="Century Gothic" panose="020B0502020202020204" pitchFamily="34" charset="0"/>
              </a:rPr>
              <a:t> [1657] Aquarium [&gt;5000]</a:t>
            </a:r>
            <a:r>
              <a:rPr lang="en-GB" dirty="0"/>
              <a:t> </a:t>
            </a:r>
          </a:p>
          <a:p>
            <a:pPr marL="216000" indent="-216000">
              <a:lnSpc>
                <a:spcPct val="100000"/>
              </a:lnSpc>
            </a:pPr>
            <a:endParaRPr lang="en-GB" sz="1200" b="1" i="0" strike="noStrike" spc="-1" dirty="0">
              <a:solidFill>
                <a:srgbClr val="002060"/>
              </a:solidFill>
              <a:latin typeface="Century Gothic"/>
              <a:ea typeface="Century Gothic"/>
            </a:endParaRPr>
          </a:p>
          <a:p>
            <a:pPr marL="216000" indent="-216000">
              <a:lnSpc>
                <a:spcPct val="100000"/>
              </a:lnSpc>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it-IT" sz="1200" b="0" strike="noStrike" spc="-1" dirty="0" err="1">
                <a:solidFill>
                  <a:srgbClr val="002060"/>
                </a:solidFill>
                <a:latin typeface="Century Gothic"/>
                <a:ea typeface="Century Gothic"/>
              </a:rPr>
              <a:t>Revisit</a:t>
            </a:r>
            <a:r>
              <a:rPr lang="it-IT" sz="1200" b="0" strike="noStrike" spc="-1" dirty="0">
                <a:solidFill>
                  <a:srgbClr val="002060"/>
                </a:solidFill>
                <a:latin typeface="Century Gothic"/>
                <a:ea typeface="Century Gothic"/>
              </a:rPr>
              <a:t> </a:t>
            </a:r>
            <a:r>
              <a:rPr lang="it-IT" sz="1200" b="0" strike="noStrike" spc="-1" dirty="0" err="1">
                <a:solidFill>
                  <a:srgbClr val="002060"/>
                </a:solidFill>
                <a:latin typeface="Century Gothic"/>
                <a:ea typeface="Century Gothic"/>
              </a:rPr>
              <a:t>vocabulary</a:t>
            </a:r>
            <a:endParaRPr lang="it-IT" sz="1200" b="0" strike="noStrike" spc="-1" dirty="0">
              <a:solidFill>
                <a:srgbClr val="002060"/>
              </a:solidFill>
              <a:latin typeface="Century Gothic"/>
              <a:ea typeface="Century Gothic"/>
            </a:endParaRPr>
          </a:p>
          <a:p>
            <a:pPr marL="216000" indent="-216000">
              <a:lnSpc>
                <a:spcPct val="100000"/>
              </a:lnSpc>
            </a:pPr>
            <a:r>
              <a:rPr lang="it-IT" sz="1200" b="1" i="0" strike="noStrike" spc="-1" dirty="0" err="1">
                <a:solidFill>
                  <a:srgbClr val="002060"/>
                </a:solidFill>
                <a:latin typeface="Century Gothic"/>
                <a:ea typeface="Century Gothic"/>
              </a:rPr>
              <a:t>Revisit</a:t>
            </a:r>
            <a:r>
              <a:rPr lang="it-IT" sz="1200" b="1" i="0" strike="noStrike" spc="-1" dirty="0">
                <a:solidFill>
                  <a:srgbClr val="002060"/>
                </a:solidFill>
                <a:latin typeface="Century Gothic"/>
                <a:ea typeface="Century Gothic"/>
              </a:rPr>
              <a:t> 1: </a:t>
            </a:r>
            <a:r>
              <a:rPr lang="en-GB" sz="1800" b="0" i="0" u="none" strike="noStrike" dirty="0" err="1">
                <a:solidFill>
                  <a:srgbClr val="002060"/>
                </a:solidFill>
                <a:effectLst/>
                <a:latin typeface="Century Gothic" panose="020B0502020202020204" pitchFamily="34" charset="0"/>
              </a:rPr>
              <a:t>liegen</a:t>
            </a:r>
            <a:r>
              <a:rPr lang="en-GB" sz="1800" b="0" i="0" u="none" strike="noStrike" dirty="0">
                <a:solidFill>
                  <a:srgbClr val="002060"/>
                </a:solidFill>
                <a:effectLst/>
                <a:latin typeface="Century Gothic" panose="020B0502020202020204" pitchFamily="34" charset="0"/>
              </a:rPr>
              <a:t> [107] Lust </a:t>
            </a:r>
            <a:r>
              <a:rPr lang="en-GB" sz="1800" b="0" i="0" u="none" strike="noStrike" dirty="0" err="1">
                <a:solidFill>
                  <a:srgbClr val="002060"/>
                </a:solidFill>
                <a:effectLst/>
                <a:latin typeface="Century Gothic" panose="020B0502020202020204" pitchFamily="34" charset="0"/>
              </a:rPr>
              <a:t>haben</a:t>
            </a:r>
            <a:r>
              <a:rPr lang="en-GB" sz="1800" b="0" i="0" u="none" strike="noStrike" dirty="0">
                <a:solidFill>
                  <a:srgbClr val="002060"/>
                </a:solidFill>
                <a:effectLst/>
                <a:latin typeface="Century Gothic" panose="020B0502020202020204" pitchFamily="34" charset="0"/>
              </a:rPr>
              <a:t> [n/a] Rad </a:t>
            </a:r>
            <a:r>
              <a:rPr lang="en-GB" sz="1800" b="0" i="0" u="none" strike="noStrike" dirty="0" err="1">
                <a:solidFill>
                  <a:srgbClr val="002060"/>
                </a:solidFill>
                <a:effectLst/>
                <a:latin typeface="Century Gothic" panose="020B0502020202020204" pitchFamily="34" charset="0"/>
              </a:rPr>
              <a:t>fahren</a:t>
            </a:r>
            <a:r>
              <a:rPr lang="en-GB" sz="1800" b="0" i="0" u="none" strike="noStrike" dirty="0">
                <a:solidFill>
                  <a:srgbClr val="002060"/>
                </a:solidFill>
                <a:effectLst/>
                <a:latin typeface="Century Gothic" panose="020B0502020202020204" pitchFamily="34" charset="0"/>
              </a:rPr>
              <a:t> [n/a] </a:t>
            </a:r>
            <a:r>
              <a:rPr lang="en-GB" sz="1800" b="0" i="0" u="none" strike="noStrike" dirty="0" err="1">
                <a:solidFill>
                  <a:srgbClr val="002060"/>
                </a:solidFill>
                <a:effectLst/>
                <a:latin typeface="Century Gothic" panose="020B0502020202020204" pitchFamily="34" charset="0"/>
              </a:rPr>
              <a:t>Sonne</a:t>
            </a:r>
            <a:r>
              <a:rPr lang="en-GB" sz="1800" b="0" i="0" u="none" strike="noStrike" dirty="0">
                <a:solidFill>
                  <a:srgbClr val="002060"/>
                </a:solidFill>
                <a:effectLst/>
                <a:latin typeface="Century Gothic" panose="020B0502020202020204" pitchFamily="34" charset="0"/>
              </a:rPr>
              <a:t> [864] </a:t>
            </a:r>
            <a:r>
              <a:rPr lang="en-GB" sz="1800" b="0" i="0" u="none" strike="noStrike" dirty="0" err="1">
                <a:solidFill>
                  <a:srgbClr val="002060"/>
                </a:solidFill>
                <a:effectLst/>
                <a:latin typeface="Century Gothic" panose="020B0502020202020204" pitchFamily="34" charset="0"/>
              </a:rPr>
              <a:t>wichtig</a:t>
            </a:r>
            <a:r>
              <a:rPr lang="en-GB" sz="1800" b="0" i="0" u="none" strike="noStrike" dirty="0">
                <a:solidFill>
                  <a:srgbClr val="002060"/>
                </a:solidFill>
                <a:effectLst/>
                <a:latin typeface="Century Gothic" panose="020B0502020202020204" pitchFamily="34" charset="0"/>
              </a:rPr>
              <a:t> [144] </a:t>
            </a:r>
            <a:r>
              <a:rPr lang="en-GB" sz="1800" b="0" i="0" u="none" strike="noStrike" dirty="0" err="1">
                <a:solidFill>
                  <a:srgbClr val="00B050"/>
                </a:solidFill>
                <a:effectLst/>
                <a:latin typeface="Century Gothic" panose="020B0502020202020204" pitchFamily="34" charset="0"/>
              </a:rPr>
              <a:t>draußen</a:t>
            </a:r>
            <a:r>
              <a:rPr lang="en-GB" sz="1800" b="0" i="0" u="none" strike="noStrike" dirty="0">
                <a:solidFill>
                  <a:srgbClr val="002060"/>
                </a:solidFill>
                <a:effectLst/>
                <a:latin typeface="Century Gothic" panose="020B0502020202020204" pitchFamily="34" charset="0"/>
              </a:rPr>
              <a:t> [884]</a:t>
            </a:r>
            <a:r>
              <a:rPr lang="en-GB" dirty="0"/>
              <a:t> </a:t>
            </a:r>
            <a:endParaRPr lang="it-IT" sz="1200" b="0" strike="noStrike" spc="-1" dirty="0">
              <a:solidFill>
                <a:srgbClr val="002060"/>
              </a:solidFill>
              <a:latin typeface="Century Gothic"/>
            </a:endParaRPr>
          </a:p>
          <a:p>
            <a:pPr marL="216000" indent="-216000">
              <a:lnSpc>
                <a:spcPct val="100000"/>
              </a:lnSpc>
            </a:pPr>
            <a:r>
              <a:rPr lang="it-IT" sz="1200" b="1" i="0" strike="noStrike" spc="-1" dirty="0" err="1">
                <a:solidFill>
                  <a:srgbClr val="002060"/>
                </a:solidFill>
                <a:latin typeface="Century Gothic"/>
                <a:ea typeface="Century Gothic"/>
              </a:rPr>
              <a:t>Revisit</a:t>
            </a:r>
            <a:r>
              <a:rPr lang="it-IT" sz="1200" b="1" i="0" strike="noStrike" spc="-1" dirty="0">
                <a:solidFill>
                  <a:srgbClr val="002060"/>
                </a:solidFill>
                <a:latin typeface="Century Gothic"/>
                <a:ea typeface="Century Gothic"/>
              </a:rPr>
              <a:t> 2: </a:t>
            </a:r>
            <a:r>
              <a:rPr lang="en-GB" sz="1800" b="0" i="0" u="none" strike="noStrike" dirty="0" err="1">
                <a:solidFill>
                  <a:srgbClr val="00B050"/>
                </a:solidFill>
                <a:effectLst/>
                <a:latin typeface="Century Gothic" panose="020B0502020202020204" pitchFamily="34" charset="0"/>
              </a:rPr>
              <a:t>essen</a:t>
            </a:r>
            <a:r>
              <a:rPr lang="en-GB" sz="1800" b="0" i="0" u="none" strike="noStrike" dirty="0">
                <a:solidFill>
                  <a:srgbClr val="002060"/>
                </a:solidFill>
                <a:effectLst/>
                <a:latin typeface="Century Gothic" panose="020B0502020202020204" pitchFamily="34" charset="0"/>
              </a:rPr>
              <a:t> [323] </a:t>
            </a:r>
            <a:r>
              <a:rPr lang="en-GB" sz="1800" b="0" i="0" u="none" strike="noStrike" dirty="0" err="1">
                <a:solidFill>
                  <a:srgbClr val="00B050"/>
                </a:solidFill>
                <a:effectLst/>
                <a:latin typeface="Century Gothic" panose="020B0502020202020204" pitchFamily="34" charset="0"/>
              </a:rPr>
              <a:t>gehen</a:t>
            </a:r>
            <a:r>
              <a:rPr lang="en-GB" sz="1800" b="0" i="0" u="none" strike="noStrike" dirty="0">
                <a:solidFill>
                  <a:srgbClr val="002060"/>
                </a:solidFill>
                <a:effectLst/>
                <a:latin typeface="Century Gothic" panose="020B0502020202020204" pitchFamily="34" charset="0"/>
              </a:rPr>
              <a:t> [66] </a:t>
            </a:r>
            <a:r>
              <a:rPr lang="en-GB" sz="1800" b="0" i="0" u="none" strike="noStrike" dirty="0" err="1">
                <a:solidFill>
                  <a:srgbClr val="00B050"/>
                </a:solidFill>
                <a:effectLst/>
                <a:latin typeface="Century Gothic" panose="020B0502020202020204" pitchFamily="34" charset="0"/>
              </a:rPr>
              <a:t>sehen</a:t>
            </a:r>
            <a:r>
              <a:rPr lang="en-GB" sz="1800" b="0" i="0" u="none" strike="noStrike" dirty="0">
                <a:solidFill>
                  <a:srgbClr val="002060"/>
                </a:solidFill>
                <a:effectLst/>
                <a:latin typeface="Century Gothic" panose="020B0502020202020204" pitchFamily="34" charset="0"/>
              </a:rPr>
              <a:t> [79] </a:t>
            </a:r>
            <a:r>
              <a:rPr lang="en-GB" sz="1800" b="0" i="0" u="none" strike="noStrike" dirty="0" err="1">
                <a:solidFill>
                  <a:srgbClr val="002060"/>
                </a:solidFill>
                <a:effectLst/>
                <a:latin typeface="Century Gothic" panose="020B0502020202020204" pitchFamily="34" charset="0"/>
              </a:rPr>
              <a:t>singen</a:t>
            </a:r>
            <a:r>
              <a:rPr lang="en-GB" sz="1800" b="0" i="0" u="none" strike="noStrike" dirty="0">
                <a:solidFill>
                  <a:srgbClr val="002060"/>
                </a:solidFill>
                <a:effectLst/>
                <a:latin typeface="Century Gothic" panose="020B0502020202020204" pitchFamily="34" charset="0"/>
              </a:rPr>
              <a:t> [1063] </a:t>
            </a:r>
            <a:r>
              <a:rPr lang="en-GB" sz="1800" b="0" i="0" u="none" strike="noStrike" dirty="0" err="1">
                <a:solidFill>
                  <a:srgbClr val="002060"/>
                </a:solidFill>
                <a:effectLst/>
                <a:latin typeface="Century Gothic" panose="020B0502020202020204" pitchFamily="34" charset="0"/>
              </a:rPr>
              <a:t>tanzen</a:t>
            </a:r>
            <a:r>
              <a:rPr lang="en-GB" sz="1800" b="0" i="0" u="none" strike="noStrike" dirty="0">
                <a:solidFill>
                  <a:srgbClr val="002060"/>
                </a:solidFill>
                <a:effectLst/>
                <a:latin typeface="Century Gothic" panose="020B0502020202020204" pitchFamily="34" charset="0"/>
              </a:rPr>
              <a:t> [1497] </a:t>
            </a:r>
            <a:r>
              <a:rPr lang="en-GB" sz="1800" b="0" i="0" u="none" strike="noStrike" dirty="0" err="1">
                <a:solidFill>
                  <a:srgbClr val="002060"/>
                </a:solidFill>
                <a:effectLst/>
                <a:latin typeface="Century Gothic" panose="020B0502020202020204" pitchFamily="34" charset="0"/>
              </a:rPr>
              <a:t>tragen</a:t>
            </a:r>
            <a:r>
              <a:rPr lang="en-GB" sz="1800" b="0" i="0" u="none" strike="noStrike" dirty="0">
                <a:solidFill>
                  <a:srgbClr val="002060"/>
                </a:solidFill>
                <a:effectLst/>
                <a:latin typeface="Century Gothic" panose="020B0502020202020204" pitchFamily="34" charset="0"/>
              </a:rPr>
              <a:t> [271] man [32] (Party)</a:t>
            </a:r>
            <a:r>
              <a:rPr lang="en-GB" sz="1800" b="0" i="0" u="none" strike="noStrike" dirty="0" err="1">
                <a:solidFill>
                  <a:srgbClr val="002060"/>
                </a:solidFill>
                <a:effectLst/>
                <a:latin typeface="Century Gothic" panose="020B0502020202020204" pitchFamily="34" charset="0"/>
              </a:rPr>
              <a:t>Kleidung</a:t>
            </a:r>
            <a:r>
              <a:rPr lang="en-GB" sz="1800" b="0" i="0" u="none" strike="noStrike" dirty="0">
                <a:solidFill>
                  <a:srgbClr val="002060"/>
                </a:solidFill>
                <a:effectLst/>
                <a:latin typeface="Century Gothic" panose="020B0502020202020204" pitchFamily="34" charset="0"/>
              </a:rPr>
              <a:t> [2820] </a:t>
            </a:r>
            <a:r>
              <a:rPr lang="en-GB" sz="1800" b="0" i="0" u="none" strike="noStrike" dirty="0" err="1">
                <a:solidFill>
                  <a:srgbClr val="002060"/>
                </a:solidFill>
                <a:effectLst/>
                <a:latin typeface="Century Gothic" panose="020B0502020202020204" pitchFamily="34" charset="0"/>
              </a:rPr>
              <a:t>dann</a:t>
            </a:r>
            <a:r>
              <a:rPr lang="en-GB" sz="1800" b="0" i="0" u="none" strike="noStrike" dirty="0">
                <a:solidFill>
                  <a:srgbClr val="002060"/>
                </a:solidFill>
                <a:effectLst/>
                <a:latin typeface="Century Gothic" panose="020B0502020202020204" pitchFamily="34" charset="0"/>
              </a:rPr>
              <a:t> [41]</a:t>
            </a:r>
            <a:r>
              <a:rPr lang="en-GB" dirty="0"/>
              <a:t> </a:t>
            </a:r>
          </a:p>
          <a:p>
            <a:pPr marL="216000" indent="-216000">
              <a:lnSpc>
                <a:spcPct val="100000"/>
              </a:lnSpc>
            </a:pPr>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 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Remember that at the start of the course (first three lessons of Rot/Gelb) pupils learnt language (for</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greetings and register taking) that can still be part of the lesson routines in upper KS2 (</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Blau</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Grün</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  They</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are not re-taught, as we anticipate that teachers have built these in from early in lower KS2.</a:t>
            </a:r>
            <a:r>
              <a:rPr lang="en-GB" b="0" dirty="0">
                <a:effectLst/>
              </a:rPr>
              <a:t> </a:t>
            </a: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3 minutes</a:t>
            </a: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check the answers about who did what in the story pupils just watched.</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Check each of the answers in turn.</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If time, ask pupils to translate into English.</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1" strike="noStrike" spc="-1" dirty="0">
                <a:latin typeface="Arial"/>
              </a:rPr>
              <a:t>Translations:</a:t>
            </a:r>
          </a:p>
          <a:p>
            <a:pPr marL="230040" marR="0" lvl="0" indent="-22860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Hansel, Gretel and the witch go into the house.</a:t>
            </a:r>
          </a:p>
          <a:p>
            <a:pPr marL="230040" marR="0" lvl="0" indent="-22860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Hansel and Gretel eat a lot and sleep in comfortable beds.</a:t>
            </a:r>
          </a:p>
          <a:p>
            <a:pPr marL="230040" marR="0" lvl="0" indent="-22860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Gretel has to cook with a pot for Hansel.</a:t>
            </a:r>
          </a:p>
          <a:p>
            <a:pPr marL="230040" marR="0" lvl="0" indent="-22860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The witch feels like eating Hansel.</a:t>
            </a:r>
          </a:p>
          <a:p>
            <a:pPr marL="230040" marR="0" lvl="0" indent="-22860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The witch cannot see.</a:t>
            </a:r>
          </a:p>
          <a:p>
            <a:pPr marL="230040" marR="0" lvl="0" indent="-22860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Hansel uses a bone.</a:t>
            </a:r>
          </a:p>
          <a:p>
            <a:pPr marL="230040" marR="0" lvl="0" indent="-22860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At the end, Hansel, Gretel and the father are very happy.</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baseline="0"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4583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5280">
              <a:lnSpc>
                <a:spcPct val="100000"/>
              </a:lnSpc>
            </a:pPr>
            <a:r>
              <a:rPr lang="en-GB" sz="1200" b="1" strike="noStrike" spc="-1" dirty="0">
                <a:solidFill>
                  <a:srgbClr val="000000"/>
                </a:solidFill>
                <a:latin typeface="Calibri"/>
                <a:ea typeface="Calibri"/>
              </a:rPr>
              <a:t>Timing: </a:t>
            </a:r>
            <a:r>
              <a:rPr lang="en-GB" sz="1200" b="0" strike="noStrike" spc="-1" dirty="0">
                <a:solidFill>
                  <a:srgbClr val="000000"/>
                </a:solidFill>
                <a:latin typeface="Calibri"/>
                <a:ea typeface="Calibri"/>
              </a:rPr>
              <a:t>5 mins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a:t>
            </a:r>
            <a:r>
              <a:rPr lang="en-GB" sz="1200" b="0" strike="noStrike" spc="-1" dirty="0">
                <a:solidFill>
                  <a:srgbClr val="000000"/>
                </a:solidFill>
                <a:latin typeface="Calibri"/>
                <a:ea typeface="Calibri"/>
              </a:rPr>
              <a:t> to set learners up for the follow-ups where they will be telling parts of the story again in German and acting them out. Encourage them that they have all the language they need and that it will be fun! It may be helpful for them to start thinking about any props or costumes </a:t>
            </a:r>
            <a:r>
              <a:rPr lang="en-GB" sz="1200" b="0" strike="noStrike" spc="-1">
                <a:solidFill>
                  <a:srgbClr val="000000"/>
                </a:solidFill>
                <a:latin typeface="Calibri"/>
                <a:ea typeface="Calibri"/>
              </a:rPr>
              <a:t>they might like to use.</a:t>
            </a:r>
            <a:endParaRPr lang="en-GB" sz="1200" b="1" strike="noStrike" spc="-1" dirty="0">
              <a:solidFill>
                <a:srgbClr val="000000"/>
              </a:solidFill>
              <a:latin typeface="Calibri"/>
              <a:ea typeface="Calibri"/>
            </a:endParaRPr>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383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the SSC </a:t>
            </a:r>
            <a:r>
              <a:rPr lang="en-GB" sz="1200" b="1" strike="noStrike" spc="-1" dirty="0">
                <a:solidFill>
                  <a:srgbClr val="000000"/>
                </a:solidFill>
                <a:latin typeface="Calibri"/>
                <a:ea typeface="Calibri"/>
              </a:rPr>
              <a:t>[y].</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1. Present the letter and say the </a:t>
            </a:r>
            <a:r>
              <a:rPr lang="en-GB" sz="1200" b="1" dirty="0"/>
              <a:t>[y] </a:t>
            </a:r>
            <a:r>
              <a:rPr lang="en-GB" sz="1200" b="0" dirty="0"/>
              <a:t>sound first, on its own. Pupils repeat it with you.</a:t>
            </a:r>
            <a:br>
              <a:rPr lang="en-GB" sz="1200" b="0" dirty="0"/>
            </a:br>
            <a:r>
              <a:rPr lang="en-GB" sz="1200" b="0" dirty="0"/>
              <a:t>2. Bring up the word </a:t>
            </a:r>
            <a:r>
              <a:rPr lang="en-GB" sz="1200" b="0" baseline="0" dirty="0"/>
              <a:t>”</a:t>
            </a:r>
            <a:r>
              <a:rPr lang="en-GB" sz="1200" b="1" baseline="0" dirty="0" err="1">
                <a:solidFill>
                  <a:srgbClr val="002060"/>
                </a:solidFill>
                <a:latin typeface="Century Gothic" panose="020B0502020202020204" pitchFamily="34" charset="0"/>
              </a:rPr>
              <a:t>Typisch</a:t>
            </a:r>
            <a:r>
              <a:rPr lang="en-GB" sz="1200" b="0" dirty="0">
                <a:solidFill>
                  <a:schemeClr val="tx1"/>
                </a:solidFill>
                <a:latin typeface="+mn-lt"/>
              </a:rPr>
              <a:t>”</a:t>
            </a:r>
            <a:r>
              <a:rPr lang="en-GB" sz="1200" b="0" dirty="0"/>
              <a:t> on its own, say</a:t>
            </a:r>
            <a:r>
              <a:rPr lang="en-GB" sz="1200" b="0" baseline="0" dirty="0"/>
              <a:t> it, pupils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t>3. Click to bring up the picture and introduce the gesture, if using. Pupils repeat the word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4. Roll back the animations and work through 1-3 again, but this time, dropping your voice completely to listen carefully to the students saying the </a:t>
            </a:r>
            <a:r>
              <a:rPr lang="en-GB" sz="1200" b="1" dirty="0"/>
              <a:t>[y] </a:t>
            </a:r>
            <a:r>
              <a:rPr lang="en-GB" sz="1200" baseline="0" dirty="0"/>
              <a:t>sound, pronouncing </a:t>
            </a:r>
            <a:r>
              <a:rPr lang="en-GB" sz="1200" b="0" baseline="0" dirty="0"/>
              <a:t>”</a:t>
            </a:r>
            <a:r>
              <a:rPr lang="en-GB" sz="1200" b="1" baseline="0" dirty="0" err="1"/>
              <a:t>Typisch</a:t>
            </a:r>
            <a:r>
              <a:rPr lang="en-GB" sz="1200" b="0" dirty="0">
                <a:solidFill>
                  <a:schemeClr val="tx1"/>
                </a:solidFill>
                <a:latin typeface="+mn-lt"/>
              </a:rPr>
              <a:t>”</a:t>
            </a:r>
            <a:r>
              <a:rPr lang="en-GB" sz="1200" b="0" baseline="0" dirty="0">
                <a:solidFill>
                  <a:schemeClr val="tx1"/>
                </a:solidFill>
                <a:latin typeface="+mn-lt"/>
              </a:rPr>
              <a:t> </a:t>
            </a:r>
            <a:r>
              <a:rPr lang="en-GB" sz="1200" baseline="0" dirty="0"/>
              <a:t>and, if using, doing the gesture.</a:t>
            </a:r>
            <a:endParaRPr lang="en-GB" sz="1200" dirty="0"/>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r>
              <a:rPr lang="en-GB" dirty="0"/>
              <a:t>A</a:t>
            </a:r>
            <a:r>
              <a:rPr lang="en-GB" baseline="0" dirty="0"/>
              <a:t> possible gesture for this would be to mime drinking tea</a:t>
            </a:r>
          </a:p>
          <a:p>
            <a:pPr>
              <a:lnSpc>
                <a:spcPct val="100000"/>
              </a:lnSpc>
            </a:pPr>
            <a:endParaRPr lang="fr-FR" sz="1200" b="0" strike="noStrike" spc="-1" baseline="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Frequency: </a:t>
            </a:r>
            <a:b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b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typisch</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[1109]</a:t>
            </a:r>
            <a:endParaRPr kumimoji="0" lang="en-GB" sz="1100" b="0" i="1"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100" b="0"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1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[y].</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err="1">
                <a:solidFill>
                  <a:srgbClr val="000000"/>
                </a:solidFill>
                <a:latin typeface="+mn-lt"/>
                <a:ea typeface="Calibri"/>
              </a:rPr>
              <a:t>typisch</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typisch</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Frequency: </a:t>
            </a:r>
            <a:b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br>
            <a:r>
              <a:rPr kumimoji="0" lang="en-GB" sz="1400" b="1" i="0" u="none" strike="noStrike" kern="1200" cap="none" spc="-1" normalizeH="0" baseline="0" noProof="0" dirty="0" err="1">
                <a:ln>
                  <a:noFill/>
                </a:ln>
                <a:solidFill>
                  <a:srgbClr val="002060"/>
                </a:solidFill>
                <a:effectLst/>
                <a:uLnTx/>
                <a:uFillTx/>
                <a:latin typeface="Century Gothic"/>
                <a:ea typeface="Century Gothic"/>
                <a:cs typeface="+mn-cs"/>
              </a:rPr>
              <a:t>typisch</a:t>
            </a: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400" b="0" i="0" u="none" strike="noStrike" kern="1200" cap="none" spc="-1" normalizeH="0" baseline="0" noProof="0" dirty="0">
                <a:ln>
                  <a:noFill/>
                </a:ln>
                <a:solidFill>
                  <a:srgbClr val="002060"/>
                </a:solidFill>
                <a:effectLst/>
                <a:uLnTx/>
                <a:uFillTx/>
                <a:latin typeface="Century Gothic"/>
                <a:ea typeface="Century Gothic"/>
                <a:cs typeface="+mn-cs"/>
              </a:rPr>
              <a:t>[1109]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Rhythmus</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[3823]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Physik</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[1917]</a:t>
            </a:r>
            <a:endPar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200" b="0"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marL="720" indent="0">
              <a:lnSpc>
                <a:spcPct val="100000"/>
              </a:lnSpc>
              <a:buClr>
                <a:srgbClr val="000000"/>
              </a:buClr>
              <a:buFont typeface="Calibri"/>
              <a:buNone/>
            </a:pPr>
            <a:endParaRPr lang="en-GB" sz="1200" b="0" strike="noStrike" spc="-1" dirty="0">
              <a:latin typeface="Arial"/>
            </a:endParaRPr>
          </a:p>
          <a:p>
            <a:pPr>
              <a:lnSpc>
                <a:spcPct val="100000"/>
              </a:lnSpc>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1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the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qu</a:t>
            </a:r>
            <a:r>
              <a:rPr lang="en-GB" sz="1200" b="1"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1. Present the letter and say the </a:t>
            </a:r>
            <a:r>
              <a:rPr lang="en-GB" sz="1200" b="1" dirty="0"/>
              <a:t>[</a:t>
            </a:r>
            <a:r>
              <a:rPr lang="en-GB" sz="1200" b="1" dirty="0" err="1"/>
              <a:t>qu</a:t>
            </a:r>
            <a:r>
              <a:rPr lang="en-GB" sz="1200" b="1" dirty="0"/>
              <a:t>] </a:t>
            </a:r>
            <a:r>
              <a:rPr lang="en-GB" sz="1200" b="0" dirty="0"/>
              <a:t>sound first, on its own. Pupils repeat it with you.</a:t>
            </a:r>
            <a:br>
              <a:rPr lang="en-GB" sz="1200" b="0" dirty="0"/>
            </a:br>
            <a:r>
              <a:rPr lang="en-GB" sz="1200" b="0" dirty="0"/>
              <a:t>2. Bring up the word </a:t>
            </a:r>
            <a:r>
              <a:rPr lang="en-GB" sz="1200" b="0" baseline="0" dirty="0"/>
              <a:t>”</a:t>
            </a:r>
            <a:r>
              <a:rPr lang="en-GB" sz="1200" b="1" baseline="0" dirty="0" err="1">
                <a:solidFill>
                  <a:srgbClr val="002060"/>
                </a:solidFill>
                <a:latin typeface="Century Gothic" panose="020B0502020202020204" pitchFamily="34" charset="0"/>
              </a:rPr>
              <a:t>Quatsch</a:t>
            </a:r>
            <a:r>
              <a:rPr lang="en-GB" sz="1200" b="0" dirty="0">
                <a:solidFill>
                  <a:schemeClr val="tx1"/>
                </a:solidFill>
                <a:latin typeface="+mn-lt"/>
              </a:rPr>
              <a:t>”</a:t>
            </a:r>
            <a:r>
              <a:rPr lang="en-GB" sz="1200" b="0" dirty="0"/>
              <a:t> on its own, say</a:t>
            </a:r>
            <a:r>
              <a:rPr lang="en-GB" sz="1200" b="0" baseline="0" dirty="0"/>
              <a:t> it, pupils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t>3. Click to bring up the picture and introduce the gesture, if using. Pupils repeat the word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4. Roll back the animations and work through 1-3 again, but this time, dropping your voice completely to listen carefully to the students saying the </a:t>
            </a:r>
            <a:r>
              <a:rPr lang="en-GB" sz="1200" b="1" dirty="0"/>
              <a:t>[</a:t>
            </a:r>
            <a:r>
              <a:rPr lang="en-GB" sz="1200" b="1" dirty="0" err="1"/>
              <a:t>qu</a:t>
            </a:r>
            <a:r>
              <a:rPr lang="en-GB" sz="1200" b="1" dirty="0"/>
              <a:t>] </a:t>
            </a:r>
            <a:r>
              <a:rPr lang="en-GB" sz="1200" baseline="0" dirty="0"/>
              <a:t>sound, pronouncing </a:t>
            </a:r>
            <a:r>
              <a:rPr lang="en-GB" sz="1200" b="0" baseline="0" dirty="0"/>
              <a:t>”</a:t>
            </a:r>
            <a:r>
              <a:rPr lang="en-GB" sz="1200" b="1" baseline="0" dirty="0" err="1"/>
              <a:t>Quatsch</a:t>
            </a:r>
            <a:r>
              <a:rPr lang="en-GB" sz="1200" b="0" dirty="0">
                <a:solidFill>
                  <a:schemeClr val="tx1"/>
                </a:solidFill>
                <a:latin typeface="+mn-lt"/>
              </a:rPr>
              <a:t>”</a:t>
            </a:r>
            <a:r>
              <a:rPr lang="en-GB" sz="1200" b="0" baseline="0" dirty="0">
                <a:solidFill>
                  <a:schemeClr val="tx1"/>
                </a:solidFill>
                <a:latin typeface="+mn-lt"/>
              </a:rPr>
              <a:t> </a:t>
            </a:r>
            <a:r>
              <a:rPr lang="en-GB" sz="1200" baseline="0" dirty="0"/>
              <a:t>and, if using, doing the gesture.</a:t>
            </a:r>
            <a:endParaRPr lang="en-GB" sz="1200" dirty="0"/>
          </a:p>
          <a:p>
            <a:pPr>
              <a:lnSpc>
                <a:spcPct val="100000"/>
              </a:lnSpc>
            </a:pPr>
            <a:endParaRPr lang="en-GB" sz="1200" b="0" strike="noStrike" spc="-1" dirty="0">
              <a:latin typeface="Arial"/>
            </a:endParaRPr>
          </a:p>
          <a:p>
            <a:pPr>
              <a:lnSpc>
                <a:spcPct val="100000"/>
              </a:lnSpc>
            </a:pPr>
            <a:r>
              <a:rPr lang="en-GB" sz="1200" b="1" strike="noStrike" spc="-1" dirty="0">
                <a:latin typeface="Arial"/>
              </a:rPr>
              <a:t>Note</a:t>
            </a:r>
            <a:r>
              <a:rPr lang="en-GB" sz="1200" b="0" strike="noStrike" spc="-1" dirty="0">
                <a:latin typeface="Arial"/>
              </a:rPr>
              <a:t>: </a:t>
            </a:r>
            <a:r>
              <a:rPr lang="en-GB" dirty="0"/>
              <a:t>A</a:t>
            </a:r>
            <a:r>
              <a:rPr lang="en-GB" baseline="0" dirty="0"/>
              <a:t> possible gesture for this would be to shrug your shoulders and hold your arms slightly out, palms of hands facing up.</a:t>
            </a:r>
          </a:p>
          <a:p>
            <a:pPr>
              <a:lnSpc>
                <a:spcPct val="100000"/>
              </a:lnSpc>
            </a:pPr>
            <a:endParaRPr lang="en-GB" sz="1200" b="0" strike="noStrike" spc="-1" baseline="0" dirty="0">
              <a:latin typeface="Arial"/>
            </a:endParaRPr>
          </a:p>
          <a:p>
            <a:pPr>
              <a:lnSpc>
                <a:spcPct val="100000"/>
              </a:lnSpc>
            </a:pPr>
            <a:endParaRPr lang="fr-FR" sz="1400" b="0" strike="noStrike" spc="-1" baseline="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Frequency: </a:t>
            </a:r>
            <a:b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br>
            <a:r>
              <a:rPr kumimoji="0" lang="en-GB" sz="1400" b="1" i="0" u="none" strike="noStrike" kern="1200" cap="none" spc="-1" normalizeH="0" baseline="0" noProof="0" dirty="0" err="1">
                <a:ln>
                  <a:noFill/>
                </a:ln>
                <a:solidFill>
                  <a:srgbClr val="002060"/>
                </a:solidFill>
                <a:effectLst/>
                <a:uLnTx/>
                <a:uFillTx/>
                <a:latin typeface="Century Gothic"/>
                <a:ea typeface="Century Gothic"/>
                <a:cs typeface="+mn-cs"/>
              </a:rPr>
              <a:t>Quatsch</a:t>
            </a: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400" b="0" i="0" u="none" strike="noStrike" kern="1200" cap="none" spc="-1" normalizeH="0" baseline="0" noProof="0" dirty="0">
                <a:ln>
                  <a:noFill/>
                </a:ln>
                <a:solidFill>
                  <a:srgbClr val="002060"/>
                </a:solidFill>
                <a:effectLst/>
                <a:uLnTx/>
                <a:uFillTx/>
                <a:latin typeface="Century Gothic"/>
                <a:ea typeface="Century Gothic"/>
                <a:cs typeface="+mn-cs"/>
              </a:rPr>
              <a:t>[1650]</a:t>
            </a:r>
            <a:endPar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200" b="0"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pPr>
              <a:lnSpc>
                <a:spcPct val="100000"/>
              </a:lnSpc>
            </a:pP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13192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consolidate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qu</a:t>
            </a:r>
            <a:r>
              <a:rPr lang="en-GB" sz="1200" b="1" strike="noStrike" spc="-1" dirty="0">
                <a:solidFill>
                  <a:srgbClr val="000000"/>
                </a:solidFill>
                <a:latin typeface="+mn-lt"/>
                <a:ea typeface="Calibri"/>
              </a:rPr>
              <a:t>].</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err="1">
                <a:solidFill>
                  <a:srgbClr val="000000"/>
                </a:solidFill>
                <a:latin typeface="+mn-lt"/>
                <a:ea typeface="Calibri"/>
              </a:rPr>
              <a:t>quatsch</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quatsch</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endParaRPr lang="en-GB" sz="1200" b="0" strike="noStrike" spc="-1" dirty="0">
              <a:latin typeface="Arial"/>
            </a:endParaRPr>
          </a:p>
          <a:p>
            <a:pPr>
              <a:lnSpc>
                <a:spcPct val="100000"/>
              </a:lnSpc>
            </a:pPr>
            <a:endParaRPr lang="en-GB" sz="12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Frequency: </a:t>
            </a:r>
            <a:b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br>
            <a:r>
              <a:rPr kumimoji="0" lang="en-GB" sz="1400" b="1" i="0" u="none" strike="noStrike" kern="1200" cap="none" spc="-1" normalizeH="0" baseline="0" noProof="0" dirty="0" err="1">
                <a:ln>
                  <a:noFill/>
                </a:ln>
                <a:solidFill>
                  <a:srgbClr val="002060"/>
                </a:solidFill>
                <a:effectLst/>
                <a:uLnTx/>
                <a:uFillTx/>
                <a:latin typeface="Century Gothic"/>
                <a:ea typeface="Century Gothic"/>
                <a:cs typeface="+mn-cs"/>
              </a:rPr>
              <a:t>Quatsch</a:t>
            </a:r>
            <a:r>
              <a:rPr kumimoji="0" lang="en-GB" sz="14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400" b="0" i="0" u="none" strike="noStrike" kern="1200" cap="none" spc="-1" normalizeH="0" baseline="0" noProof="0" dirty="0">
                <a:ln>
                  <a:noFill/>
                </a:ln>
                <a:solidFill>
                  <a:srgbClr val="002060"/>
                </a:solidFill>
                <a:effectLst/>
                <a:uLnTx/>
                <a:uFillTx/>
                <a:latin typeface="Century Gothic"/>
                <a:ea typeface="Century Gothic"/>
                <a:cs typeface="+mn-cs"/>
              </a:rPr>
              <a:t>[1650] </a:t>
            </a:r>
            <a:r>
              <a:rPr kumimoji="0" lang="en-GB" sz="1200" b="1" i="0" u="none" strike="noStrike" kern="1200" cap="none" spc="-1" normalizeH="0" baseline="0" noProof="0" dirty="0" err="1">
                <a:ln>
                  <a:noFill/>
                </a:ln>
                <a:solidFill>
                  <a:srgbClr val="002060"/>
                </a:solidFill>
                <a:effectLst/>
                <a:uLnTx/>
                <a:uFillTx/>
                <a:latin typeface="Century Gothic"/>
                <a:ea typeface="Century Gothic"/>
                <a:cs typeface="+mn-cs"/>
              </a:rPr>
              <a:t>bequem</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[1657] </a:t>
            </a: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Aquarium </a:t>
            </a:r>
            <a:r>
              <a:rPr kumimoji="0" lang="en-GB" sz="1200" b="0" i="0" u="none" strike="noStrike" kern="1200" cap="none" spc="-1" normalizeH="0" baseline="0" noProof="0" dirty="0">
                <a:ln>
                  <a:noFill/>
                </a:ln>
                <a:solidFill>
                  <a:srgbClr val="002060"/>
                </a:solidFill>
                <a:effectLst/>
                <a:uLnTx/>
                <a:uFillTx/>
                <a:latin typeface="Century Gothic"/>
                <a:ea typeface="Century Gothic"/>
                <a:cs typeface="+mn-cs"/>
              </a:rPr>
              <a:t>[&gt;5000]</a:t>
            </a:r>
            <a:endParaRPr kumimoji="0" lang="en-GB"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Jones, R.L &amp; </a:t>
            </a:r>
            <a:r>
              <a:rPr kumimoji="0" lang="en-GB" sz="1200" b="0"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Tschirner</a:t>
            </a:r>
            <a:r>
              <a:rPr kumimoji="0" lang="en-GB" sz="12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E. (2019). A frequency dictionary of German: Core vocabulary for learners. London: Routledge.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62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3 minutes</a:t>
            </a:r>
            <a:br>
              <a:rPr lang="en-GB" dirty="0"/>
            </a:br>
            <a:br>
              <a:rPr lang="en-GB" b="1" dirty="0"/>
            </a:br>
            <a:r>
              <a:rPr lang="en-GB" b="1" dirty="0"/>
              <a:t>Aim: </a:t>
            </a:r>
            <a:r>
              <a:rPr lang="en-GB" b="0" dirty="0"/>
              <a:t>To distinguish between German and English [y].</a:t>
            </a:r>
            <a:br>
              <a:rPr lang="en-GB" b="0" dirty="0"/>
            </a:br>
            <a:br>
              <a:rPr lang="en-GB" b="0" dirty="0"/>
            </a:br>
            <a:r>
              <a:rPr lang="en-GB" b="1" dirty="0"/>
              <a:t>Procedure:</a:t>
            </a:r>
            <a:br>
              <a:rPr lang="en-GB" dirty="0"/>
            </a:br>
            <a:r>
              <a:rPr lang="en-GB" dirty="0"/>
              <a:t>1. Click sound button, students transcribe word and tick whether they hear German or English [y].</a:t>
            </a:r>
          </a:p>
          <a:p>
            <a:r>
              <a:rPr lang="en-GB" dirty="0"/>
              <a:t>2. Click to reveal transcribed word and tick.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Handy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Symbol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err="1"/>
              <a:t>typisch</a:t>
            </a: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Hobby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Baby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Symptom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a:t>
            </a:r>
            <a:br>
              <a:rPr lang="en-GB" baseline="0" dirty="0"/>
            </a:br>
            <a:r>
              <a:rPr lang="en-GB" baseline="0" dirty="0"/>
              <a:t>Symbol [2570] </a:t>
            </a:r>
            <a:r>
              <a:rPr lang="en-GB" baseline="0" dirty="0" err="1"/>
              <a:t>typisch</a:t>
            </a:r>
            <a:r>
              <a:rPr lang="en-GB" baseline="0" dirty="0"/>
              <a:t> [1109] Baby [2297] Symptom [3030]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(2019). A frequency dictionary of German: core vocabulary for learners. Routledge</a:t>
            </a:r>
          </a:p>
          <a:p>
            <a:pPr marL="0" indent="0">
              <a:buNone/>
            </a:pPr>
            <a:endParaRPr lang="en-GB" b="1" dirty="0"/>
          </a:p>
        </p:txBody>
      </p:sp>
      <p:sp>
        <p:nvSpPr>
          <p:cNvPr id="4" name="Slide Number Placeholder 3"/>
          <p:cNvSpPr>
            <a:spLocks noGrp="1"/>
          </p:cNvSpPr>
          <p:nvPr>
            <p:ph type="sldNum" sz="quarter" idx="5"/>
          </p:nvPr>
        </p:nvSpPr>
        <p:spPr/>
        <p:txBody>
          <a:bodyPr/>
          <a:lstStyle/>
          <a:p>
            <a:fld id="{6F88A7DB-3951-47CF-8E53-B42241E86674}" type="slidenum">
              <a:rPr lang="en-GB" smtClean="0"/>
              <a:t>6</a:t>
            </a:fld>
            <a:endParaRPr lang="en-GB"/>
          </a:p>
        </p:txBody>
      </p:sp>
    </p:spTree>
    <p:extLst>
      <p:ext uri="{BB962C8B-B14F-4D97-AF65-F5344CB8AC3E}">
        <p14:creationId xmlns:p14="http://schemas.microsoft.com/office/powerpoint/2010/main" val="78024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a:t>
            </a:r>
            <a:r>
              <a:rPr lang="en-GB" b="0" dirty="0"/>
              <a:t>: </a:t>
            </a:r>
            <a:r>
              <a:rPr lang="en-GB" b="1" dirty="0"/>
              <a:t>3 minutes</a:t>
            </a:r>
            <a:br>
              <a:rPr lang="en-GB" b="1" dirty="0"/>
            </a:br>
            <a:br>
              <a:rPr lang="en-GB" b="1" dirty="0"/>
            </a:br>
            <a:r>
              <a:rPr lang="en-GB" b="1" dirty="0"/>
              <a:t>Aim: </a:t>
            </a:r>
            <a:r>
              <a:rPr lang="en-GB" b="0" dirty="0"/>
              <a:t>to differentiate between minimal pairs with [</a:t>
            </a:r>
            <a:r>
              <a:rPr lang="en-GB" b="0" dirty="0" err="1"/>
              <a:t>qu</a:t>
            </a:r>
            <a:r>
              <a:rPr lang="en-GB" b="0" dirty="0"/>
              <a:t>] and [w].</a:t>
            </a:r>
            <a:br>
              <a:rPr lang="en-GB" dirty="0"/>
            </a:br>
            <a:br>
              <a:rPr lang="en-GB" dirty="0"/>
            </a:br>
            <a:r>
              <a:rPr lang="en-GB" b="1" dirty="0"/>
              <a:t>Procedure:</a:t>
            </a:r>
            <a:br>
              <a:rPr lang="en-GB" dirty="0"/>
            </a:br>
            <a:r>
              <a:rPr lang="en-GB" dirty="0"/>
              <a:t>1. Click on the audio buttons to hear the two words.</a:t>
            </a:r>
          </a:p>
          <a:p>
            <a:r>
              <a:rPr lang="en-GB" dirty="0"/>
              <a:t>2. Students note down whether they hear [</a:t>
            </a:r>
            <a:r>
              <a:rPr lang="en-GB" dirty="0" err="1"/>
              <a:t>qu</a:t>
            </a:r>
            <a:r>
              <a:rPr lang="en-GB" dirty="0"/>
              <a:t>] or [w] for each gap.</a:t>
            </a:r>
          </a:p>
          <a:p>
            <a:r>
              <a:rPr lang="en-GB" dirty="0"/>
              <a:t>3. Click to reveal answers.</a:t>
            </a:r>
          </a:p>
          <a:p>
            <a:endParaRPr lang="en-GB" noProof="0" dirty="0"/>
          </a:p>
          <a:p>
            <a:r>
              <a:rPr lang="en-GB" b="1" dirty="0"/>
              <a:t>Transcript:</a:t>
            </a:r>
          </a:p>
          <a:p>
            <a:pPr marL="342900" indent="-342900">
              <a:buAutoNum type="arabicPeriod"/>
            </a:pPr>
            <a:r>
              <a:rPr lang="en-GB" sz="1800" dirty="0" err="1">
                <a:solidFill>
                  <a:srgbClr val="1F4E79"/>
                </a:solidFill>
                <a:effectLst/>
                <a:highlight>
                  <a:srgbClr val="00FF00"/>
                </a:highlight>
                <a:latin typeface="Century Gothic" panose="020B0502020202020204" pitchFamily="34" charset="0"/>
                <a:ea typeface="Calibri" panose="020F0502020204030204" pitchFamily="34" charset="0"/>
                <a:cs typeface="Times New Roman" panose="02020603050405020304" pitchFamily="18" charset="0"/>
              </a:rPr>
              <a:t>quälen</a:t>
            </a:r>
            <a:r>
              <a:rPr lang="en-GB" sz="1800" dirty="0">
                <a:solidFill>
                  <a:srgbClr val="1F4E79"/>
                </a:solidFill>
                <a:effectLst/>
                <a:highlight>
                  <a:srgbClr val="00FF00"/>
                </a:highlight>
                <a:latin typeface="Century Gothic" panose="020B0502020202020204" pitchFamily="34" charset="0"/>
                <a:ea typeface="Calibri" panose="020F0502020204030204" pitchFamily="34" charset="0"/>
                <a:cs typeface="Times New Roman" panose="02020603050405020304" pitchFamily="18" charset="0"/>
              </a:rPr>
              <a:t> (to torment) / </a:t>
            </a:r>
            <a:r>
              <a:rPr lang="en-GB" sz="1800" dirty="0" err="1">
                <a:solidFill>
                  <a:srgbClr val="1F4E79"/>
                </a:solidFill>
                <a:effectLst/>
                <a:highlight>
                  <a:srgbClr val="00FF00"/>
                </a:highlight>
                <a:latin typeface="Century Gothic" panose="020B0502020202020204" pitchFamily="34" charset="0"/>
                <a:ea typeface="Calibri" panose="020F0502020204030204" pitchFamily="34" charset="0"/>
                <a:cs typeface="Times New Roman" panose="02020603050405020304" pitchFamily="18" charset="0"/>
              </a:rPr>
              <a:t>wählen</a:t>
            </a:r>
            <a:r>
              <a:rPr lang="en-GB" sz="1800" dirty="0">
                <a:solidFill>
                  <a:srgbClr val="1F4E79"/>
                </a:solidFill>
                <a:effectLst/>
                <a:highlight>
                  <a:srgbClr val="00FF00"/>
                </a:highlight>
                <a:latin typeface="Century Gothic" panose="020B0502020202020204" pitchFamily="34" charset="0"/>
                <a:ea typeface="Calibri" panose="020F0502020204030204" pitchFamily="34" charset="0"/>
                <a:cs typeface="Times New Roman" panose="02020603050405020304" pitchFamily="18" charset="0"/>
              </a:rPr>
              <a:t> (to choose, vote)</a:t>
            </a:r>
          </a:p>
          <a:p>
            <a:pPr marL="342900" indent="-342900">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wer</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(who) / </a:t>
            </a: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quer</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(diagonally, sideways, across) </a:t>
            </a:r>
          </a:p>
          <a:p>
            <a:pPr marL="342900" indent="-342900">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wartet</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(wait) / </a:t>
            </a: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Quartett</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(quartet)</a:t>
            </a:r>
          </a:p>
          <a:p>
            <a:pPr marL="342900" indent="-342900">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quatschen</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(to gossip) / </a:t>
            </a: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waschen</a:t>
            </a: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 (to wash) </a:t>
            </a:r>
            <a:b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br>
            <a:endParaRPr lang="en-GB" sz="1800" b="1" dirty="0">
              <a:solidFill>
                <a:srgbClr val="1F4E79"/>
              </a:solidFill>
              <a:effectLst/>
              <a:highlight>
                <a:srgbClr val="00FF00"/>
              </a:highlight>
              <a:latin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a:t>
            </a:r>
            <a:br>
              <a:rPr lang="en-GB" baseline="0" dirty="0"/>
            </a:br>
            <a:r>
              <a:rPr lang="en-GB" baseline="0" dirty="0" err="1"/>
              <a:t>quälen</a:t>
            </a:r>
            <a:r>
              <a:rPr lang="en-GB" baseline="0" dirty="0"/>
              <a:t> [3832] </a:t>
            </a:r>
            <a:r>
              <a:rPr lang="en-GB" baseline="0" dirty="0" err="1"/>
              <a:t>wählen</a:t>
            </a:r>
            <a:r>
              <a:rPr lang="en-GB" baseline="0" dirty="0"/>
              <a:t> [636] </a:t>
            </a:r>
            <a:r>
              <a:rPr lang="en-GB" baseline="0" dirty="0" err="1"/>
              <a:t>wer</a:t>
            </a:r>
            <a:r>
              <a:rPr lang="en-GB" baseline="0" dirty="0"/>
              <a:t> [149] </a:t>
            </a:r>
            <a:r>
              <a:rPr lang="en-GB" baseline="0" dirty="0" err="1"/>
              <a:t>quer</a:t>
            </a:r>
            <a:r>
              <a:rPr lang="en-GB" baseline="0" dirty="0"/>
              <a:t> [2708] </a:t>
            </a:r>
            <a:r>
              <a:rPr lang="en-GB" baseline="0" dirty="0" err="1"/>
              <a:t>warten</a:t>
            </a:r>
            <a:r>
              <a:rPr lang="en-GB" baseline="0" dirty="0"/>
              <a:t> [364] </a:t>
            </a:r>
            <a:r>
              <a:rPr lang="en-GB" baseline="0" dirty="0" err="1"/>
              <a:t>Quartett</a:t>
            </a:r>
            <a:r>
              <a:rPr lang="en-GB" baseline="0" dirty="0"/>
              <a:t> [N/A] </a:t>
            </a:r>
            <a:r>
              <a:rPr lang="en-GB" baseline="0" dirty="0" err="1"/>
              <a:t>quatschen</a:t>
            </a:r>
            <a:r>
              <a:rPr lang="en-GB" baseline="0" dirty="0"/>
              <a:t> [N/A] </a:t>
            </a:r>
            <a:r>
              <a:rPr lang="en-GB" baseline="0" dirty="0" err="1"/>
              <a:t>waschen</a:t>
            </a:r>
            <a:r>
              <a:rPr lang="en-GB" baseline="0" dirty="0"/>
              <a:t> [2315]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(2019). A frequency dictionary of German: core vocabulary for learners. Routledge</a:t>
            </a:r>
          </a:p>
          <a:p>
            <a:pPr marL="0" indent="0">
              <a:buNone/>
            </a:pPr>
            <a:endParaRPr lang="en-GB" b="1" dirty="0"/>
          </a:p>
        </p:txBody>
      </p:sp>
      <p:sp>
        <p:nvSpPr>
          <p:cNvPr id="4" name="Slide Number Placeholder 3"/>
          <p:cNvSpPr>
            <a:spLocks noGrp="1"/>
          </p:cNvSpPr>
          <p:nvPr>
            <p:ph type="sldNum" sz="quarter" idx="5"/>
          </p:nvPr>
        </p:nvSpPr>
        <p:spPr/>
        <p:txBody>
          <a:bodyPr/>
          <a:lstStyle/>
          <a:p>
            <a:fld id="{6F88A7DB-3951-47CF-8E53-B42241E86674}" type="slidenum">
              <a:rPr lang="en-GB" smtClean="0"/>
              <a:t>7</a:t>
            </a:fld>
            <a:endParaRPr lang="en-GB"/>
          </a:p>
        </p:txBody>
      </p:sp>
    </p:spTree>
    <p:extLst>
      <p:ext uri="{BB962C8B-B14F-4D97-AF65-F5344CB8AC3E}">
        <p14:creationId xmlns:p14="http://schemas.microsoft.com/office/powerpoint/2010/main" val="50110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3 minutes</a:t>
            </a: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prime pupils for the next bit of the story and review some of the SSCs presented in this and the previous lesson.</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Remind learners of what has happened in the story so far (Hansel and Gretel have found a gingerbread house, started eating from it and then heard a witch inside).</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Ask learners to use their knowledge of the story and/or guess which characters do what in the last part of the story. There is sometimes more than one answer for a gap (up to three characters per sentence).</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Ask pupils to share their answers but say you will not be revealing your answers yet – you’ll be watching the rest of the cartoon to find out.</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baseline="0"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68878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10-15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listening to a well-known story in authentic German.</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ea typeface="Calibri"/>
              </a:rPr>
              <a:t>Tell pupils they will now watch the end of the story and check their answers to the questions they answered on the previous slide.</a:t>
            </a:r>
          </a:p>
          <a:p>
            <a:pPr marL="229320" indent="-228600">
              <a:lnSpc>
                <a:spcPct val="100000"/>
              </a:lnSpc>
              <a:buAutoNum type="arabicPeriod"/>
            </a:pPr>
            <a:r>
              <a:rPr lang="en-GB" sz="1200" b="0" strike="noStrike" spc="-1" dirty="0">
                <a:solidFill>
                  <a:srgbClr val="000000"/>
                </a:solidFill>
                <a:latin typeface="Calibri"/>
                <a:ea typeface="Calibri"/>
              </a:rPr>
              <a:t>Play the video (https://</a:t>
            </a:r>
            <a:r>
              <a:rPr lang="en-GB" sz="1200" b="0" strike="noStrike" spc="-1" dirty="0" err="1">
                <a:solidFill>
                  <a:srgbClr val="000000"/>
                </a:solidFill>
                <a:latin typeface="Calibri"/>
                <a:ea typeface="Calibri"/>
              </a:rPr>
              <a:t>youtu.be</a:t>
            </a:r>
            <a:r>
              <a:rPr lang="en-GB" sz="1200" b="0" strike="noStrike" spc="-1" dirty="0">
                <a:solidFill>
                  <a:srgbClr val="000000"/>
                </a:solidFill>
                <a:latin typeface="Calibri"/>
                <a:ea typeface="Calibri"/>
              </a:rPr>
              <a:t>/0Ah4y8gCA-Q?feature=</a:t>
            </a:r>
            <a:r>
              <a:rPr lang="en-GB" sz="1200" b="0" strike="noStrike" spc="-1" dirty="0" err="1">
                <a:solidFill>
                  <a:srgbClr val="000000"/>
                </a:solidFill>
                <a:latin typeface="Calibri"/>
                <a:ea typeface="Calibri"/>
              </a:rPr>
              <a:t>shared&amp;t</a:t>
            </a:r>
            <a:r>
              <a:rPr lang="en-GB" sz="1200" b="0" strike="noStrike" spc="-1" dirty="0">
                <a:solidFill>
                  <a:srgbClr val="000000"/>
                </a:solidFill>
                <a:latin typeface="Calibri"/>
                <a:ea typeface="Calibri"/>
              </a:rPr>
              <a:t>=394 – it should start at 6:34) and play until the end (11:08). Watch again in full or any part you would like to repeat.</a:t>
            </a:r>
          </a:p>
          <a:p>
            <a:pPr marL="229320" indent="-228600">
              <a:lnSpc>
                <a:spcPct val="100000"/>
              </a:lnSpc>
              <a:buAutoNum type="arabicPeriod"/>
            </a:pPr>
            <a:r>
              <a:rPr lang="en-GB" sz="1200" b="0" strike="noStrike" spc="-1" dirty="0">
                <a:solidFill>
                  <a:srgbClr val="000000"/>
                </a:solidFill>
                <a:latin typeface="Calibri"/>
                <a:ea typeface="Calibri"/>
              </a:rPr>
              <a:t>Ask pupils to summarise the story. They can use a mixture of both English and German. E.g. The witch brings the children into the house and gives them lots of nice things to eat and nice beds to sleep in. But the witch is bad and wants to eat Hansel. She locks him in a cage and makes Gretel cook food for him to fatten him up. She keeps checking whether Hansel has put on any weight but as she can’t see well, Hansel uses a chicken bone and sticks it out of the cage to pretend its his finger. So the witch thinks that he isn’t putting on any weight. Eventually, she gets impatient and tries to trick Gretel into climbing in the oven by saying she needs to go in there to check if it’s hot enough to bake bread but Gretel realises what she is trying to do and says she doesn’t know how to and asks the witch to demonstrate. The witch shows her, at which point Gretel pushes her into the oven and closes the door. She frees Hansel and they discover that the witch has lots of jewels which they take back to their father. Now they have no money troubles anymore and they live happily ever after.</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8933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227978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5.sv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audio" Target="../media/audio8.wav"/><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audio" Target="../media/audio10.wav"/><Relationship Id="rId7" Type="http://schemas.openxmlformats.org/officeDocument/2006/relationships/audio" Target="../media/audio13.wav"/><Relationship Id="rId12" Type="http://schemas.openxmlformats.org/officeDocument/2006/relationships/image" Target="../media/image16.pn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audio" Target="../media/audio12.wav"/><Relationship Id="rId11" Type="http://schemas.openxmlformats.org/officeDocument/2006/relationships/image" Target="../media/image15.sv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4.png"/><Relationship Id="rId19" Type="http://schemas.openxmlformats.org/officeDocument/2006/relationships/image" Target="../media/image26.png"/><Relationship Id="rId4" Type="http://schemas.openxmlformats.org/officeDocument/2006/relationships/audio" Target="../media/audio11.wav"/><Relationship Id="rId9" Type="http://schemas.openxmlformats.org/officeDocument/2006/relationships/audio" Target="../media/audio15.wav"/><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ideo" Target="https://www.youtube.com/embed/0Ah4y8gCA-Q?start=394&amp;feature=oembed" TargetMode="External"/><Relationship Id="rId6" Type="http://schemas.openxmlformats.org/officeDocument/2006/relationships/audio" Target="../media/audio17.wav"/><Relationship Id="rId5" Type="http://schemas.openxmlformats.org/officeDocument/2006/relationships/image" Target="../media/image28.png"/><Relationship Id="rId4" Type="http://schemas.openxmlformats.org/officeDocument/2006/relationships/audio" Target="../media/audio16.wav"/><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100DF08E-F49B-4B01-82DC-A9BE96DF7F26}"/>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61501" y="6457890"/>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13</a:t>
            </a:r>
          </a:p>
        </p:txBody>
      </p:sp>
      <p:sp>
        <p:nvSpPr>
          <p:cNvPr id="4" name="Title 1">
            <a:hlinkClick r:id="" action="ppaction://noaction">
              <a:snd r:embed="rId4" name="T3_W12_1.1.wav"/>
            </a:hlinkClick>
            <a:extLst>
              <a:ext uri="{FF2B5EF4-FFF2-40B4-BE49-F238E27FC236}">
                <a16:creationId xmlns:a16="http://schemas.microsoft.com/office/drawing/2014/main" id="{F09D7C52-903C-4058-DA49-1BB593C2D0B8}"/>
              </a:ext>
            </a:extLst>
          </p:cNvPr>
          <p:cNvSpPr txBox="1">
            <a:spLocks/>
          </p:cNvSpPr>
          <p:nvPr/>
        </p:nvSpPr>
        <p:spPr>
          <a:xfrm>
            <a:off x="0" y="55647"/>
            <a:ext cx="4350240" cy="1144800"/>
          </a:xfrm>
          <a:prstGeom prst="rect">
            <a:avLst/>
          </a:prstGeom>
          <a:noFill/>
          <a:ln>
            <a:noFill/>
          </a:ln>
        </p:spPr>
        <p:txBody>
          <a:bodyPr spcFirstLastPara="1" wrap="square" lIns="0" tIns="0" rIns="0" bIns="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4000" b="1" kern="0" spc="-1" dirty="0" err="1">
                <a:solidFill>
                  <a:schemeClr val="bg1"/>
                </a:solidFill>
                <a:latin typeface="Century Gothic" panose="020B0502020202020204" pitchFamily="34" charset="0"/>
                <a:ea typeface="Century Gothic"/>
              </a:rPr>
              <a:t>Hänsel</a:t>
            </a:r>
            <a:r>
              <a:rPr lang="en-GB" sz="4000" b="1" kern="0" spc="-1" dirty="0">
                <a:solidFill>
                  <a:schemeClr val="bg1"/>
                </a:solidFill>
                <a:latin typeface="Century Gothic" panose="020B0502020202020204" pitchFamily="34" charset="0"/>
                <a:ea typeface="Century Gothic"/>
              </a:rPr>
              <a:t> und Gretel</a:t>
            </a:r>
            <a:endParaRPr lang="en-GB" sz="4000" kern="0" dirty="0"/>
          </a:p>
        </p:txBody>
      </p:sp>
      <p:pic>
        <p:nvPicPr>
          <p:cNvPr id="5" name="Picture 4">
            <a:extLst>
              <a:ext uri="{FF2B5EF4-FFF2-40B4-BE49-F238E27FC236}">
                <a16:creationId xmlns:a16="http://schemas.microsoft.com/office/drawing/2014/main" id="{88892854-E486-7744-01D6-58BAAECC0E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175" y="1200447"/>
            <a:ext cx="3814763" cy="3881476"/>
          </a:xfrm>
          <a:prstGeom prst="rect">
            <a:avLst/>
          </a:prstGeom>
        </p:spPr>
      </p:pic>
      <p:sp>
        <p:nvSpPr>
          <p:cNvPr id="6" name="CustomShape 3">
            <a:extLst>
              <a:ext uri="{FF2B5EF4-FFF2-40B4-BE49-F238E27FC236}">
                <a16:creationId xmlns:a16="http://schemas.microsoft.com/office/drawing/2014/main" id="{C87EA9F2-C281-AAF3-16DF-609415104A92}"/>
              </a:ext>
            </a:extLst>
          </p:cNvPr>
          <p:cNvSpPr/>
          <p:nvPr/>
        </p:nvSpPr>
        <p:spPr>
          <a:xfrm>
            <a:off x="43047" y="6172380"/>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SSC [y] [</a:t>
            </a:r>
            <a:r>
              <a:rPr kumimoji="0" lang="fr-FR" sz="2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rPr>
              <a:t>qu</a:t>
            </a: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a:t>
            </a:r>
          </a:p>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endPar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F688CCC-6DEE-EC70-AF0C-3A498D49C437}"/>
              </a:ext>
            </a:extLst>
          </p:cNvPr>
          <p:cNvGraphicFramePr/>
          <p:nvPr>
            <p:extLst>
              <p:ext uri="{D42A27DB-BD31-4B8C-83A1-F6EECF244321}">
                <p14:modId xmlns:p14="http://schemas.microsoft.com/office/powerpoint/2010/main" val="1291566570"/>
              </p:ext>
            </p:extLst>
          </p:nvPr>
        </p:nvGraphicFramePr>
        <p:xfrm>
          <a:off x="285066" y="1524348"/>
          <a:ext cx="9229734" cy="5291211"/>
        </p:xfrm>
        <a:graphic>
          <a:graphicData uri="http://schemas.openxmlformats.org/drawingml/2006/table">
            <a:tbl>
              <a:tblPr/>
              <a:tblGrid>
                <a:gridCol w="791540">
                  <a:extLst>
                    <a:ext uri="{9D8B030D-6E8A-4147-A177-3AD203B41FA5}">
                      <a16:colId xmlns:a16="http://schemas.microsoft.com/office/drawing/2014/main" val="20000"/>
                    </a:ext>
                  </a:extLst>
                </a:gridCol>
                <a:gridCol w="8438194">
                  <a:extLst>
                    <a:ext uri="{9D8B030D-6E8A-4147-A177-3AD203B41FA5}">
                      <a16:colId xmlns:a16="http://schemas.microsoft.com/office/drawing/2014/main" val="20001"/>
                    </a:ext>
                  </a:extLst>
                </a:gridCol>
              </a:tblGrid>
              <a:tr h="525665">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a:t>
                      </a:r>
                      <a:r>
                        <a:rPr lang="en-GB" sz="2400" b="1" u="none" strike="noStrike" cap="none" dirty="0">
                          <a:solidFill>
                            <a:srgbClr val="002060"/>
                          </a:solidFill>
                          <a:latin typeface="Century Gothic"/>
                          <a:ea typeface="Century Gothic"/>
                          <a:cs typeface="Century Gothic"/>
                          <a:sym typeface="Century Gothic"/>
                        </a:rPr>
                        <a:t>Gretel</a:t>
                      </a:r>
                      <a:r>
                        <a:rPr lang="en-GB" sz="2400" u="none" strike="noStrike" cap="none" dirty="0">
                          <a:solidFill>
                            <a:srgbClr val="002060"/>
                          </a:solidFill>
                          <a:latin typeface="Century Gothic"/>
                          <a:ea typeface="Century Gothic"/>
                          <a:cs typeface="Century Gothic"/>
                          <a:sym typeface="Century Gothic"/>
                        </a:rPr>
                        <a:t> und </a:t>
                      </a:r>
                      <a:r>
                        <a:rPr lang="en-GB" sz="2400" b="1" u="none" strike="noStrike" cap="none" dirty="0">
                          <a:solidFill>
                            <a:srgbClr val="002060"/>
                          </a:solidFill>
                          <a:latin typeface="Century Gothic"/>
                          <a:ea typeface="Century Gothic"/>
                          <a:cs typeface="Century Gothic"/>
                          <a:sym typeface="Century Gothic"/>
                        </a:rPr>
                        <a:t>die</a:t>
                      </a:r>
                      <a:r>
                        <a:rPr lang="en-GB" sz="2400" u="none" strike="noStrike" cap="none" dirty="0">
                          <a:solidFill>
                            <a:srgbClr val="002060"/>
                          </a:solidFill>
                          <a:latin typeface="Century Gothic"/>
                          <a:ea typeface="Century Gothic"/>
                          <a:cs typeface="Century Gothic"/>
                          <a:sym typeface="Century Gothic"/>
                        </a:rPr>
                        <a:t> </a:t>
                      </a:r>
                      <a:r>
                        <a:rPr lang="en-GB" sz="2400" b="1" u="none" strike="noStrike" cap="none" dirty="0">
                          <a:solidFill>
                            <a:srgbClr val="002060"/>
                          </a:solidFill>
                          <a:latin typeface="Century Gothic"/>
                          <a:ea typeface="Century Gothic"/>
                          <a:cs typeface="Century Gothic"/>
                          <a:sym typeface="Century Gothic"/>
                        </a:rPr>
                        <a:t>Hexe</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gehen</a:t>
                      </a:r>
                      <a:r>
                        <a:rPr lang="en-GB" sz="2400" u="none" strike="noStrike" cap="none" dirty="0">
                          <a:solidFill>
                            <a:srgbClr val="002060"/>
                          </a:solidFill>
                          <a:latin typeface="Century Gothic"/>
                          <a:ea typeface="Century Gothic"/>
                          <a:cs typeface="Century Gothic"/>
                          <a:sym typeface="Century Gothic"/>
                        </a:rPr>
                        <a:t> ins Haus.</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und </a:t>
                      </a:r>
                      <a:r>
                        <a:rPr lang="en-GB" sz="2400" b="1" u="none" strike="noStrike" cap="none" dirty="0">
                          <a:solidFill>
                            <a:srgbClr val="002060"/>
                          </a:solidFill>
                          <a:latin typeface="Century Gothic"/>
                          <a:ea typeface="Century Gothic"/>
                          <a:cs typeface="Century Gothic"/>
                          <a:sym typeface="Century Gothic"/>
                        </a:rPr>
                        <a:t>Gretel</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essen</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viel</a:t>
                      </a:r>
                      <a:r>
                        <a:rPr lang="en-GB" sz="2400" u="none" strike="noStrike" cap="none" dirty="0">
                          <a:solidFill>
                            <a:srgbClr val="002060"/>
                          </a:solidFill>
                          <a:latin typeface="Century Gothic"/>
                          <a:ea typeface="Century Gothic"/>
                          <a:cs typeface="Century Gothic"/>
                          <a:sym typeface="Century Gothic"/>
                        </a:rPr>
                        <a:t> und </a:t>
                      </a:r>
                      <a:r>
                        <a:rPr lang="en-GB" sz="2400" u="none" strike="noStrike" cap="none" dirty="0" err="1">
                          <a:solidFill>
                            <a:srgbClr val="002060"/>
                          </a:solidFill>
                          <a:latin typeface="Century Gothic"/>
                          <a:ea typeface="Century Gothic"/>
                          <a:cs typeface="Century Gothic"/>
                          <a:sym typeface="Century Gothic"/>
                        </a:rPr>
                        <a:t>schlafen</a:t>
                      </a:r>
                      <a:r>
                        <a:rPr lang="en-GB" sz="2400" u="none" strike="noStrike" cap="none" dirty="0">
                          <a:solidFill>
                            <a:srgbClr val="002060"/>
                          </a:solidFill>
                          <a:latin typeface="Century Gothic"/>
                          <a:ea typeface="Century Gothic"/>
                          <a:cs typeface="Century Gothic"/>
                          <a:sym typeface="Century Gothic"/>
                        </a:rPr>
                        <a:t> in </a:t>
                      </a:r>
                      <a:r>
                        <a:rPr lang="en-GB" sz="2400" u="none" strike="noStrike" cap="none" dirty="0" err="1">
                          <a:solidFill>
                            <a:srgbClr val="002060"/>
                          </a:solidFill>
                          <a:latin typeface="Century Gothic"/>
                          <a:ea typeface="Century Gothic"/>
                          <a:cs typeface="Century Gothic"/>
                          <a:sym typeface="Century Gothic"/>
                        </a:rPr>
                        <a:t>bequemen</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Betten</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a:solidFill>
                            <a:srgbClr val="002060"/>
                          </a:solidFill>
                          <a:latin typeface="Century Gothic"/>
                          <a:ea typeface="Century Gothic"/>
                          <a:cs typeface="Century Gothic"/>
                          <a:sym typeface="Century Gothic"/>
                        </a:rPr>
                        <a:t>Gretel</a:t>
                      </a:r>
                      <a:r>
                        <a:rPr lang="en-GB" sz="2400" u="none" strike="noStrike" cap="none" dirty="0">
                          <a:solidFill>
                            <a:srgbClr val="002060"/>
                          </a:solidFill>
                          <a:latin typeface="Century Gothic"/>
                          <a:ea typeface="Century Gothic"/>
                          <a:cs typeface="Century Gothic"/>
                          <a:sym typeface="Century Gothic"/>
                        </a:rPr>
                        <a:t> muss </a:t>
                      </a:r>
                      <a:r>
                        <a:rPr lang="en-GB" sz="2400" u="none" strike="noStrike" cap="none" dirty="0" err="1">
                          <a:solidFill>
                            <a:srgbClr val="002060"/>
                          </a:solidFill>
                          <a:latin typeface="Century Gothic"/>
                          <a:ea typeface="Century Gothic"/>
                          <a:cs typeface="Century Gothic"/>
                          <a:sym typeface="Century Gothic"/>
                        </a:rPr>
                        <a:t>mit</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einem</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Topf</a:t>
                      </a:r>
                      <a:r>
                        <a:rPr lang="en-GB" sz="2400" u="none" strike="noStrike" cap="none" dirty="0">
                          <a:solidFill>
                            <a:srgbClr val="002060"/>
                          </a:solidFill>
                          <a:latin typeface="Century Gothic"/>
                          <a:ea typeface="Century Gothic"/>
                          <a:cs typeface="Century Gothic"/>
                          <a:sym typeface="Century Gothic"/>
                        </a:rPr>
                        <a:t> für </a:t>
                      </a: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kochen</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a:solidFill>
                            <a:srgbClr val="002060"/>
                          </a:solidFill>
                          <a:latin typeface="Century Gothic"/>
                          <a:ea typeface="Century Gothic"/>
                          <a:cs typeface="Century Gothic"/>
                          <a:sym typeface="Century Gothic"/>
                        </a:rPr>
                        <a:t>Die Hexe </a:t>
                      </a:r>
                      <a:r>
                        <a:rPr lang="en-GB" sz="2400" u="none" strike="noStrike" cap="none" dirty="0">
                          <a:solidFill>
                            <a:srgbClr val="002060"/>
                          </a:solidFill>
                          <a:latin typeface="Century Gothic"/>
                          <a:ea typeface="Century Gothic"/>
                          <a:cs typeface="Century Gothic"/>
                          <a:sym typeface="Century Gothic"/>
                        </a:rPr>
                        <a:t>hat Lust, </a:t>
                      </a: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zu</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essen</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6417995"/>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a:solidFill>
                            <a:srgbClr val="002060"/>
                          </a:solidFill>
                          <a:latin typeface="Century Gothic"/>
                          <a:ea typeface="Century Gothic"/>
                          <a:cs typeface="Century Gothic"/>
                          <a:sym typeface="Century Gothic"/>
                        </a:rPr>
                        <a:t>Die Hexe </a:t>
                      </a:r>
                      <a:r>
                        <a:rPr lang="en-GB" sz="2400" u="none" strike="noStrike" cap="none" dirty="0" err="1">
                          <a:solidFill>
                            <a:srgbClr val="002060"/>
                          </a:solidFill>
                          <a:latin typeface="Century Gothic"/>
                          <a:ea typeface="Century Gothic"/>
                          <a:cs typeface="Century Gothic"/>
                          <a:sym typeface="Century Gothic"/>
                        </a:rPr>
                        <a:t>kann</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nicht</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sehen</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benutzt</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einen</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Knochen</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dirty="0">
                          <a:solidFill>
                            <a:srgbClr val="002060"/>
                          </a:solidFill>
                          <a:latin typeface="Century Gothic"/>
                          <a:ea typeface="Century Gothic"/>
                          <a:cs typeface="Century Gothic"/>
                          <a:sym typeface="Century Gothic"/>
                        </a:rPr>
                        <a:t>Am Ende* </a:t>
                      </a:r>
                      <a:r>
                        <a:rPr lang="en-GB" sz="2400" u="none" strike="noStrike" cap="none" dirty="0" err="1">
                          <a:solidFill>
                            <a:srgbClr val="002060"/>
                          </a:solidFill>
                          <a:latin typeface="Century Gothic"/>
                          <a:ea typeface="Century Gothic"/>
                          <a:cs typeface="Century Gothic"/>
                          <a:sym typeface="Century Gothic"/>
                        </a:rPr>
                        <a:t>sind</a:t>
                      </a:r>
                      <a:r>
                        <a:rPr lang="en-GB" sz="2400" u="none" strike="noStrike" cap="none" dirty="0">
                          <a:solidFill>
                            <a:srgbClr val="002060"/>
                          </a:solidFill>
                          <a:latin typeface="Century Gothic"/>
                          <a:ea typeface="Century Gothic"/>
                          <a:cs typeface="Century Gothic"/>
                          <a:sym typeface="Century Gothic"/>
                        </a:rPr>
                        <a:t> </a:t>
                      </a: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a:t>
                      </a:r>
                      <a:r>
                        <a:rPr lang="en-GB" sz="2400" b="1" u="none" strike="noStrike" cap="none" dirty="0">
                          <a:solidFill>
                            <a:srgbClr val="002060"/>
                          </a:solidFill>
                          <a:latin typeface="Century Gothic"/>
                          <a:ea typeface="Century Gothic"/>
                          <a:cs typeface="Century Gothic"/>
                          <a:sym typeface="Century Gothic"/>
                        </a:rPr>
                        <a:t>Gretel</a:t>
                      </a:r>
                      <a:r>
                        <a:rPr lang="en-GB" sz="2400" u="none" strike="noStrike" cap="none" dirty="0">
                          <a:solidFill>
                            <a:srgbClr val="002060"/>
                          </a:solidFill>
                          <a:latin typeface="Century Gothic"/>
                          <a:ea typeface="Century Gothic"/>
                          <a:cs typeface="Century Gothic"/>
                          <a:sym typeface="Century Gothic"/>
                        </a:rPr>
                        <a:t> und </a:t>
                      </a:r>
                      <a:r>
                        <a:rPr lang="en-GB" sz="2400" b="1" u="none" strike="noStrike" cap="none" dirty="0">
                          <a:solidFill>
                            <a:srgbClr val="002060"/>
                          </a:solidFill>
                          <a:latin typeface="Century Gothic"/>
                          <a:ea typeface="Century Gothic"/>
                          <a:cs typeface="Century Gothic"/>
                          <a:sym typeface="Century Gothic"/>
                        </a:rPr>
                        <a:t>der </a:t>
                      </a:r>
                      <a:r>
                        <a:rPr lang="en-GB" sz="2400" b="1" u="none" strike="noStrike" cap="none" dirty="0" err="1">
                          <a:solidFill>
                            <a:srgbClr val="002060"/>
                          </a:solidFill>
                          <a:latin typeface="Century Gothic"/>
                          <a:ea typeface="Century Gothic"/>
                          <a:cs typeface="Century Gothic"/>
                          <a:sym typeface="Century Gothic"/>
                        </a:rPr>
                        <a:t>Vater</a:t>
                      </a:r>
                      <a:r>
                        <a:rPr lang="en-GB" sz="2400" b="1"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sehr</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froh</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2" name="CustomShape 6"/>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pc="-1" dirty="0" err="1">
                <a:solidFill>
                  <a:srgbClr val="002060"/>
                </a:solidFill>
                <a:latin typeface="Century Gothic" panose="020B0502020202020204" pitchFamily="34" charset="0"/>
              </a:rPr>
              <a:t>Hänsel</a:t>
            </a:r>
            <a:r>
              <a:rPr lang="en-GB" sz="2800" b="1" spc="-1" dirty="0">
                <a:solidFill>
                  <a:srgbClr val="002060"/>
                </a:solidFill>
                <a:latin typeface="Century Gothic" panose="020B0502020202020204" pitchFamily="34" charset="0"/>
              </a:rPr>
              <a:t> und Gretel</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Speech Bubble: Rectangle with Corners Rounded 12">
            <a:extLst>
              <a:ext uri="{FF2B5EF4-FFF2-40B4-BE49-F238E27FC236}">
                <a16:creationId xmlns:a16="http://schemas.microsoft.com/office/drawing/2014/main" id="{C472ADB2-A29C-468A-AFDC-509DA251A035}"/>
              </a:ext>
            </a:extLst>
          </p:cNvPr>
          <p:cNvSpPr/>
          <p:nvPr/>
        </p:nvSpPr>
        <p:spPr>
          <a:xfrm>
            <a:off x="1136277" y="465822"/>
            <a:ext cx="8329858" cy="891227"/>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Graphic 13" descr="Teacher">
            <a:extLst>
              <a:ext uri="{FF2B5EF4-FFF2-40B4-BE49-F238E27FC236}">
                <a16:creationId xmlns:a16="http://schemas.microsoft.com/office/drawing/2014/main" id="{D2A653A1-811E-4C2A-A57B-293284D27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89" y="442649"/>
            <a:ext cx="914400" cy="914400"/>
          </a:xfrm>
          <a:prstGeom prst="rect">
            <a:avLst/>
          </a:prstGeom>
        </p:spPr>
      </p:pic>
      <p:sp>
        <p:nvSpPr>
          <p:cNvPr id="15" name="Google Shape;108;p3">
            <a:extLst>
              <a:ext uri="{FF2B5EF4-FFF2-40B4-BE49-F238E27FC236}">
                <a16:creationId xmlns:a16="http://schemas.microsoft.com/office/drawing/2014/main" id="{65FE47C1-828E-456E-B379-6234726CA4EB}"/>
              </a:ext>
            </a:extLst>
          </p:cNvPr>
          <p:cNvSpPr txBox="1"/>
          <p:nvPr/>
        </p:nvSpPr>
        <p:spPr>
          <a:xfrm>
            <a:off x="1209224" y="495986"/>
            <a:ext cx="8651331"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Wer</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macht</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was?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Hänsel</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Gretel, die Hexe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oder</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der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Vater</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a:t>
            </a:r>
          </a:p>
        </p:txBody>
      </p:sp>
      <p:pic>
        <p:nvPicPr>
          <p:cNvPr id="8" name="Picture 7" descr="A picture containing light, lamp, night&#10;&#10;Description automatically generated">
            <a:extLst>
              <a:ext uri="{FF2B5EF4-FFF2-40B4-BE49-F238E27FC236}">
                <a16:creationId xmlns:a16="http://schemas.microsoft.com/office/drawing/2014/main" id="{9D723782-F8B7-D596-2D66-1E7B42407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608" y="-250185"/>
            <a:ext cx="2776727" cy="2776727"/>
          </a:xfrm>
          <a:prstGeom prst="rect">
            <a:avLst/>
          </a:prstGeom>
        </p:spPr>
      </p:pic>
      <p:pic>
        <p:nvPicPr>
          <p:cNvPr id="2" name="Picture 4" descr="Free Bone Dog vector and picture">
            <a:extLst>
              <a:ext uri="{FF2B5EF4-FFF2-40B4-BE49-F238E27FC236}">
                <a16:creationId xmlns:a16="http://schemas.microsoft.com/office/drawing/2014/main" id="{A948D254-5280-4F32-B6EE-BE8E286CC7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4084" y="5544583"/>
            <a:ext cx="1193188" cy="5965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white and red pot with a red lid&#10;&#10;Description automatically generated">
            <a:extLst>
              <a:ext uri="{FF2B5EF4-FFF2-40B4-BE49-F238E27FC236}">
                <a16:creationId xmlns:a16="http://schemas.microsoft.com/office/drawing/2014/main" id="{E4049FB9-EC2C-2FB9-29D1-E801E4469D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1045" y="3573359"/>
            <a:ext cx="762878" cy="596594"/>
          </a:xfrm>
          <a:prstGeom prst="rect">
            <a:avLst/>
          </a:prstGeom>
        </p:spPr>
      </p:pic>
      <p:sp>
        <p:nvSpPr>
          <p:cNvPr id="7" name="CustomShape 23">
            <a:extLst>
              <a:ext uri="{FF2B5EF4-FFF2-40B4-BE49-F238E27FC236}">
                <a16:creationId xmlns:a16="http://schemas.microsoft.com/office/drawing/2014/main" id="{50727994-5172-5B80-47E5-704E2A30737B}"/>
              </a:ext>
            </a:extLst>
          </p:cNvPr>
          <p:cNvSpPr/>
          <p:nvPr/>
        </p:nvSpPr>
        <p:spPr>
          <a:xfrm>
            <a:off x="417674" y="2179099"/>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1</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9" name="CustomShape 24">
            <a:extLst>
              <a:ext uri="{FF2B5EF4-FFF2-40B4-BE49-F238E27FC236}">
                <a16:creationId xmlns:a16="http://schemas.microsoft.com/office/drawing/2014/main" id="{9FC8EF7F-0306-4B4E-E6B8-51398B54811D}"/>
              </a:ext>
            </a:extLst>
          </p:cNvPr>
          <p:cNvSpPr/>
          <p:nvPr/>
        </p:nvSpPr>
        <p:spPr>
          <a:xfrm>
            <a:off x="417674" y="2888698"/>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2</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0" name="CustomShape 25">
            <a:extLst>
              <a:ext uri="{FF2B5EF4-FFF2-40B4-BE49-F238E27FC236}">
                <a16:creationId xmlns:a16="http://schemas.microsoft.com/office/drawing/2014/main" id="{72E876F8-469F-F0BE-224A-A23A09AC82B7}"/>
              </a:ext>
            </a:extLst>
          </p:cNvPr>
          <p:cNvSpPr/>
          <p:nvPr/>
        </p:nvSpPr>
        <p:spPr>
          <a:xfrm>
            <a:off x="417674" y="3619906"/>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3</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1" name="CustomShape 26">
            <a:extLst>
              <a:ext uri="{FF2B5EF4-FFF2-40B4-BE49-F238E27FC236}">
                <a16:creationId xmlns:a16="http://schemas.microsoft.com/office/drawing/2014/main" id="{5572F534-DF19-761E-703F-EC41EA885C13}"/>
              </a:ext>
            </a:extLst>
          </p:cNvPr>
          <p:cNvSpPr/>
          <p:nvPr/>
        </p:nvSpPr>
        <p:spPr>
          <a:xfrm>
            <a:off x="417674" y="429331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4</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2" name="CustomShape 27">
            <a:extLst>
              <a:ext uri="{FF2B5EF4-FFF2-40B4-BE49-F238E27FC236}">
                <a16:creationId xmlns:a16="http://schemas.microsoft.com/office/drawing/2014/main" id="{63166F1C-B72A-0426-4126-C2DBA7F0BA7A}"/>
              </a:ext>
            </a:extLst>
          </p:cNvPr>
          <p:cNvSpPr/>
          <p:nvPr/>
        </p:nvSpPr>
        <p:spPr>
          <a:xfrm>
            <a:off x="417674" y="4960498"/>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5</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6" name="CustomShape 28">
            <a:extLst>
              <a:ext uri="{FF2B5EF4-FFF2-40B4-BE49-F238E27FC236}">
                <a16:creationId xmlns:a16="http://schemas.microsoft.com/office/drawing/2014/main" id="{6F8555C8-3192-22AC-B6E1-7838420A328A}"/>
              </a:ext>
            </a:extLst>
          </p:cNvPr>
          <p:cNvSpPr/>
          <p:nvPr/>
        </p:nvSpPr>
        <p:spPr>
          <a:xfrm>
            <a:off x="433974" y="5599756"/>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6</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7" name="TextBox 16">
            <a:extLst>
              <a:ext uri="{FF2B5EF4-FFF2-40B4-BE49-F238E27FC236}">
                <a16:creationId xmlns:a16="http://schemas.microsoft.com/office/drawing/2014/main" id="{34A7D105-DA1B-4D4E-9676-F2824172F09D}"/>
              </a:ext>
            </a:extLst>
          </p:cNvPr>
          <p:cNvSpPr txBox="1"/>
          <p:nvPr/>
        </p:nvSpPr>
        <p:spPr>
          <a:xfrm>
            <a:off x="9223514" y="6451308"/>
            <a:ext cx="2968486" cy="400110"/>
          </a:xfrm>
          <a:prstGeom prst="rect">
            <a:avLst/>
          </a:prstGeom>
          <a:solidFill>
            <a:srgbClr val="92D050"/>
          </a:solidFill>
        </p:spPr>
        <p:txBody>
          <a:bodyPr wrap="square" rtlCol="0">
            <a:spAutoFit/>
          </a:bodyPr>
          <a:lstStyle/>
          <a:p>
            <a:pPr algn="r"/>
            <a:r>
              <a:rPr lang="en-GB" sz="2000" dirty="0">
                <a:latin typeface="Century Gothic" panose="020B0502020202020204" pitchFamily="34" charset="0"/>
              </a:rPr>
              <a:t>am Ende – at the end</a:t>
            </a:r>
          </a:p>
        </p:txBody>
      </p:sp>
      <p:sp>
        <p:nvSpPr>
          <p:cNvPr id="18" name="TextBox 17">
            <a:extLst>
              <a:ext uri="{FF2B5EF4-FFF2-40B4-BE49-F238E27FC236}">
                <a16:creationId xmlns:a16="http://schemas.microsoft.com/office/drawing/2014/main" id="{2F2B23BD-51FB-98DB-4435-420F1E21076D}"/>
              </a:ext>
            </a:extLst>
          </p:cNvPr>
          <p:cNvSpPr txBox="1"/>
          <p:nvPr/>
        </p:nvSpPr>
        <p:spPr>
          <a:xfrm>
            <a:off x="1154522" y="2146446"/>
            <a:ext cx="4164929"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__________________________</a:t>
            </a:r>
          </a:p>
        </p:txBody>
      </p:sp>
      <p:sp>
        <p:nvSpPr>
          <p:cNvPr id="19" name="CustomShape 28">
            <a:extLst>
              <a:ext uri="{FF2B5EF4-FFF2-40B4-BE49-F238E27FC236}">
                <a16:creationId xmlns:a16="http://schemas.microsoft.com/office/drawing/2014/main" id="{DF49C17C-DEC3-38EA-D4D5-C286DB84D8C6}"/>
              </a:ext>
            </a:extLst>
          </p:cNvPr>
          <p:cNvSpPr/>
          <p:nvPr/>
        </p:nvSpPr>
        <p:spPr>
          <a:xfrm>
            <a:off x="433974" y="6273425"/>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7</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20" name="TextBox 19">
            <a:extLst>
              <a:ext uri="{FF2B5EF4-FFF2-40B4-BE49-F238E27FC236}">
                <a16:creationId xmlns:a16="http://schemas.microsoft.com/office/drawing/2014/main" id="{181D6B0B-5A4B-9877-6E19-8FB40CAD11C5}"/>
              </a:ext>
            </a:extLst>
          </p:cNvPr>
          <p:cNvSpPr txBox="1"/>
          <p:nvPr/>
        </p:nvSpPr>
        <p:spPr>
          <a:xfrm>
            <a:off x="3362166" y="6286099"/>
            <a:ext cx="4310843"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__________________________</a:t>
            </a:r>
          </a:p>
        </p:txBody>
      </p:sp>
      <p:sp>
        <p:nvSpPr>
          <p:cNvPr id="21" name="TextBox 20">
            <a:extLst>
              <a:ext uri="{FF2B5EF4-FFF2-40B4-BE49-F238E27FC236}">
                <a16:creationId xmlns:a16="http://schemas.microsoft.com/office/drawing/2014/main" id="{D97BF5D1-16DD-2E8A-A8D8-3935307E8F49}"/>
              </a:ext>
            </a:extLst>
          </p:cNvPr>
          <p:cNvSpPr txBox="1"/>
          <p:nvPr/>
        </p:nvSpPr>
        <p:spPr>
          <a:xfrm>
            <a:off x="1136277" y="2711370"/>
            <a:ext cx="2680349"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________________</a:t>
            </a:r>
          </a:p>
        </p:txBody>
      </p:sp>
      <p:sp>
        <p:nvSpPr>
          <p:cNvPr id="22" name="TextBox 21">
            <a:extLst>
              <a:ext uri="{FF2B5EF4-FFF2-40B4-BE49-F238E27FC236}">
                <a16:creationId xmlns:a16="http://schemas.microsoft.com/office/drawing/2014/main" id="{28791E6E-C44F-763C-B6C2-BF8D4EBA5A3A}"/>
              </a:ext>
            </a:extLst>
          </p:cNvPr>
          <p:cNvSpPr txBox="1"/>
          <p:nvPr/>
        </p:nvSpPr>
        <p:spPr>
          <a:xfrm>
            <a:off x="1136278" y="3678099"/>
            <a:ext cx="950940"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a:t>
            </a:r>
          </a:p>
        </p:txBody>
      </p:sp>
      <p:sp>
        <p:nvSpPr>
          <p:cNvPr id="23" name="TextBox 22">
            <a:extLst>
              <a:ext uri="{FF2B5EF4-FFF2-40B4-BE49-F238E27FC236}">
                <a16:creationId xmlns:a16="http://schemas.microsoft.com/office/drawing/2014/main" id="{AADAFD10-4B51-7DD4-EAAF-9CE92C9FD975}"/>
              </a:ext>
            </a:extLst>
          </p:cNvPr>
          <p:cNvSpPr txBox="1"/>
          <p:nvPr/>
        </p:nvSpPr>
        <p:spPr>
          <a:xfrm>
            <a:off x="5600653" y="3630384"/>
            <a:ext cx="115549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a:t>
            </a:r>
          </a:p>
        </p:txBody>
      </p:sp>
      <p:sp>
        <p:nvSpPr>
          <p:cNvPr id="24" name="TextBox 23">
            <a:extLst>
              <a:ext uri="{FF2B5EF4-FFF2-40B4-BE49-F238E27FC236}">
                <a16:creationId xmlns:a16="http://schemas.microsoft.com/office/drawing/2014/main" id="{3FBE23E5-F92B-90E5-BBC1-B337CDCC6C8F}"/>
              </a:ext>
            </a:extLst>
          </p:cNvPr>
          <p:cNvSpPr txBox="1"/>
          <p:nvPr/>
        </p:nvSpPr>
        <p:spPr>
          <a:xfrm>
            <a:off x="1156155" y="4322692"/>
            <a:ext cx="1348506"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_______</a:t>
            </a:r>
          </a:p>
        </p:txBody>
      </p:sp>
      <p:sp>
        <p:nvSpPr>
          <p:cNvPr id="25" name="TextBox 24">
            <a:extLst>
              <a:ext uri="{FF2B5EF4-FFF2-40B4-BE49-F238E27FC236}">
                <a16:creationId xmlns:a16="http://schemas.microsoft.com/office/drawing/2014/main" id="{BBC48AE8-F9B9-FAEB-A46B-F959B8A391A6}"/>
              </a:ext>
            </a:extLst>
          </p:cNvPr>
          <p:cNvSpPr txBox="1"/>
          <p:nvPr/>
        </p:nvSpPr>
        <p:spPr>
          <a:xfrm>
            <a:off x="3836504" y="4320412"/>
            <a:ext cx="119318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a:t>
            </a:r>
          </a:p>
        </p:txBody>
      </p:sp>
      <p:sp>
        <p:nvSpPr>
          <p:cNvPr id="26" name="TextBox 25">
            <a:extLst>
              <a:ext uri="{FF2B5EF4-FFF2-40B4-BE49-F238E27FC236}">
                <a16:creationId xmlns:a16="http://schemas.microsoft.com/office/drawing/2014/main" id="{AEEB41B0-81EB-21AD-5B5E-D78E3EDDF4A2}"/>
              </a:ext>
            </a:extLst>
          </p:cNvPr>
          <p:cNvSpPr txBox="1"/>
          <p:nvPr/>
        </p:nvSpPr>
        <p:spPr>
          <a:xfrm>
            <a:off x="1174400" y="4972696"/>
            <a:ext cx="1348506"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_______</a:t>
            </a:r>
          </a:p>
        </p:txBody>
      </p:sp>
      <p:sp>
        <p:nvSpPr>
          <p:cNvPr id="27" name="TextBox 26">
            <a:extLst>
              <a:ext uri="{FF2B5EF4-FFF2-40B4-BE49-F238E27FC236}">
                <a16:creationId xmlns:a16="http://schemas.microsoft.com/office/drawing/2014/main" id="{31400A5B-1990-30BB-2C06-ADEBFFDEAC22}"/>
              </a:ext>
            </a:extLst>
          </p:cNvPr>
          <p:cNvSpPr txBox="1"/>
          <p:nvPr/>
        </p:nvSpPr>
        <p:spPr>
          <a:xfrm>
            <a:off x="1169585" y="5593842"/>
            <a:ext cx="107665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a:t>
            </a:r>
          </a:p>
        </p:txBody>
      </p:sp>
    </p:spTree>
    <p:extLst>
      <p:ext uri="{BB962C8B-B14F-4D97-AF65-F5344CB8AC3E}">
        <p14:creationId xmlns:p14="http://schemas.microsoft.com/office/powerpoint/2010/main" val="364941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red curtain with a black background&#10;&#10;Description automatically generated with low confidence">
            <a:extLst>
              <a:ext uri="{FF2B5EF4-FFF2-40B4-BE49-F238E27FC236}">
                <a16:creationId xmlns:a16="http://schemas.microsoft.com/office/drawing/2014/main" id="{48CA0D0E-FBAD-4A1C-89E7-4B3294D06B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 y="-68120"/>
            <a:ext cx="12760036" cy="6922504"/>
          </a:xfrm>
          <a:prstGeom prst="rect">
            <a:avLst/>
          </a:prstGeom>
        </p:spPr>
      </p:pic>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143047" y="39506"/>
            <a:ext cx="6192324" cy="523220"/>
          </a:xfrm>
        </p:spPr>
        <p:txBody>
          <a:bodyPr>
            <a:noAutofit/>
          </a:bodyPr>
          <a:lstStyle/>
          <a:p>
            <a:r>
              <a:rPr lang="es-AR" sz="2800" b="1" dirty="0" err="1">
                <a:solidFill>
                  <a:schemeClr val="bg1"/>
                </a:solidFill>
                <a:latin typeface="Century Gothic" panose="020B0502020202020204" pitchFamily="34" charset="0"/>
                <a:cs typeface="Arial"/>
                <a:sym typeface="Arial"/>
              </a:rPr>
              <a:t>Hänsel</a:t>
            </a:r>
            <a:r>
              <a:rPr lang="es-AR" sz="2800" b="1" dirty="0">
                <a:solidFill>
                  <a:schemeClr val="bg1"/>
                </a:solidFill>
                <a:latin typeface="Century Gothic" panose="020B0502020202020204" pitchFamily="34" charset="0"/>
                <a:cs typeface="Arial"/>
                <a:sym typeface="Arial"/>
              </a:rPr>
              <a:t> </a:t>
            </a:r>
            <a:r>
              <a:rPr lang="es-AR" sz="2800" b="1" dirty="0" err="1">
                <a:solidFill>
                  <a:schemeClr val="bg1"/>
                </a:solidFill>
                <a:latin typeface="Century Gothic" panose="020B0502020202020204" pitchFamily="34" charset="0"/>
                <a:cs typeface="Arial"/>
                <a:sym typeface="Arial"/>
              </a:rPr>
              <a:t>und</a:t>
            </a:r>
            <a:r>
              <a:rPr lang="es-AR" sz="2800" b="1" dirty="0">
                <a:solidFill>
                  <a:schemeClr val="bg1"/>
                </a:solidFill>
                <a:latin typeface="Century Gothic" panose="020B0502020202020204" pitchFamily="34" charset="0"/>
                <a:cs typeface="Arial"/>
                <a:sym typeface="Arial"/>
              </a:rPr>
              <a:t> Gretel</a:t>
            </a:r>
            <a:endParaRPr lang="en-GB" sz="2800" dirty="0">
              <a:solidFill>
                <a:schemeClr val="bg1"/>
              </a:solidFill>
            </a:endParaRPr>
          </a:p>
        </p:txBody>
      </p:sp>
      <p:sp>
        <p:nvSpPr>
          <p:cNvPr id="2" name="CustomShape 6">
            <a:extLst>
              <a:ext uri="{FF2B5EF4-FFF2-40B4-BE49-F238E27FC236}">
                <a16:creationId xmlns:a16="http://schemas.microsoft.com/office/drawing/2014/main" id="{A54D4884-A37D-405A-ADB0-AB78B000C647}"/>
              </a:ext>
            </a:extLst>
          </p:cNvPr>
          <p:cNvSpPr/>
          <p:nvPr/>
        </p:nvSpPr>
        <p:spPr>
          <a:xfrm>
            <a:off x="2519659" y="2348458"/>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spc="-1" dirty="0" err="1">
                <a:solidFill>
                  <a:srgbClr val="002060"/>
                </a:solidFill>
                <a:latin typeface="Century Gothic" panose="020B0502020202020204" pitchFamily="34" charset="0"/>
              </a:rPr>
              <a:t>Kannst</a:t>
            </a:r>
            <a:r>
              <a:rPr lang="en-GB" sz="4400" b="1" spc="-1" dirty="0">
                <a:solidFill>
                  <a:srgbClr val="002060"/>
                </a:solidFill>
                <a:latin typeface="Century Gothic" panose="020B0502020202020204" pitchFamily="34" charset="0"/>
              </a:rPr>
              <a:t> du die </a:t>
            </a:r>
            <a:r>
              <a:rPr lang="en-GB" sz="4400" b="1" spc="-1" dirty="0" err="1">
                <a:solidFill>
                  <a:srgbClr val="002060"/>
                </a:solidFill>
                <a:latin typeface="Century Gothic" panose="020B0502020202020204" pitchFamily="34" charset="0"/>
              </a:rPr>
              <a:t>Geschichte</a:t>
            </a:r>
            <a:r>
              <a:rPr lang="en-GB" sz="4400" b="1" spc="-1" dirty="0">
                <a:solidFill>
                  <a:srgbClr val="002060"/>
                </a:solidFill>
                <a:latin typeface="Century Gothic" panose="020B0502020202020204" pitchFamily="34" charset="0"/>
              </a:rPr>
              <a:t> auf Deutsch </a:t>
            </a:r>
            <a:r>
              <a:rPr lang="en-GB" sz="4400" b="1" spc="-1" dirty="0" err="1">
                <a:solidFill>
                  <a:srgbClr val="002060"/>
                </a:solidFill>
                <a:latin typeface="Century Gothic" panose="020B0502020202020204" pitchFamily="34" charset="0"/>
              </a:rPr>
              <a:t>erzählen</a:t>
            </a:r>
            <a:r>
              <a:rPr lang="en-GB" sz="4400" b="1" spc="-1" dirty="0">
                <a:solidFill>
                  <a:srgbClr val="002060"/>
                </a:solidFill>
                <a:latin typeface="Century Gothic" panose="020B0502020202020204" pitchFamily="34" charset="0"/>
              </a:rPr>
              <a:t>?</a:t>
            </a:r>
            <a:endParaRPr kumimoji="0" lang="en-GB" sz="44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 name="Picture 2">
            <a:extLst>
              <a:ext uri="{FF2B5EF4-FFF2-40B4-BE49-F238E27FC236}">
                <a16:creationId xmlns:a16="http://schemas.microsoft.com/office/drawing/2014/main" id="{63B1BD3D-C6A7-ABC4-1415-869A92987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912" y="3993413"/>
            <a:ext cx="2632729" cy="2678770"/>
          </a:xfrm>
          <a:prstGeom prst="rect">
            <a:avLst/>
          </a:prstGeom>
        </p:spPr>
      </p:pic>
    </p:spTree>
    <p:extLst>
      <p:ext uri="{BB962C8B-B14F-4D97-AF65-F5344CB8AC3E}">
        <p14:creationId xmlns:p14="http://schemas.microsoft.com/office/powerpoint/2010/main" val="375544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2_W7_15.1.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B050"/>
                </a:solidFill>
                <a:latin typeface="Modern Love" panose="04090805081005020601" pitchFamily="82" charset="0"/>
                <a:cs typeface="Arial"/>
                <a:sym typeface="Arial"/>
              </a:rPr>
              <a:t>grün</a:t>
            </a:r>
            <a:endParaRPr lang="en-GB" sz="1400" kern="0" dirty="0">
              <a:solidFill>
                <a:srgbClr val="00B05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27542383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2877322" y="4173161"/>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0" spc="-1" dirty="0">
                <a:solidFill>
                  <a:srgbClr val="002060"/>
                </a:solidFill>
                <a:latin typeface="Century Gothic" panose="020B0502020202020204" pitchFamily="34" charset="0"/>
              </a:rPr>
              <a:t>t</a:t>
            </a:r>
            <a:r>
              <a:rPr kumimoji="0" lang="en-GB" sz="11500" b="0" i="0" u="none" strike="noStrike" kern="1200" cap="none" spc="0" normalizeH="0" baseline="0" noProof="0" dirty="0" err="1">
                <a:ln>
                  <a:noFill/>
                </a:ln>
                <a:solidFill>
                  <a:srgbClr val="FF0066"/>
                </a:solidFill>
                <a:effectLst/>
                <a:uLnTx/>
                <a:uFillTx/>
                <a:latin typeface="Century Gothic"/>
                <a:ea typeface="+mn-ea"/>
                <a:cs typeface="+mn-cs"/>
              </a:rPr>
              <a:t>y</a:t>
            </a:r>
            <a:r>
              <a:rPr kumimoji="0" lang="en-GB" sz="11500" b="0" i="0" u="none" strike="noStrike" kern="1200" cap="none" spc="0" normalizeH="0" baseline="0" noProof="0" dirty="0" err="1">
                <a:ln>
                  <a:noFill/>
                </a:ln>
                <a:solidFill>
                  <a:srgbClr val="002060"/>
                </a:solidFill>
                <a:effectLst/>
                <a:uLnTx/>
                <a:uFillTx/>
                <a:latin typeface="Century Gothic"/>
                <a:ea typeface="+mn-ea"/>
                <a:cs typeface="+mn-cs"/>
              </a:rPr>
              <a:t>pisch</a:t>
            </a:r>
            <a:endParaRPr kumimoji="0" lang="en-GB" sz="11500" b="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56645" y="-145599"/>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8800" b="0" i="0" u="none" strike="noStrike" kern="1200" cap="none" spc="0" normalizeH="0" baseline="0" noProof="0" dirty="0">
                <a:ln>
                  <a:noFill/>
                </a:ln>
                <a:solidFill>
                  <a:srgbClr val="FF0066"/>
                </a:solidFill>
                <a:effectLst/>
                <a:uLnTx/>
                <a:uFillTx/>
                <a:latin typeface="Century Gothic"/>
                <a:ea typeface="+mn-ea"/>
                <a:cs typeface="+mn-cs"/>
              </a:rPr>
              <a:t>y</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pic>
        <p:nvPicPr>
          <p:cNvPr id="2" name="Picture 1" descr="Logo, company name&#10;&#10;Description automatically generated">
            <a:extLst>
              <a:ext uri="{FF2B5EF4-FFF2-40B4-BE49-F238E27FC236}">
                <a16:creationId xmlns:a16="http://schemas.microsoft.com/office/drawing/2014/main" id="{251F2079-B3D8-4D98-2C82-33D893748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0709" y="1739900"/>
            <a:ext cx="3179792" cy="1589896"/>
          </a:xfrm>
          <a:prstGeom prst="rect">
            <a:avLst/>
          </a:prstGeom>
        </p:spPr>
      </p:pic>
      <p:pic>
        <p:nvPicPr>
          <p:cNvPr id="4" name="Picture 3" descr="Logo, company name&#10;&#10;Description automatically generated">
            <a:extLst>
              <a:ext uri="{FF2B5EF4-FFF2-40B4-BE49-F238E27FC236}">
                <a16:creationId xmlns:a16="http://schemas.microsoft.com/office/drawing/2014/main" id="{3414F38D-D74C-4F28-7D84-480E896CD7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898914" y="2241490"/>
            <a:ext cx="2114785" cy="1710083"/>
          </a:xfrm>
          <a:prstGeom prst="rect">
            <a:avLst/>
          </a:prstGeom>
        </p:spPr>
      </p:pic>
      <p:sp>
        <p:nvSpPr>
          <p:cNvPr id="6" name="Speech Bubble: Rectangle with Corners Rounded 5">
            <a:extLst>
              <a:ext uri="{FF2B5EF4-FFF2-40B4-BE49-F238E27FC236}">
                <a16:creationId xmlns:a16="http://schemas.microsoft.com/office/drawing/2014/main" id="{AC4EC70B-F2A9-D8C4-A79B-80B0E82CE11C}"/>
              </a:ext>
            </a:extLst>
          </p:cNvPr>
          <p:cNvSpPr/>
          <p:nvPr/>
        </p:nvSpPr>
        <p:spPr>
          <a:xfrm>
            <a:off x="7495220" y="239437"/>
            <a:ext cx="2440715" cy="1133077"/>
          </a:xfrm>
          <a:prstGeom prst="wedgeRoundRectCallout">
            <a:avLst>
              <a:gd name="adj1" fmla="val -63958"/>
              <a:gd name="adj2" fmla="val 41617"/>
              <a:gd name="adj3"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[y] sounds the same as [ü]</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125743" y="1765106"/>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500" b="1" i="0" u="none" strike="noStrike" kern="1200" cap="none" spc="-1" normalizeH="0" baseline="0" noProof="0" dirty="0">
              <a:ln>
                <a:noFill/>
              </a:ln>
              <a:solidFill>
                <a:srgbClr val="FF0066"/>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50717"/>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8800" b="0" i="0" u="none" strike="noStrike" kern="1200" cap="none" spc="0" normalizeH="0" baseline="0" noProof="0" dirty="0">
                <a:ln>
                  <a:noFill/>
                </a:ln>
                <a:solidFill>
                  <a:srgbClr val="FF0066"/>
                </a:solidFill>
                <a:effectLst/>
                <a:uLnTx/>
                <a:uFillTx/>
                <a:latin typeface="Century Gothic"/>
                <a:ea typeface="+mn-ea"/>
                <a:cs typeface="+mn-cs"/>
              </a:rPr>
              <a:t>y</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2" name="TextBox 1">
            <a:extLst>
              <a:ext uri="{FF2B5EF4-FFF2-40B4-BE49-F238E27FC236}">
                <a16:creationId xmlns:a16="http://schemas.microsoft.com/office/drawing/2014/main" id="{68C576A9-A78B-4D1E-918D-DA4441D305AC}"/>
              </a:ext>
            </a:extLst>
          </p:cNvPr>
          <p:cNvSpPr txBox="1"/>
          <p:nvPr/>
        </p:nvSpPr>
        <p:spPr>
          <a:xfrm>
            <a:off x="411200" y="4302229"/>
            <a:ext cx="38638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i="0" u="none" strike="noStrike" kern="1200" cap="none" spc="0" normalizeH="0" baseline="0" noProof="0" dirty="0" err="1">
                <a:ln>
                  <a:noFill/>
                </a:ln>
                <a:solidFill>
                  <a:srgbClr val="002060"/>
                </a:solidFill>
                <a:effectLst/>
                <a:uLnTx/>
                <a:uFillTx/>
                <a:latin typeface="Century Gothic"/>
                <a:ea typeface="+mn-ea"/>
                <a:cs typeface="+mn-cs"/>
              </a:rPr>
              <a:t>Rh</a:t>
            </a:r>
            <a:r>
              <a:rPr kumimoji="0" lang="en-GB" sz="5400" i="0" u="none" strike="noStrike" kern="1200" cap="none" spc="0" normalizeH="0" baseline="0" noProof="0" dirty="0" err="1">
                <a:ln>
                  <a:noFill/>
                </a:ln>
                <a:solidFill>
                  <a:srgbClr val="FF0066"/>
                </a:solidFill>
                <a:effectLst/>
                <a:uLnTx/>
                <a:uFillTx/>
                <a:latin typeface="Century Gothic"/>
                <a:ea typeface="+mn-ea"/>
                <a:cs typeface="+mn-cs"/>
              </a:rPr>
              <a:t>y</a:t>
            </a:r>
            <a:r>
              <a:rPr kumimoji="0" lang="en-GB" sz="5400" i="0" u="none" strike="noStrike" kern="1200" cap="none" spc="0" normalizeH="0" baseline="0" noProof="0" dirty="0" err="1">
                <a:ln>
                  <a:noFill/>
                </a:ln>
                <a:solidFill>
                  <a:srgbClr val="002060"/>
                </a:solidFill>
                <a:effectLst/>
                <a:uLnTx/>
                <a:uFillTx/>
                <a:latin typeface="Century Gothic"/>
                <a:ea typeface="+mn-ea"/>
                <a:cs typeface="+mn-cs"/>
              </a:rPr>
              <a:t>thmus</a:t>
            </a:r>
            <a:endParaRPr kumimoji="0" lang="en-GB" sz="54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12" name="TextBox 11">
            <a:extLst>
              <a:ext uri="{FF2B5EF4-FFF2-40B4-BE49-F238E27FC236}">
                <a16:creationId xmlns:a16="http://schemas.microsoft.com/office/drawing/2014/main" id="{092C5853-BD59-4729-ABE1-52DBA76AB316}"/>
              </a:ext>
            </a:extLst>
          </p:cNvPr>
          <p:cNvSpPr txBox="1"/>
          <p:nvPr/>
        </p:nvSpPr>
        <p:spPr>
          <a:xfrm>
            <a:off x="8328101" y="4184509"/>
            <a:ext cx="38638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i="0" u="none" strike="noStrike" kern="1200" cap="none" spc="0" normalizeH="0" baseline="0" noProof="0" dirty="0" err="1">
                <a:ln>
                  <a:noFill/>
                </a:ln>
                <a:solidFill>
                  <a:srgbClr val="002060"/>
                </a:solidFill>
                <a:effectLst/>
                <a:uLnTx/>
                <a:uFillTx/>
                <a:latin typeface="Century Gothic"/>
                <a:ea typeface="+mn-ea"/>
                <a:cs typeface="+mn-cs"/>
              </a:rPr>
              <a:t>Ph</a:t>
            </a:r>
            <a:r>
              <a:rPr kumimoji="0" lang="en-GB" sz="5400" i="0" u="none" strike="noStrike" kern="1200" cap="none" spc="0" normalizeH="0" baseline="0" noProof="0" dirty="0" err="1">
                <a:ln>
                  <a:noFill/>
                </a:ln>
                <a:solidFill>
                  <a:srgbClr val="FF0066"/>
                </a:solidFill>
                <a:effectLst/>
                <a:uLnTx/>
                <a:uFillTx/>
                <a:latin typeface="Century Gothic"/>
                <a:ea typeface="+mn-ea"/>
                <a:cs typeface="+mn-cs"/>
              </a:rPr>
              <a:t>y</a:t>
            </a:r>
            <a:r>
              <a:rPr kumimoji="0" lang="en-GB" sz="5400" i="0" u="none" strike="noStrike" kern="1200" cap="none" spc="0" normalizeH="0" baseline="0" noProof="0" dirty="0" err="1">
                <a:ln>
                  <a:noFill/>
                </a:ln>
                <a:solidFill>
                  <a:srgbClr val="002060"/>
                </a:solidFill>
                <a:effectLst/>
                <a:uLnTx/>
                <a:uFillTx/>
                <a:latin typeface="Century Gothic"/>
                <a:ea typeface="+mn-ea"/>
                <a:cs typeface="+mn-cs"/>
              </a:rPr>
              <a:t>sik</a:t>
            </a:r>
            <a:endParaRPr kumimoji="0" lang="en-GB" sz="54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6" name="Rounded Rectangle 3">
            <a:extLst>
              <a:ext uri="{FF2B5EF4-FFF2-40B4-BE49-F238E27FC236}">
                <a16:creationId xmlns:a16="http://schemas.microsoft.com/office/drawing/2014/main" id="{2E34C3CF-6F32-B870-24C1-17FBFC2E14DC}"/>
              </a:ext>
            </a:extLst>
          </p:cNvPr>
          <p:cNvSpPr/>
          <p:nvPr/>
        </p:nvSpPr>
        <p:spPr>
          <a:xfrm>
            <a:off x="4403174" y="1594142"/>
            <a:ext cx="3982609" cy="3610242"/>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lang="en-GB" sz="7200" spc="-1" dirty="0" err="1">
                <a:solidFill>
                  <a:srgbClr val="002060"/>
                </a:solidFill>
                <a:latin typeface="Century Gothic" panose="020B0502020202020204" pitchFamily="34" charset="0"/>
              </a:rPr>
              <a:t>t</a:t>
            </a:r>
            <a:r>
              <a:rPr lang="en-GB" sz="7200" dirty="0" err="1">
                <a:solidFill>
                  <a:srgbClr val="FF0066"/>
                </a:solidFill>
              </a:rPr>
              <a:t>y</a:t>
            </a:r>
            <a:r>
              <a:rPr lang="en-GB" sz="7200" dirty="0" err="1">
                <a:solidFill>
                  <a:srgbClr val="002060"/>
                </a:solidFill>
              </a:rPr>
              <a:t>pisch</a:t>
            </a:r>
            <a:endParaRPr lang="en-GB" sz="9600" dirty="0">
              <a:solidFill>
                <a:srgbClr val="002060"/>
              </a:solidFill>
            </a:endParaRPr>
          </a:p>
        </p:txBody>
      </p:sp>
      <p:pic>
        <p:nvPicPr>
          <p:cNvPr id="4" name="Picture 3" descr="Logo, company name&#10;&#10;Description automatically generated">
            <a:extLst>
              <a:ext uri="{FF2B5EF4-FFF2-40B4-BE49-F238E27FC236}">
                <a16:creationId xmlns:a16="http://schemas.microsoft.com/office/drawing/2014/main" id="{57523E41-4352-EA52-5833-BAE37AB97C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1045" y="1964064"/>
            <a:ext cx="2633962" cy="1316981"/>
          </a:xfrm>
          <a:prstGeom prst="rect">
            <a:avLst/>
          </a:prstGeom>
        </p:spPr>
      </p:pic>
      <p:pic>
        <p:nvPicPr>
          <p:cNvPr id="9" name="Picture 8" descr="Logo, company name&#10;&#10;Description automatically generated">
            <a:extLst>
              <a:ext uri="{FF2B5EF4-FFF2-40B4-BE49-F238E27FC236}">
                <a16:creationId xmlns:a16="http://schemas.microsoft.com/office/drawing/2014/main" id="{DD6A924D-3DB4-0F19-1AC8-AAA2A0A50B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34188" y="2514600"/>
            <a:ext cx="1810093" cy="1463699"/>
          </a:xfrm>
          <a:prstGeom prst="rect">
            <a:avLst/>
          </a:prstGeom>
        </p:spPr>
      </p:pic>
      <p:grpSp>
        <p:nvGrpSpPr>
          <p:cNvPr id="10" name="Group 9">
            <a:extLst>
              <a:ext uri="{FF2B5EF4-FFF2-40B4-BE49-F238E27FC236}">
                <a16:creationId xmlns:a16="http://schemas.microsoft.com/office/drawing/2014/main" id="{793ACA87-873F-20D2-1E04-18BD2520779F}"/>
              </a:ext>
            </a:extLst>
          </p:cNvPr>
          <p:cNvGrpSpPr/>
          <p:nvPr/>
        </p:nvGrpSpPr>
        <p:grpSpPr>
          <a:xfrm>
            <a:off x="8952374" y="2759012"/>
            <a:ext cx="2888126" cy="1192561"/>
            <a:chOff x="1371132" y="1975293"/>
            <a:chExt cx="2428657" cy="1023576"/>
          </a:xfrm>
        </p:grpSpPr>
        <p:pic>
          <p:nvPicPr>
            <p:cNvPr id="13" name="Picture 12">
              <a:extLst>
                <a:ext uri="{FF2B5EF4-FFF2-40B4-BE49-F238E27FC236}">
                  <a16:creationId xmlns:a16="http://schemas.microsoft.com/office/drawing/2014/main" id="{CE815349-D47B-0C3F-F9A7-25B1CC0EF4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132" y="2062725"/>
              <a:ext cx="850575" cy="936144"/>
            </a:xfrm>
            <a:prstGeom prst="rect">
              <a:avLst/>
            </a:prstGeom>
          </p:spPr>
        </p:pic>
        <p:pic>
          <p:nvPicPr>
            <p:cNvPr id="15" name="Picture 14" descr="Logo&#10;&#10;Description automatically generated">
              <a:extLst>
                <a:ext uri="{FF2B5EF4-FFF2-40B4-BE49-F238E27FC236}">
                  <a16:creationId xmlns:a16="http://schemas.microsoft.com/office/drawing/2014/main" id="{CF28115D-9062-97DC-003D-E47A3C15EF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5532" y="1975293"/>
              <a:ext cx="1664257" cy="832129"/>
            </a:xfrm>
            <a:prstGeom prst="rect">
              <a:avLst/>
            </a:prstGeom>
          </p:spPr>
        </p:pic>
      </p:grpSp>
      <p:grpSp>
        <p:nvGrpSpPr>
          <p:cNvPr id="16" name="Group 15">
            <a:extLst>
              <a:ext uri="{FF2B5EF4-FFF2-40B4-BE49-F238E27FC236}">
                <a16:creationId xmlns:a16="http://schemas.microsoft.com/office/drawing/2014/main" id="{A194D1C2-9AC3-16F7-FC5C-9903D72DDDBF}"/>
              </a:ext>
            </a:extLst>
          </p:cNvPr>
          <p:cNvGrpSpPr/>
          <p:nvPr/>
        </p:nvGrpSpPr>
        <p:grpSpPr>
          <a:xfrm>
            <a:off x="370581" y="2800350"/>
            <a:ext cx="3493318" cy="1335711"/>
            <a:chOff x="8229615" y="1932223"/>
            <a:chExt cx="3393878" cy="1222444"/>
          </a:xfrm>
        </p:grpSpPr>
        <p:pic>
          <p:nvPicPr>
            <p:cNvPr id="17" name="Picture 16">
              <a:extLst>
                <a:ext uri="{FF2B5EF4-FFF2-40B4-BE49-F238E27FC236}">
                  <a16:creationId xmlns:a16="http://schemas.microsoft.com/office/drawing/2014/main" id="{52D880C0-86EB-80FF-1B92-7D52FA69835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6075"/>
            <a:stretch/>
          </p:blipFill>
          <p:spPr>
            <a:xfrm>
              <a:off x="8842364" y="1932223"/>
              <a:ext cx="461572" cy="698368"/>
            </a:xfrm>
            <a:prstGeom prst="rect">
              <a:avLst/>
            </a:prstGeom>
          </p:spPr>
        </p:pic>
        <p:pic>
          <p:nvPicPr>
            <p:cNvPr id="18" name="Picture 17">
              <a:extLst>
                <a:ext uri="{FF2B5EF4-FFF2-40B4-BE49-F238E27FC236}">
                  <a16:creationId xmlns:a16="http://schemas.microsoft.com/office/drawing/2014/main" id="{B375EB39-2F45-A048-D44C-522C4233B94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67806" y="1947878"/>
              <a:ext cx="461572" cy="698359"/>
            </a:xfrm>
            <a:prstGeom prst="rect">
              <a:avLst/>
            </a:prstGeom>
          </p:spPr>
        </p:pic>
        <p:pic>
          <p:nvPicPr>
            <p:cNvPr id="19" name="Picture 18">
              <a:extLst>
                <a:ext uri="{FF2B5EF4-FFF2-40B4-BE49-F238E27FC236}">
                  <a16:creationId xmlns:a16="http://schemas.microsoft.com/office/drawing/2014/main" id="{D318D2AD-0373-AE9E-8455-AA72146C38C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6075"/>
            <a:stretch/>
          </p:blipFill>
          <p:spPr>
            <a:xfrm>
              <a:off x="10590082" y="1983197"/>
              <a:ext cx="461572" cy="698368"/>
            </a:xfrm>
            <a:prstGeom prst="rect">
              <a:avLst/>
            </a:prstGeom>
          </p:spPr>
        </p:pic>
        <p:pic>
          <p:nvPicPr>
            <p:cNvPr id="20" name="Picture 19">
              <a:extLst>
                <a:ext uri="{FF2B5EF4-FFF2-40B4-BE49-F238E27FC236}">
                  <a16:creationId xmlns:a16="http://schemas.microsoft.com/office/drawing/2014/main" id="{A044E308-DA89-FCB1-AB84-B7EEB36DC1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0879" y="1947878"/>
              <a:ext cx="461572" cy="698359"/>
            </a:xfrm>
            <a:prstGeom prst="rect">
              <a:avLst/>
            </a:prstGeom>
          </p:spPr>
        </p:pic>
        <p:sp>
          <p:nvSpPr>
            <p:cNvPr id="21" name="TextBox 20">
              <a:extLst>
                <a:ext uri="{FF2B5EF4-FFF2-40B4-BE49-F238E27FC236}">
                  <a16:creationId xmlns:a16="http://schemas.microsoft.com/office/drawing/2014/main" id="{77858FAD-2FC6-9C03-C7F9-6D9E6C6F17A8}"/>
                </a:ext>
              </a:extLst>
            </p:cNvPr>
            <p:cNvSpPr txBox="1"/>
            <p:nvPr/>
          </p:nvSpPr>
          <p:spPr>
            <a:xfrm>
              <a:off x="8229615" y="2508336"/>
              <a:ext cx="3393878" cy="646331"/>
            </a:xfrm>
            <a:prstGeom prst="rect">
              <a:avLst/>
            </a:prstGeom>
            <a:noFill/>
          </p:spPr>
          <p:txBody>
            <a:bodyPr wrap="square" rtlCol="0">
              <a:spAutoFit/>
            </a:bodyPr>
            <a:lstStyle/>
            <a:p>
              <a:pPr algn="ctr"/>
              <a:r>
                <a:rPr lang="en-GB" sz="3600" b="1" dirty="0">
                  <a:latin typeface="Century Gothic" panose="020B0502020202020204" pitchFamily="34" charset="0"/>
                </a:rPr>
                <a:t>1 2&amp; 3&amp; 4</a:t>
              </a:r>
            </a:p>
          </p:txBody>
        </p:sp>
      </p:grpSp>
    </p:spTree>
    <p:extLst>
      <p:ext uri="{BB962C8B-B14F-4D97-AF65-F5344CB8AC3E}">
        <p14:creationId xmlns:p14="http://schemas.microsoft.com/office/powerpoint/2010/main" val="72199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67832"/>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8800" b="0" i="0" u="none" strike="noStrike" kern="1200" cap="none" spc="-1" normalizeH="0" baseline="0" noProof="0" dirty="0" err="1">
                <a:ln>
                  <a:noFill/>
                </a:ln>
                <a:solidFill>
                  <a:srgbClr val="FF0066"/>
                </a:solidFill>
                <a:effectLst/>
                <a:uLnTx/>
                <a:uFillTx/>
                <a:latin typeface="Century Gothic" panose="020B0502020202020204" pitchFamily="34" charset="0"/>
                <a:ea typeface="+mn-ea"/>
                <a:cs typeface="+mn-cs"/>
              </a:rPr>
              <a:t>qu</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sp>
        <p:nvSpPr>
          <p:cNvPr id="10" name="TextBox 9">
            <a:extLst>
              <a:ext uri="{FF2B5EF4-FFF2-40B4-BE49-F238E27FC236}">
                <a16:creationId xmlns:a16="http://schemas.microsoft.com/office/drawing/2014/main" id="{55CEEFA0-4EE2-88D7-644A-F95354CF74F7}"/>
              </a:ext>
            </a:extLst>
          </p:cNvPr>
          <p:cNvSpPr txBox="1"/>
          <p:nvPr/>
        </p:nvSpPr>
        <p:spPr>
          <a:xfrm>
            <a:off x="2752287" y="4543907"/>
            <a:ext cx="7772400" cy="18620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0" spc="-1" dirty="0">
                <a:solidFill>
                  <a:srgbClr val="FF0066"/>
                </a:solidFill>
                <a:latin typeface="Century Gothic" panose="020B0502020202020204" pitchFamily="34" charset="0"/>
                <a:ea typeface="Century Gothic"/>
              </a:rPr>
              <a:t>Qu</a:t>
            </a:r>
            <a:r>
              <a:rPr lang="en-GB" sz="11500" spc="-1" dirty="0">
                <a:solidFill>
                  <a:srgbClr val="002060"/>
                </a:solidFill>
                <a:latin typeface="Century Gothic" panose="020B0502020202020204" pitchFamily="34" charset="0"/>
                <a:ea typeface="Century Gothic"/>
              </a:rPr>
              <a:t>a</a:t>
            </a:r>
            <a:r>
              <a:rPr kumimoji="0" lang="en-GB" sz="115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tsch</a:t>
            </a:r>
            <a:r>
              <a:rPr kumimoji="0" lang="en-GB" sz="11500" b="0"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115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8" name="Picture 7" descr="A picture containing font, graphics, typography, design&#10;&#10;Description automatically generated">
            <a:extLst>
              <a:ext uri="{FF2B5EF4-FFF2-40B4-BE49-F238E27FC236}">
                <a16:creationId xmlns:a16="http://schemas.microsoft.com/office/drawing/2014/main" id="{F8BB48FF-2AD8-A233-6287-18C02879E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2287" y="2473484"/>
            <a:ext cx="6922773" cy="1673637"/>
          </a:xfrm>
          <a:prstGeom prst="rect">
            <a:avLst/>
          </a:prstGeom>
        </p:spPr>
      </p:pic>
    </p:spTree>
    <p:extLst>
      <p:ext uri="{BB962C8B-B14F-4D97-AF65-F5344CB8AC3E}">
        <p14:creationId xmlns:p14="http://schemas.microsoft.com/office/powerpoint/2010/main" val="177231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9" name="Rounded Rectangle 3">
            <a:extLst>
              <a:ext uri="{FF2B5EF4-FFF2-40B4-BE49-F238E27FC236}">
                <a16:creationId xmlns:a16="http://schemas.microsoft.com/office/drawing/2014/main" id="{D6992D2D-AB97-B9B9-FB5B-B9B8410CAAE1}"/>
              </a:ext>
            </a:extLst>
          </p:cNvPr>
          <p:cNvSpPr/>
          <p:nvPr/>
        </p:nvSpPr>
        <p:spPr>
          <a:xfrm>
            <a:off x="4144767" y="2206891"/>
            <a:ext cx="3866886" cy="3545516"/>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lang="en-GB" sz="5800" spc="-1" dirty="0" err="1">
                <a:solidFill>
                  <a:srgbClr val="FF0066"/>
                </a:solidFill>
                <a:latin typeface="Century Gothic" panose="020B0502020202020204" pitchFamily="34" charset="0"/>
                <a:ea typeface="Century Gothic"/>
              </a:rPr>
              <a:t>Qu</a:t>
            </a:r>
            <a:r>
              <a:rPr lang="en-GB" sz="5800" spc="-1" dirty="0" err="1">
                <a:solidFill>
                  <a:srgbClr val="002060"/>
                </a:solidFill>
                <a:latin typeface="Century Gothic" panose="020B0502020202020204" pitchFamily="34" charset="0"/>
                <a:ea typeface="Century Gothic"/>
              </a:rPr>
              <a:t>atsch</a:t>
            </a:r>
            <a:r>
              <a:rPr lang="en-GB" sz="5800" spc="-1" dirty="0">
                <a:solidFill>
                  <a:srgbClr val="002060"/>
                </a:solidFill>
                <a:latin typeface="Century Gothic" panose="020B0502020202020204" pitchFamily="34" charset="0"/>
                <a:ea typeface="Century Gothic"/>
              </a:rPr>
              <a:t>!</a:t>
            </a:r>
            <a:endParaRPr lang="en-GB" sz="5800" dirty="0">
              <a:solidFill>
                <a:prstClr val="black"/>
              </a:solidFill>
            </a:endParaRPr>
          </a:p>
        </p:txBody>
      </p:sp>
      <p:sp>
        <p:nvSpPr>
          <p:cNvPr id="11" name="TextBox 10">
            <a:extLst>
              <a:ext uri="{FF2B5EF4-FFF2-40B4-BE49-F238E27FC236}">
                <a16:creationId xmlns:a16="http://schemas.microsoft.com/office/drawing/2014/main" id="{2C54EF67-8E72-3C36-DF22-C5DA0CEF293E}"/>
              </a:ext>
            </a:extLst>
          </p:cNvPr>
          <p:cNvSpPr txBox="1"/>
          <p:nvPr/>
        </p:nvSpPr>
        <p:spPr>
          <a:xfrm>
            <a:off x="137686" y="4494869"/>
            <a:ext cx="38638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i="0" u="none" strike="noStrike" kern="1200" cap="none" spc="0" normalizeH="0" baseline="0" noProof="0" dirty="0" err="1">
                <a:ln>
                  <a:noFill/>
                </a:ln>
                <a:solidFill>
                  <a:srgbClr val="002060"/>
                </a:solidFill>
                <a:effectLst/>
                <a:uLnTx/>
                <a:uFillTx/>
                <a:latin typeface="Century Gothic"/>
                <a:ea typeface="+mn-ea"/>
                <a:cs typeface="+mn-cs"/>
              </a:rPr>
              <a:t>be</a:t>
            </a:r>
            <a:r>
              <a:rPr kumimoji="0" lang="en-GB" sz="5400" i="0" u="none" strike="noStrike" kern="1200" cap="none" spc="0" normalizeH="0" baseline="0" noProof="0" dirty="0" err="1">
                <a:ln>
                  <a:noFill/>
                </a:ln>
                <a:solidFill>
                  <a:srgbClr val="FF0066"/>
                </a:solidFill>
                <a:effectLst/>
                <a:uLnTx/>
                <a:uFillTx/>
                <a:latin typeface="Century Gothic"/>
                <a:ea typeface="+mn-ea"/>
                <a:cs typeface="+mn-cs"/>
              </a:rPr>
              <a:t>qu</a:t>
            </a:r>
            <a:r>
              <a:rPr kumimoji="0" lang="en-GB" sz="5400" i="0" u="none" strike="noStrike" kern="1200" cap="none" spc="0" normalizeH="0" baseline="0" noProof="0" dirty="0" err="1">
                <a:ln>
                  <a:noFill/>
                </a:ln>
                <a:solidFill>
                  <a:srgbClr val="002060"/>
                </a:solidFill>
                <a:effectLst/>
                <a:uLnTx/>
                <a:uFillTx/>
                <a:latin typeface="Century Gothic"/>
                <a:ea typeface="+mn-ea"/>
                <a:cs typeface="+mn-cs"/>
              </a:rPr>
              <a:t>em</a:t>
            </a:r>
            <a:endParaRPr kumimoji="0" lang="en-GB" sz="54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8D0138F1-F248-F2C1-655A-F2F7A9EC08A4}"/>
              </a:ext>
            </a:extLst>
          </p:cNvPr>
          <p:cNvSpPr txBox="1"/>
          <p:nvPr/>
        </p:nvSpPr>
        <p:spPr>
          <a:xfrm>
            <a:off x="8190415" y="4451858"/>
            <a:ext cx="38638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i="0" u="none" strike="noStrike" kern="1200" cap="none" spc="0" normalizeH="0" baseline="0" noProof="0" dirty="0" err="1">
                <a:ln>
                  <a:noFill/>
                </a:ln>
                <a:solidFill>
                  <a:srgbClr val="002060"/>
                </a:solidFill>
                <a:effectLst/>
                <a:uLnTx/>
                <a:uFillTx/>
                <a:latin typeface="Century Gothic"/>
                <a:ea typeface="+mn-ea"/>
                <a:cs typeface="+mn-cs"/>
              </a:rPr>
              <a:t>A</a:t>
            </a:r>
            <a:r>
              <a:rPr kumimoji="0" lang="en-GB" sz="5400" i="0" u="none" strike="noStrike" kern="1200" cap="none" spc="0" normalizeH="0" baseline="0" noProof="0" dirty="0" err="1">
                <a:ln>
                  <a:noFill/>
                </a:ln>
                <a:solidFill>
                  <a:srgbClr val="FF0066"/>
                </a:solidFill>
                <a:effectLst/>
                <a:uLnTx/>
                <a:uFillTx/>
                <a:latin typeface="Century Gothic"/>
                <a:ea typeface="+mn-ea"/>
                <a:cs typeface="+mn-cs"/>
              </a:rPr>
              <a:t>qu</a:t>
            </a:r>
            <a:r>
              <a:rPr kumimoji="0" lang="en-GB" sz="5400" i="0" u="none" strike="noStrike" kern="1200" cap="none" spc="0" normalizeH="0" baseline="0" noProof="0" dirty="0" err="1">
                <a:ln>
                  <a:noFill/>
                </a:ln>
                <a:solidFill>
                  <a:srgbClr val="002060"/>
                </a:solidFill>
                <a:effectLst/>
                <a:uLnTx/>
                <a:uFillTx/>
                <a:latin typeface="Century Gothic"/>
                <a:ea typeface="+mn-ea"/>
                <a:cs typeface="+mn-cs"/>
              </a:rPr>
              <a:t>ariam</a:t>
            </a:r>
            <a:endParaRPr kumimoji="0" lang="en-GB" sz="540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2" name="TextBox 1">
            <a:extLst>
              <a:ext uri="{FF2B5EF4-FFF2-40B4-BE49-F238E27FC236}">
                <a16:creationId xmlns:a16="http://schemas.microsoft.com/office/drawing/2014/main" id="{783D7225-42C6-E4C4-3DE7-2B884CEAE732}"/>
              </a:ext>
            </a:extLst>
          </p:cNvPr>
          <p:cNvSpPr txBox="1"/>
          <p:nvPr/>
        </p:nvSpPr>
        <p:spPr>
          <a:xfrm>
            <a:off x="0" y="-67832"/>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r>
              <a:rPr lang="en-GB" sz="8800" spc="-1" dirty="0" err="1">
                <a:solidFill>
                  <a:srgbClr val="FF0066"/>
                </a:solidFill>
                <a:latin typeface="Century Gothic" panose="020B0502020202020204" pitchFamily="34" charset="0"/>
              </a:rPr>
              <a:t>qu</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pic>
        <p:nvPicPr>
          <p:cNvPr id="3" name="Picture 2" descr="A picture containing font, graphics, typography, design&#10;&#10;Description automatically generated">
            <a:extLst>
              <a:ext uri="{FF2B5EF4-FFF2-40B4-BE49-F238E27FC236}">
                <a16:creationId xmlns:a16="http://schemas.microsoft.com/office/drawing/2014/main" id="{723DADB5-76E4-FA77-2810-BA75CC85C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6897" y="3316541"/>
            <a:ext cx="3638205" cy="879566"/>
          </a:xfrm>
          <a:prstGeom prst="rect">
            <a:avLst/>
          </a:prstGeom>
        </p:spPr>
      </p:pic>
      <p:pic>
        <p:nvPicPr>
          <p:cNvPr id="1026" name="Picture 2" descr="Free Sofa Armchair vector and picture">
            <a:extLst>
              <a:ext uri="{FF2B5EF4-FFF2-40B4-BE49-F238E27FC236}">
                <a16:creationId xmlns:a16="http://schemas.microsoft.com/office/drawing/2014/main" id="{C07E9842-AB61-5AE7-32AA-D8BFB6BDE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722" y="1978014"/>
            <a:ext cx="2664958" cy="2331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Undersea Sea vector and picture">
            <a:extLst>
              <a:ext uri="{FF2B5EF4-FFF2-40B4-BE49-F238E27FC236}">
                <a16:creationId xmlns:a16="http://schemas.microsoft.com/office/drawing/2014/main" id="{481A5902-4A6C-F7D4-7DCE-047F4292CA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5542" y="1978014"/>
            <a:ext cx="2239736" cy="22397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BECAF8-D918-4578-9998-AA5294C076C3}"/>
              </a:ext>
            </a:extLst>
          </p:cNvPr>
          <p:cNvSpPr txBox="1"/>
          <p:nvPr/>
        </p:nvSpPr>
        <p:spPr>
          <a:xfrm>
            <a:off x="1202548" y="4215723"/>
            <a:ext cx="2297151"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[comfortable]</a:t>
            </a:r>
          </a:p>
        </p:txBody>
      </p:sp>
    </p:spTree>
    <p:extLst>
      <p:ext uri="{BB962C8B-B14F-4D97-AF65-F5344CB8AC3E}">
        <p14:creationId xmlns:p14="http://schemas.microsoft.com/office/powerpoint/2010/main" val="6349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2">
            <a:extLst>
              <a:ext uri="{FF2B5EF4-FFF2-40B4-BE49-F238E27FC236}">
                <a16:creationId xmlns:a16="http://schemas.microsoft.com/office/drawing/2014/main" id="{ACB7D602-17DB-4C16-B6C5-9D04175C6B84}"/>
              </a:ext>
            </a:extLst>
          </p:cNvPr>
          <p:cNvGraphicFramePr/>
          <p:nvPr/>
        </p:nvGraphicFramePr>
        <p:xfrm>
          <a:off x="4400843" y="2059448"/>
          <a:ext cx="7059479" cy="4025868"/>
        </p:xfrm>
        <a:graphic>
          <a:graphicData uri="http://schemas.openxmlformats.org/drawingml/2006/table">
            <a:tbl>
              <a:tblPr/>
              <a:tblGrid>
                <a:gridCol w="1510392">
                  <a:extLst>
                    <a:ext uri="{9D8B030D-6E8A-4147-A177-3AD203B41FA5}">
                      <a16:colId xmlns:a16="http://schemas.microsoft.com/office/drawing/2014/main" val="20000"/>
                    </a:ext>
                  </a:extLst>
                </a:gridCol>
                <a:gridCol w="2819842">
                  <a:extLst>
                    <a:ext uri="{9D8B030D-6E8A-4147-A177-3AD203B41FA5}">
                      <a16:colId xmlns:a16="http://schemas.microsoft.com/office/drawing/2014/main" val="20001"/>
                    </a:ext>
                  </a:extLst>
                </a:gridCol>
                <a:gridCol w="1351459">
                  <a:extLst>
                    <a:ext uri="{9D8B030D-6E8A-4147-A177-3AD203B41FA5}">
                      <a16:colId xmlns:a16="http://schemas.microsoft.com/office/drawing/2014/main" val="20002"/>
                    </a:ext>
                  </a:extLst>
                </a:gridCol>
                <a:gridCol w="1377786">
                  <a:extLst>
                    <a:ext uri="{9D8B030D-6E8A-4147-A177-3AD203B41FA5}">
                      <a16:colId xmlns:a16="http://schemas.microsoft.com/office/drawing/2014/main" val="2877992749"/>
                    </a:ext>
                  </a:extLst>
                </a:gridCol>
              </a:tblGrid>
              <a:tr h="575124">
                <a:tc>
                  <a:txBody>
                    <a:bodyPr/>
                    <a:lstStyle/>
                    <a:p>
                      <a:pPr algn="ctr"/>
                      <a:endParaRPr lang="en-US" sz="2400" dirty="0"/>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endParaRPr lang="en-GB" sz="2400" b="0"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1"/>
                  </a:ext>
                </a:extLst>
              </a:tr>
              <a:tr h="575124">
                <a:tc>
                  <a:txBody>
                    <a:bodyPr/>
                    <a:lstStyle/>
                    <a:p>
                      <a:pPr algn="l"/>
                      <a:r>
                        <a:rPr lang="en-US" sz="2800" b="1" dirty="0">
                          <a:solidFill>
                            <a:srgbClr val="002060"/>
                          </a:solidFill>
                        </a:rPr>
                        <a:t>1</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a:rPr>
                        <a:t>Hand</a:t>
                      </a:r>
                      <a:r>
                        <a:rPr lang="en-GB" sz="2400" b="1" strike="noStrike" spc="-1" dirty="0">
                          <a:solidFill>
                            <a:srgbClr val="FF0000"/>
                          </a:solidFill>
                          <a:latin typeface="Century gothic"/>
                        </a:rPr>
                        <a:t>y</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1"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2"/>
                  </a:ext>
                </a:extLst>
              </a:tr>
              <a:tr h="575124">
                <a:tc>
                  <a:txBody>
                    <a:bodyPr/>
                    <a:lstStyle/>
                    <a:p>
                      <a:pPr algn="l"/>
                      <a:r>
                        <a:rPr lang="en-US" sz="2800" b="1" dirty="0">
                          <a:solidFill>
                            <a:srgbClr val="002060"/>
                          </a:solidFill>
                        </a:rPr>
                        <a:t>2</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a:rPr>
                        <a:t>S</a:t>
                      </a:r>
                      <a:r>
                        <a:rPr lang="en-GB" sz="2400" b="1" strike="noStrike" spc="-1" dirty="0">
                          <a:solidFill>
                            <a:srgbClr val="FF0000"/>
                          </a:solidFill>
                          <a:latin typeface="Century gothic"/>
                        </a:rPr>
                        <a:t>y</a:t>
                      </a:r>
                      <a:r>
                        <a:rPr lang="en-GB" sz="2400" b="0" strike="noStrike" spc="-1" dirty="0">
                          <a:solidFill>
                            <a:srgbClr val="002060"/>
                          </a:solidFill>
                          <a:latin typeface="Century gothic"/>
                        </a:rPr>
                        <a:t>mbol</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endParaRPr lang="en-GB" sz="2400" b="1" strike="noStrike" spc="-1" dirty="0">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3"/>
                  </a:ext>
                </a:extLst>
              </a:tr>
              <a:tr h="575124">
                <a:tc>
                  <a:txBody>
                    <a:bodyPr/>
                    <a:lstStyle/>
                    <a:p>
                      <a:pPr algn="l"/>
                      <a:r>
                        <a:rPr lang="en-US" sz="2800" b="1" dirty="0">
                          <a:solidFill>
                            <a:srgbClr val="002060"/>
                          </a:solidFill>
                        </a:rPr>
                        <a:t>3</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err="1">
                          <a:solidFill>
                            <a:srgbClr val="002060"/>
                          </a:solidFill>
                          <a:latin typeface="Century gothic"/>
                        </a:rPr>
                        <a:t>t</a:t>
                      </a:r>
                      <a:r>
                        <a:rPr lang="en-GB" sz="2400" b="1" strike="noStrike" spc="-1" dirty="0" err="1">
                          <a:solidFill>
                            <a:srgbClr val="FF0000"/>
                          </a:solidFill>
                          <a:latin typeface="Century gothic"/>
                        </a:rPr>
                        <a:t>y</a:t>
                      </a:r>
                      <a:r>
                        <a:rPr lang="en-GB" sz="2400" b="0" strike="noStrike" spc="-1" dirty="0" err="1">
                          <a:solidFill>
                            <a:srgbClr val="002060"/>
                          </a:solidFill>
                          <a:latin typeface="Century gothic"/>
                        </a:rPr>
                        <a:t>pisch</a:t>
                      </a:r>
                      <a:endParaRPr lang="en-GB" sz="2400" b="0"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4"/>
                  </a:ext>
                </a:extLst>
              </a:tr>
              <a:tr h="575124">
                <a:tc>
                  <a:txBody>
                    <a:bodyPr/>
                    <a:lstStyle/>
                    <a:p>
                      <a:pPr algn="l"/>
                      <a:r>
                        <a:rPr lang="en-US" sz="2800" b="1" dirty="0">
                          <a:solidFill>
                            <a:srgbClr val="002060"/>
                          </a:solidFill>
                        </a:rPr>
                        <a:t>4</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a:rPr>
                        <a:t>Hobb</a:t>
                      </a:r>
                      <a:r>
                        <a:rPr lang="en-GB" sz="2400" b="1" strike="noStrike" spc="-1" dirty="0">
                          <a:solidFill>
                            <a:srgbClr val="FF0000"/>
                          </a:solidFill>
                          <a:latin typeface="Century gothic"/>
                        </a:rPr>
                        <a:t>y</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5"/>
                  </a:ext>
                </a:extLst>
              </a:tr>
              <a:tr h="575124">
                <a:tc>
                  <a:txBody>
                    <a:bodyPr/>
                    <a:lstStyle/>
                    <a:p>
                      <a:pPr algn="l"/>
                      <a:r>
                        <a:rPr lang="en-US" sz="2800" b="1" dirty="0">
                          <a:solidFill>
                            <a:srgbClr val="002060"/>
                          </a:solidFill>
                        </a:rPr>
                        <a:t>5</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a:rPr>
                        <a:t>Bab</a:t>
                      </a:r>
                      <a:r>
                        <a:rPr lang="en-GB" sz="2400" b="1" strike="noStrike" spc="-1" dirty="0">
                          <a:solidFill>
                            <a:srgbClr val="FF0000"/>
                          </a:solidFill>
                          <a:latin typeface="Century gothic"/>
                        </a:rPr>
                        <a:t>y</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6"/>
                  </a:ext>
                </a:extLst>
              </a:tr>
              <a:tr h="575124">
                <a:tc>
                  <a:txBody>
                    <a:bodyPr/>
                    <a:lstStyle/>
                    <a:p>
                      <a:pPr algn="l"/>
                      <a:r>
                        <a:rPr lang="en-US" sz="2800" b="1" dirty="0">
                          <a:solidFill>
                            <a:srgbClr val="002060"/>
                          </a:solidFill>
                        </a:rPr>
                        <a:t>6</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l">
                        <a:lnSpc>
                          <a:spcPct val="100000"/>
                        </a:lnSpc>
                      </a:pPr>
                      <a:r>
                        <a:rPr lang="en-GB" sz="2400" b="0" strike="noStrike" spc="-1" dirty="0">
                          <a:solidFill>
                            <a:srgbClr val="002060"/>
                          </a:solidFill>
                          <a:latin typeface="Century gothic"/>
                        </a:rPr>
                        <a:t>S</a:t>
                      </a:r>
                      <a:r>
                        <a:rPr lang="en-GB" sz="2400" b="1" strike="noStrike" spc="-1" dirty="0">
                          <a:solidFill>
                            <a:srgbClr val="FF0000"/>
                          </a:solidFill>
                          <a:latin typeface="Century gothic"/>
                        </a:rPr>
                        <a:t>y</a:t>
                      </a:r>
                      <a:r>
                        <a:rPr lang="en-GB" sz="2400" b="0" strike="noStrike" spc="-1" dirty="0">
                          <a:solidFill>
                            <a:srgbClr val="002060"/>
                          </a:solidFill>
                          <a:latin typeface="Century gothic"/>
                        </a:rPr>
                        <a:t>mptom</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strike="noStrike" spc="-1" dirty="0">
                        <a:solidFill>
                          <a:srgbClr val="002060"/>
                        </a:solidFill>
                        <a:latin typeface="Century gothic"/>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TextBox 2">
            <a:hlinkClick r:id="" action="ppaction://noaction">
              <a:snd r:embed="rId3" name="9.wav"/>
            </a:hlinkClick>
            <a:extLst>
              <a:ext uri="{FF2B5EF4-FFF2-40B4-BE49-F238E27FC236}">
                <a16:creationId xmlns:a16="http://schemas.microsoft.com/office/drawing/2014/main" id="{6DC42178-501A-44BF-9149-1C679CF37202}"/>
              </a:ext>
            </a:extLst>
          </p:cNvPr>
          <p:cNvSpPr txBox="1"/>
          <p:nvPr/>
        </p:nvSpPr>
        <p:spPr>
          <a:xfrm>
            <a:off x="0" y="0"/>
            <a:ext cx="914401" cy="523220"/>
          </a:xfrm>
          <a:prstGeom prst="rect">
            <a:avLst/>
          </a:prstGeom>
          <a:noFill/>
        </p:spPr>
        <p:txBody>
          <a:bodyPr wrap="square" rtlCol="0">
            <a:spAutoFit/>
          </a:bodyPr>
          <a:lstStyle/>
          <a:p>
            <a:r>
              <a:rPr lang="en-GB" sz="2800" b="1" dirty="0">
                <a:solidFill>
                  <a:srgbClr val="002060"/>
                </a:solidFill>
              </a:rPr>
              <a:t>[y] </a:t>
            </a:r>
          </a:p>
        </p:txBody>
      </p:sp>
      <p:pic>
        <p:nvPicPr>
          <p:cNvPr id="10" name="Picture 9" descr="A picture containing text, clipart&#10;&#10;Description automatically generated">
            <a:hlinkClick r:id="" action="ppaction://noaction">
              <a:snd r:embed="rId4" name="T3_W13_5.3.wav"/>
            </a:hlinkClick>
            <a:extLst>
              <a:ext uri="{FF2B5EF4-FFF2-40B4-BE49-F238E27FC236}">
                <a16:creationId xmlns:a16="http://schemas.microsoft.com/office/drawing/2014/main" id="{55E9DF07-E9C0-4015-ABFA-059C677CE4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457" y="2632665"/>
            <a:ext cx="609653" cy="627942"/>
          </a:xfrm>
          <a:prstGeom prst="rect">
            <a:avLst/>
          </a:prstGeom>
        </p:spPr>
      </p:pic>
      <p:pic>
        <p:nvPicPr>
          <p:cNvPr id="18" name="Picture 17" descr="A picture containing text, clipart&#10;&#10;Description automatically generated">
            <a:hlinkClick r:id="" action="ppaction://noaction">
              <a:snd r:embed="rId6" name="T3_W13_5.4.wav"/>
            </a:hlinkClick>
            <a:extLst>
              <a:ext uri="{FF2B5EF4-FFF2-40B4-BE49-F238E27FC236}">
                <a16:creationId xmlns:a16="http://schemas.microsoft.com/office/drawing/2014/main" id="{D042F965-5B18-4ABC-872A-78DBAD3E2A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457" y="3214349"/>
            <a:ext cx="609653" cy="627942"/>
          </a:xfrm>
          <a:prstGeom prst="rect">
            <a:avLst/>
          </a:prstGeom>
        </p:spPr>
      </p:pic>
      <p:pic>
        <p:nvPicPr>
          <p:cNvPr id="19" name="Picture 18" descr="A picture containing text, clipart&#10;&#10;Description automatically generated">
            <a:hlinkClick r:id="" action="ppaction://noaction">
              <a:snd r:embed="rId7" name="T3_W13_5.5.wav"/>
            </a:hlinkClick>
            <a:extLst>
              <a:ext uri="{FF2B5EF4-FFF2-40B4-BE49-F238E27FC236}">
                <a16:creationId xmlns:a16="http://schemas.microsoft.com/office/drawing/2014/main" id="{8C3CC06B-6468-4EB9-ADC7-A55577D35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457" y="3793873"/>
            <a:ext cx="609653" cy="627942"/>
          </a:xfrm>
          <a:prstGeom prst="rect">
            <a:avLst/>
          </a:prstGeom>
        </p:spPr>
      </p:pic>
      <p:pic>
        <p:nvPicPr>
          <p:cNvPr id="20" name="Picture 19" descr="A picture containing text, clipart&#10;&#10;Description automatically generated">
            <a:hlinkClick r:id="" action="ppaction://noaction">
              <a:snd r:embed="rId8" name="T3_W13_5.6.wav"/>
            </a:hlinkClick>
            <a:extLst>
              <a:ext uri="{FF2B5EF4-FFF2-40B4-BE49-F238E27FC236}">
                <a16:creationId xmlns:a16="http://schemas.microsoft.com/office/drawing/2014/main" id="{B2DA8EDA-E782-4C59-90CF-451F9DD392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457" y="4373017"/>
            <a:ext cx="609653" cy="627942"/>
          </a:xfrm>
          <a:prstGeom prst="rect">
            <a:avLst/>
          </a:prstGeom>
        </p:spPr>
      </p:pic>
      <p:pic>
        <p:nvPicPr>
          <p:cNvPr id="21" name="Picture 20" descr="A picture containing text, clipart&#10;&#10;Description automatically generated">
            <a:hlinkClick r:id="" action="ppaction://noaction">
              <a:snd r:embed="rId9" name="T3_W13_5.7.wav"/>
            </a:hlinkClick>
            <a:extLst>
              <a:ext uri="{FF2B5EF4-FFF2-40B4-BE49-F238E27FC236}">
                <a16:creationId xmlns:a16="http://schemas.microsoft.com/office/drawing/2014/main" id="{E7EB8DFC-4C8D-480B-8424-391274A25D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457" y="4944006"/>
            <a:ext cx="609653" cy="627942"/>
          </a:xfrm>
          <a:prstGeom prst="rect">
            <a:avLst/>
          </a:prstGeom>
        </p:spPr>
      </p:pic>
      <p:pic>
        <p:nvPicPr>
          <p:cNvPr id="22" name="Picture 21" descr="A picture containing text, clipart&#10;&#10;Description automatically generated">
            <a:hlinkClick r:id="" action="ppaction://noaction">
              <a:snd r:embed="rId10" name="T3_W13_5.8.wav"/>
            </a:hlinkClick>
            <a:extLst>
              <a:ext uri="{FF2B5EF4-FFF2-40B4-BE49-F238E27FC236}">
                <a16:creationId xmlns:a16="http://schemas.microsoft.com/office/drawing/2014/main" id="{BD98E516-A01E-4C6C-B2BF-823903EA58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457" y="5523128"/>
            <a:ext cx="609653" cy="627942"/>
          </a:xfrm>
          <a:prstGeom prst="rect">
            <a:avLst/>
          </a:prstGeom>
        </p:spPr>
      </p:pic>
      <p:sp>
        <p:nvSpPr>
          <p:cNvPr id="23" name="Speech Bubble: Rectangle with Corners Rounded 22">
            <a:hlinkClick r:id="" action="ppaction://noaction">
              <a:snd r:embed="rId11" name="10.wav"/>
            </a:hlinkClick>
            <a:extLst>
              <a:ext uri="{FF2B5EF4-FFF2-40B4-BE49-F238E27FC236}">
                <a16:creationId xmlns:a16="http://schemas.microsoft.com/office/drawing/2014/main" id="{AFDF170C-7D23-4A5A-8572-E261A4C73C1C}"/>
              </a:ext>
            </a:extLst>
          </p:cNvPr>
          <p:cNvSpPr/>
          <p:nvPr/>
        </p:nvSpPr>
        <p:spPr>
          <a:xfrm>
            <a:off x="966180" y="760570"/>
            <a:ext cx="8302811"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a:rPr>
              <a:t>Hör</a:t>
            </a:r>
            <a:r>
              <a:rPr kumimoji="0" lang="en-GB" sz="2400" b="0" i="0" u="none" strike="noStrike" kern="1200" cap="none" spc="0" normalizeH="0" baseline="0" noProof="0" dirty="0">
                <a:ln>
                  <a:noFill/>
                </a:ln>
                <a:solidFill>
                  <a:prstClr val="white"/>
                </a:solidFill>
                <a:effectLst/>
                <a:uLnTx/>
                <a:uFillTx/>
                <a:latin typeface="Century Gothic"/>
              </a:rPr>
              <a:t> </a:t>
            </a:r>
            <a:r>
              <a:rPr kumimoji="0" lang="en-GB" sz="2400" b="0" i="0" u="none" strike="noStrike" kern="1200" cap="none" spc="0" normalizeH="0" baseline="0" noProof="0" dirty="0" err="1">
                <a:ln>
                  <a:noFill/>
                </a:ln>
                <a:solidFill>
                  <a:prstClr val="white"/>
                </a:solidFill>
                <a:effectLst/>
                <a:uLnTx/>
                <a:uFillTx/>
                <a:latin typeface="Century Gothic"/>
              </a:rPr>
              <a:t>zu</a:t>
            </a:r>
            <a:r>
              <a:rPr kumimoji="0" lang="en-GB" sz="2400" b="0" i="0" u="none" strike="noStrike" kern="1200" cap="none" spc="0" normalizeH="0" baseline="0" noProof="0" dirty="0">
                <a:ln>
                  <a:noFill/>
                </a:ln>
                <a:solidFill>
                  <a:prstClr val="white"/>
                </a:solidFill>
                <a:effectLst/>
                <a:uLnTx/>
                <a:uFillTx/>
                <a:latin typeface="Century Gothic"/>
              </a:rPr>
              <a:t>. </a:t>
            </a:r>
            <a:r>
              <a:rPr kumimoji="0" lang="en-GB" sz="2400" b="0" i="0" u="none" strike="noStrike" kern="1200" cap="none" spc="0" normalizeH="0" baseline="0" noProof="0" dirty="0" err="1">
                <a:ln>
                  <a:noFill/>
                </a:ln>
                <a:solidFill>
                  <a:prstClr val="white"/>
                </a:solidFill>
                <a:effectLst/>
                <a:uLnTx/>
                <a:uFillTx/>
                <a:latin typeface="Century Gothic"/>
              </a:rPr>
              <a:t>Ist</a:t>
            </a:r>
            <a:r>
              <a:rPr kumimoji="0" lang="en-GB" sz="2400" b="0" i="0" u="none" strike="noStrike" kern="1200" cap="none" spc="0" normalizeH="0" baseline="0" noProof="0" dirty="0">
                <a:ln>
                  <a:noFill/>
                </a:ln>
                <a:solidFill>
                  <a:prstClr val="white"/>
                </a:solidFill>
                <a:effectLst/>
                <a:uLnTx/>
                <a:uFillTx/>
                <a:latin typeface="Century Gothic"/>
              </a:rPr>
              <a:t> das </a:t>
            </a:r>
            <a:r>
              <a:rPr kumimoji="0" lang="en-GB" sz="2400" b="0" i="0" u="none" strike="noStrike" kern="1200" cap="none" spc="0" normalizeH="0" baseline="0" noProof="0" dirty="0" err="1">
                <a:ln>
                  <a:noFill/>
                </a:ln>
                <a:solidFill>
                  <a:prstClr val="white"/>
                </a:solidFill>
                <a:effectLst/>
                <a:uLnTx/>
                <a:uFillTx/>
                <a:latin typeface="Century Gothic"/>
              </a:rPr>
              <a:t>ein</a:t>
            </a:r>
            <a:r>
              <a:rPr kumimoji="0" lang="en-GB" sz="2400" b="0" i="0" u="none" strike="noStrike" kern="1200" cap="none" spc="0" normalizeH="0" baseline="0" noProof="0" dirty="0">
                <a:ln>
                  <a:noFill/>
                </a:ln>
                <a:solidFill>
                  <a:prstClr val="white"/>
                </a:solidFill>
                <a:effectLst/>
                <a:uLnTx/>
                <a:uFillTx/>
                <a:latin typeface="Century Gothic"/>
              </a:rPr>
              <a:t> </a:t>
            </a:r>
            <a:r>
              <a:rPr lang="en-GB" sz="2400" dirty="0" err="1">
                <a:solidFill>
                  <a:prstClr val="white"/>
                </a:solidFill>
                <a:latin typeface="Century Gothic"/>
              </a:rPr>
              <a:t>deutsches</a:t>
            </a:r>
            <a:r>
              <a:rPr kumimoji="0" lang="en-GB" sz="2400" b="0" i="0" u="none" strike="noStrike" kern="1200" cap="none" spc="0" normalizeH="0" baseline="0" noProof="0" dirty="0">
                <a:ln>
                  <a:noFill/>
                </a:ln>
                <a:solidFill>
                  <a:prstClr val="white"/>
                </a:solidFill>
                <a:effectLst/>
                <a:uLnTx/>
                <a:uFillTx/>
                <a:latin typeface="Century Gothic"/>
              </a:rPr>
              <a:t> [y] </a:t>
            </a:r>
            <a:r>
              <a:rPr kumimoji="0" lang="en-GB" sz="2400" b="0" i="0" u="none" strike="noStrike" kern="1200" cap="none" spc="0" normalizeH="0" baseline="0" noProof="0" dirty="0" err="1">
                <a:ln>
                  <a:noFill/>
                </a:ln>
                <a:solidFill>
                  <a:prstClr val="white"/>
                </a:solidFill>
                <a:effectLst/>
                <a:uLnTx/>
                <a:uFillTx/>
                <a:latin typeface="Century Gothic"/>
              </a:rPr>
              <a:t>oder</a:t>
            </a:r>
            <a:r>
              <a:rPr kumimoji="0" lang="en-GB" sz="2400" b="0" i="0" u="none" strike="noStrike" kern="1200" cap="none" spc="0" normalizeH="0" baseline="0" noProof="0" dirty="0">
                <a:ln>
                  <a:noFill/>
                </a:ln>
                <a:solidFill>
                  <a:prstClr val="white"/>
                </a:solidFill>
                <a:effectLst/>
                <a:uLnTx/>
                <a:uFillTx/>
                <a:latin typeface="Century Gothic"/>
              </a:rPr>
              <a:t> </a:t>
            </a:r>
            <a:r>
              <a:rPr kumimoji="0" lang="en-GB" sz="2400" b="0" i="0" u="none" strike="noStrike" kern="1200" cap="none" spc="0" normalizeH="0" baseline="0" noProof="0" dirty="0" err="1">
                <a:ln>
                  <a:noFill/>
                </a:ln>
                <a:solidFill>
                  <a:prstClr val="white"/>
                </a:solidFill>
                <a:effectLst/>
                <a:uLnTx/>
                <a:uFillTx/>
                <a:latin typeface="Century Gothic"/>
              </a:rPr>
              <a:t>ein</a:t>
            </a:r>
            <a:r>
              <a:rPr kumimoji="0" lang="en-GB" sz="2400" b="0" i="0" u="none" strike="noStrike" kern="1200" cap="none" spc="0" normalizeH="0" baseline="0" noProof="0" dirty="0">
                <a:ln>
                  <a:noFill/>
                </a:ln>
                <a:solidFill>
                  <a:prstClr val="white"/>
                </a:solidFill>
                <a:effectLst/>
                <a:uLnTx/>
                <a:uFillTx/>
                <a:latin typeface="Century Gothic"/>
              </a:rPr>
              <a:t> </a:t>
            </a:r>
            <a:r>
              <a:rPr lang="en-GB" sz="2400" dirty="0" err="1">
                <a:solidFill>
                  <a:prstClr val="white"/>
                </a:solidFill>
                <a:latin typeface="Century Gothic"/>
              </a:rPr>
              <a:t>englisches</a:t>
            </a:r>
            <a:r>
              <a:rPr kumimoji="0" lang="en-GB" sz="2400" b="0" i="0" u="none" strike="noStrike" kern="1200" cap="none" spc="0" normalizeH="0" baseline="0" noProof="0" dirty="0">
                <a:ln>
                  <a:noFill/>
                </a:ln>
                <a:solidFill>
                  <a:prstClr val="white"/>
                </a:solidFill>
                <a:effectLst/>
                <a:uLnTx/>
                <a:uFillTx/>
                <a:latin typeface="Century Gothic"/>
              </a:rPr>
              <a:t> y</a:t>
            </a:r>
            <a:r>
              <a:rPr lang="en-GB" sz="2400" dirty="0">
                <a:solidFill>
                  <a:prstClr val="white"/>
                </a:solidFill>
                <a:latin typeface="Century Gothic"/>
              </a:rPr>
              <a:t>?</a:t>
            </a:r>
            <a:endParaRPr kumimoji="0" lang="en-GB" sz="2400" b="0" i="0" u="none" strike="noStrike" kern="1200" cap="none" spc="0" normalizeH="0" baseline="0" noProof="0" dirty="0">
              <a:ln>
                <a:noFill/>
              </a:ln>
              <a:solidFill>
                <a:prstClr val="white"/>
              </a:solidFill>
              <a:effectLst/>
              <a:uLnTx/>
              <a:uFillTx/>
              <a:latin typeface="Century Gothic"/>
            </a:endParaRPr>
          </a:p>
        </p:txBody>
      </p:sp>
      <p:pic>
        <p:nvPicPr>
          <p:cNvPr id="24" name="Graphic 23" descr="Teacher">
            <a:extLst>
              <a:ext uri="{FF2B5EF4-FFF2-40B4-BE49-F238E27FC236}">
                <a16:creationId xmlns:a16="http://schemas.microsoft.com/office/drawing/2014/main" id="{B9720ADF-668C-4218-ADFD-7C4932039D5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113" y="545876"/>
            <a:ext cx="914400" cy="914400"/>
          </a:xfrm>
          <a:prstGeom prst="rect">
            <a:avLst/>
          </a:prstGeom>
        </p:spPr>
      </p:pic>
      <p:sp>
        <p:nvSpPr>
          <p:cNvPr id="35" name="Rectangle 34"/>
          <p:cNvSpPr/>
          <p:nvPr/>
        </p:nvSpPr>
        <p:spPr>
          <a:xfrm>
            <a:off x="6016857" y="2652244"/>
            <a:ext cx="1914906" cy="477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6016857" y="3239497"/>
            <a:ext cx="1914906" cy="477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6016857" y="3811226"/>
            <a:ext cx="2109358" cy="477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6006367" y="4393255"/>
            <a:ext cx="2109358" cy="477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996522" y="4964496"/>
            <a:ext cx="2109358" cy="477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5947290" y="5530977"/>
            <a:ext cx="2158590" cy="477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itle 1">
            <a:extLst>
              <a:ext uri="{FF2B5EF4-FFF2-40B4-BE49-F238E27FC236}">
                <a16:creationId xmlns:a16="http://schemas.microsoft.com/office/drawing/2014/main" id="{2A2985FB-F7F0-4622-AB6F-A5BEAD131760}"/>
              </a:ext>
            </a:extLst>
          </p:cNvPr>
          <p:cNvSpPr txBox="1">
            <a:spLocks/>
          </p:cNvSpPr>
          <p:nvPr/>
        </p:nvSpPr>
        <p:spPr>
          <a:xfrm>
            <a:off x="10898463" y="1175799"/>
            <a:ext cx="1241424" cy="424815"/>
          </a:xfrm>
          <a:prstGeom prst="rect">
            <a:avLst/>
          </a:prstGeom>
          <a:solidFill>
            <a:schemeClr val="accent6">
              <a:lumMod val="40000"/>
              <a:lumOff val="60000"/>
            </a:schemeClr>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latin typeface="Century Gothic" panose="020B0502020202020204" pitchFamily="34" charset="0"/>
              </a:rPr>
              <a:t>hören</a:t>
            </a:r>
            <a:endParaRPr lang="en-GB" sz="2000" b="1" dirty="0">
              <a:latin typeface="Century Gothic" panose="020B0502020202020204" pitchFamily="34" charset="0"/>
            </a:endParaRPr>
          </a:p>
        </p:txBody>
      </p:sp>
      <p:pic>
        <p:nvPicPr>
          <p:cNvPr id="42" name="Picture 41" descr="A picture containing text, clipart&#10;&#10;Description automatically generated">
            <a:extLst>
              <a:ext uri="{FF2B5EF4-FFF2-40B4-BE49-F238E27FC236}">
                <a16:creationId xmlns:a16="http://schemas.microsoft.com/office/drawing/2014/main" id="{AC19905F-818E-4788-94EC-FA69D89EB988}"/>
              </a:ext>
            </a:extLst>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2" name="Picture 1" descr="Logo, company name&#10;&#10;Description automatically generated">
            <a:extLst>
              <a:ext uri="{FF2B5EF4-FFF2-40B4-BE49-F238E27FC236}">
                <a16:creationId xmlns:a16="http://schemas.microsoft.com/office/drawing/2014/main" id="{C483669C-A978-0ABE-A1DB-66E0F6C2D93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47317" y="2203288"/>
            <a:ext cx="688430" cy="344215"/>
          </a:xfrm>
          <a:prstGeom prst="rect">
            <a:avLst/>
          </a:prstGeom>
        </p:spPr>
      </p:pic>
      <p:pic>
        <p:nvPicPr>
          <p:cNvPr id="5" name="Picture 4" descr="Shape, background pattern&#10;&#10;Description automatically generated">
            <a:extLst>
              <a:ext uri="{FF2B5EF4-FFF2-40B4-BE49-F238E27FC236}">
                <a16:creationId xmlns:a16="http://schemas.microsoft.com/office/drawing/2014/main" id="{F8A6D479-318A-BEE3-6436-43E596721B5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22780" y="2194548"/>
            <a:ext cx="574944" cy="344966"/>
          </a:xfrm>
          <a:prstGeom prst="rect">
            <a:avLst/>
          </a:prstGeom>
          <a:ln>
            <a:solidFill>
              <a:schemeClr val="tx1"/>
            </a:solidFill>
          </a:ln>
        </p:spPr>
      </p:pic>
      <p:sp>
        <p:nvSpPr>
          <p:cNvPr id="7" name="Speech Bubble: Rectangle with Corners Rounded 6">
            <a:extLst>
              <a:ext uri="{FF2B5EF4-FFF2-40B4-BE49-F238E27FC236}">
                <a16:creationId xmlns:a16="http://schemas.microsoft.com/office/drawing/2014/main" id="{69C5356E-715D-582C-5EEA-6D770E293E11}"/>
              </a:ext>
            </a:extLst>
          </p:cNvPr>
          <p:cNvSpPr/>
          <p:nvPr/>
        </p:nvSpPr>
        <p:spPr>
          <a:xfrm>
            <a:off x="223634" y="1938152"/>
            <a:ext cx="3654401" cy="4187517"/>
          </a:xfrm>
          <a:prstGeom prst="wedgeRoundRectCallout">
            <a:avLst>
              <a:gd name="adj1" fmla="val 61382"/>
              <a:gd name="adj2" fmla="val -12173"/>
              <a:gd name="adj3" fmla="val 16667"/>
            </a:avLst>
          </a:prstGeom>
          <a:solidFill>
            <a:srgbClr val="EFF9F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German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is usually pronounced the same as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ü</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b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However, for words that come from English, </a:t>
            </a: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initial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or </a:t>
            </a: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final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is often pronounced as in English, e.g., die Part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11" name="Picture 10" descr="green checkmark">
            <a:extLst>
              <a:ext uri="{FF2B5EF4-FFF2-40B4-BE49-F238E27FC236}">
                <a16:creationId xmlns:a16="http://schemas.microsoft.com/office/drawing/2014/main" id="{372139CF-BD3C-5D3A-E8E2-ED9BEB7667D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81985" y="2756946"/>
            <a:ext cx="282522" cy="294294"/>
          </a:xfrm>
          <a:prstGeom prst="rect">
            <a:avLst/>
          </a:prstGeom>
        </p:spPr>
      </p:pic>
      <p:pic>
        <p:nvPicPr>
          <p:cNvPr id="12" name="Picture 11" descr="green checkmark">
            <a:extLst>
              <a:ext uri="{FF2B5EF4-FFF2-40B4-BE49-F238E27FC236}">
                <a16:creationId xmlns:a16="http://schemas.microsoft.com/office/drawing/2014/main" id="{A60EFC2A-7C15-7D92-1380-1F6B05F3333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68991" y="3343930"/>
            <a:ext cx="282522" cy="294294"/>
          </a:xfrm>
          <a:prstGeom prst="rect">
            <a:avLst/>
          </a:prstGeom>
        </p:spPr>
      </p:pic>
      <p:pic>
        <p:nvPicPr>
          <p:cNvPr id="13" name="Picture 12" descr="green checkmark">
            <a:extLst>
              <a:ext uri="{FF2B5EF4-FFF2-40B4-BE49-F238E27FC236}">
                <a16:creationId xmlns:a16="http://schemas.microsoft.com/office/drawing/2014/main" id="{E1CAD7B2-BC16-036A-AE74-71FD76AB344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68991" y="3925235"/>
            <a:ext cx="282522" cy="294294"/>
          </a:xfrm>
          <a:prstGeom prst="rect">
            <a:avLst/>
          </a:prstGeom>
        </p:spPr>
      </p:pic>
      <p:pic>
        <p:nvPicPr>
          <p:cNvPr id="14" name="Picture 13" descr="green checkmark">
            <a:extLst>
              <a:ext uri="{FF2B5EF4-FFF2-40B4-BE49-F238E27FC236}">
                <a16:creationId xmlns:a16="http://schemas.microsoft.com/office/drawing/2014/main" id="{6571D6CA-2E79-5844-E020-8C10E530F15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95717" y="4481581"/>
            <a:ext cx="282522" cy="294294"/>
          </a:xfrm>
          <a:prstGeom prst="rect">
            <a:avLst/>
          </a:prstGeom>
        </p:spPr>
      </p:pic>
      <p:pic>
        <p:nvPicPr>
          <p:cNvPr id="15" name="Picture 14" descr="green checkmark">
            <a:extLst>
              <a:ext uri="{FF2B5EF4-FFF2-40B4-BE49-F238E27FC236}">
                <a16:creationId xmlns:a16="http://schemas.microsoft.com/office/drawing/2014/main" id="{D4EEA9ED-39BD-C1C9-9B53-A9655E7E8CF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695717" y="5072002"/>
            <a:ext cx="282522" cy="294294"/>
          </a:xfrm>
          <a:prstGeom prst="rect">
            <a:avLst/>
          </a:prstGeom>
        </p:spPr>
      </p:pic>
      <p:pic>
        <p:nvPicPr>
          <p:cNvPr id="16" name="Picture 15" descr="green checkmark">
            <a:extLst>
              <a:ext uri="{FF2B5EF4-FFF2-40B4-BE49-F238E27FC236}">
                <a16:creationId xmlns:a16="http://schemas.microsoft.com/office/drawing/2014/main" id="{92251B3A-E287-996A-973C-016A978BDE5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68991" y="5661288"/>
            <a:ext cx="282522" cy="294294"/>
          </a:xfrm>
          <a:prstGeom prst="rect">
            <a:avLst/>
          </a:prstGeom>
        </p:spPr>
      </p:pic>
    </p:spTree>
    <p:extLst>
      <p:ext uri="{BB962C8B-B14F-4D97-AF65-F5344CB8AC3E}">
        <p14:creationId xmlns:p14="http://schemas.microsoft.com/office/powerpoint/2010/main" val="204975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2">
            <a:extLst>
              <a:ext uri="{FF2B5EF4-FFF2-40B4-BE49-F238E27FC236}">
                <a16:creationId xmlns:a16="http://schemas.microsoft.com/office/drawing/2014/main" id="{ACB7D602-17DB-4C16-B6C5-9D04175C6B84}"/>
              </a:ext>
            </a:extLst>
          </p:cNvPr>
          <p:cNvGraphicFramePr/>
          <p:nvPr/>
        </p:nvGraphicFramePr>
        <p:xfrm>
          <a:off x="737913" y="1832903"/>
          <a:ext cx="10258974" cy="4755676"/>
        </p:xfrm>
        <a:graphic>
          <a:graphicData uri="http://schemas.openxmlformats.org/drawingml/2006/table">
            <a:tbl>
              <a:tblPr/>
              <a:tblGrid>
                <a:gridCol w="5080007">
                  <a:extLst>
                    <a:ext uri="{9D8B030D-6E8A-4147-A177-3AD203B41FA5}">
                      <a16:colId xmlns:a16="http://schemas.microsoft.com/office/drawing/2014/main" val="20002"/>
                    </a:ext>
                  </a:extLst>
                </a:gridCol>
                <a:gridCol w="5178967">
                  <a:extLst>
                    <a:ext uri="{9D8B030D-6E8A-4147-A177-3AD203B41FA5}">
                      <a16:colId xmlns:a16="http://schemas.microsoft.com/office/drawing/2014/main" val="2877992749"/>
                    </a:ext>
                  </a:extLst>
                </a:gridCol>
              </a:tblGrid>
              <a:tr h="2377838">
                <a:tc>
                  <a:txBody>
                    <a:bodyPr/>
                    <a:lstStyle/>
                    <a:p>
                      <a:pPr algn="ctr">
                        <a:lnSpc>
                          <a:spcPct val="100000"/>
                        </a:lnSpc>
                      </a:pPr>
                      <a:r>
                        <a:rPr lang="en-GB" sz="2400" b="0" strike="noStrike" spc="-1" dirty="0" err="1">
                          <a:solidFill>
                            <a:srgbClr val="002060"/>
                          </a:solidFill>
                          <a:latin typeface="Century gothic"/>
                        </a:rPr>
                        <a:t>quälen</a:t>
                      </a:r>
                      <a:r>
                        <a:rPr lang="en-GB" sz="2400" b="0" strike="noStrike" spc="-1" dirty="0">
                          <a:solidFill>
                            <a:srgbClr val="002060"/>
                          </a:solidFill>
                          <a:latin typeface="Century gothic"/>
                        </a:rPr>
                        <a:t>                  </a:t>
                      </a:r>
                      <a:r>
                        <a:rPr lang="en-GB" sz="2400" b="0" strike="noStrike" spc="-1" dirty="0" err="1">
                          <a:solidFill>
                            <a:srgbClr val="002060"/>
                          </a:solidFill>
                          <a:latin typeface="Century gothic"/>
                        </a:rPr>
                        <a:t>wählen</a:t>
                      </a:r>
                      <a:endParaRPr lang="en-GB" sz="2400" b="0" strike="noStrike" spc="-1" dirty="0">
                        <a:solidFill>
                          <a:srgbClr val="002060"/>
                        </a:solidFill>
                        <a:latin typeface="Century gothic"/>
                      </a:endParaRPr>
                    </a:p>
                  </a:txBody>
                  <a:tcPr anchor="b">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r>
                        <a:rPr lang="en-GB" sz="2400" b="0" strike="noStrike" spc="-1" dirty="0" err="1">
                          <a:solidFill>
                            <a:srgbClr val="002060"/>
                          </a:solidFill>
                          <a:latin typeface="Century gothic"/>
                        </a:rPr>
                        <a:t>quer</a:t>
                      </a:r>
                      <a:r>
                        <a:rPr lang="en-GB" sz="2400" b="0" strike="noStrike" spc="-1" dirty="0">
                          <a:solidFill>
                            <a:srgbClr val="002060"/>
                          </a:solidFill>
                          <a:latin typeface="Century gothic"/>
                        </a:rPr>
                        <a:t>                     </a:t>
                      </a:r>
                      <a:r>
                        <a:rPr lang="en-GB" sz="2400" b="0" strike="noStrike" spc="-1" dirty="0" err="1">
                          <a:solidFill>
                            <a:srgbClr val="002060"/>
                          </a:solidFill>
                          <a:latin typeface="Century gothic"/>
                        </a:rPr>
                        <a:t>wer</a:t>
                      </a:r>
                      <a:endParaRPr lang="en-GB" sz="2400" b="0" strike="noStrike" spc="-1" dirty="0">
                        <a:solidFill>
                          <a:srgbClr val="002060"/>
                        </a:solidFill>
                        <a:latin typeface="Century gothic"/>
                      </a:endParaRPr>
                    </a:p>
                  </a:txBody>
                  <a:tcPr anchor="b">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1"/>
                  </a:ext>
                </a:extLst>
              </a:tr>
              <a:tr h="2377838">
                <a:tc>
                  <a:txBody>
                    <a:bodyPr/>
                    <a:lstStyle/>
                    <a:p>
                      <a:pPr algn="ctr">
                        <a:lnSpc>
                          <a:spcPct val="100000"/>
                        </a:lnSpc>
                      </a:pPr>
                      <a:r>
                        <a:rPr lang="en-GB" sz="2400" b="0" strike="noStrike" spc="-1" dirty="0" err="1">
                          <a:solidFill>
                            <a:srgbClr val="002060"/>
                          </a:solidFill>
                          <a:latin typeface="Century gothic"/>
                        </a:rPr>
                        <a:t>Quartett</a:t>
                      </a:r>
                      <a:r>
                        <a:rPr lang="en-GB" sz="2400" b="0" strike="noStrike" spc="-1" dirty="0">
                          <a:solidFill>
                            <a:srgbClr val="002060"/>
                          </a:solidFill>
                          <a:latin typeface="Century gothic"/>
                        </a:rPr>
                        <a:t>                  </a:t>
                      </a:r>
                      <a:r>
                        <a:rPr lang="en-GB" sz="2400" b="0" strike="noStrike" spc="-1" dirty="0" err="1">
                          <a:solidFill>
                            <a:srgbClr val="002060"/>
                          </a:solidFill>
                          <a:latin typeface="Century gothic"/>
                        </a:rPr>
                        <a:t>wartet</a:t>
                      </a:r>
                      <a:endParaRPr lang="en-GB" sz="2400" b="0" strike="noStrike" spc="-1" dirty="0">
                        <a:solidFill>
                          <a:srgbClr val="002060"/>
                        </a:solidFill>
                        <a:latin typeface="Century gothic"/>
                      </a:endParaRPr>
                    </a:p>
                  </a:txBody>
                  <a:tcPr anchor="b">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tc>
                  <a:txBody>
                    <a:bodyPr/>
                    <a:lstStyle/>
                    <a:p>
                      <a:pPr algn="ctr">
                        <a:lnSpc>
                          <a:spcPct val="100000"/>
                        </a:lnSpc>
                      </a:pPr>
                      <a:r>
                        <a:rPr lang="en-GB" sz="2400" b="0" strike="noStrike" kern="1200" spc="-1" dirty="0" err="1">
                          <a:solidFill>
                            <a:srgbClr val="002060"/>
                          </a:solidFill>
                          <a:latin typeface="Century gothic"/>
                          <a:ea typeface="+mn-ea"/>
                          <a:cs typeface="+mn-cs"/>
                        </a:rPr>
                        <a:t>quatschen</a:t>
                      </a:r>
                      <a:r>
                        <a:rPr lang="en-GB" sz="2400" b="0" strike="noStrike" kern="1200" spc="-1" dirty="0">
                          <a:solidFill>
                            <a:srgbClr val="002060"/>
                          </a:solidFill>
                          <a:latin typeface="Century gothic"/>
                          <a:ea typeface="+mn-ea"/>
                          <a:cs typeface="+mn-cs"/>
                        </a:rPr>
                        <a:t>               </a:t>
                      </a:r>
                      <a:r>
                        <a:rPr lang="en-GB" sz="2400" b="0" strike="noStrike" kern="1200" spc="-1" dirty="0" err="1">
                          <a:solidFill>
                            <a:srgbClr val="002060"/>
                          </a:solidFill>
                          <a:latin typeface="Century gothic"/>
                          <a:ea typeface="+mn-ea"/>
                          <a:cs typeface="+mn-cs"/>
                        </a:rPr>
                        <a:t>waschen</a:t>
                      </a:r>
                      <a:endParaRPr lang="en-GB" sz="2400" b="0" strike="noStrike" kern="1200" spc="-1" dirty="0">
                        <a:solidFill>
                          <a:srgbClr val="002060"/>
                        </a:solidFill>
                        <a:latin typeface="Century gothic"/>
                        <a:ea typeface="+mn-ea"/>
                        <a:cs typeface="+mn-cs"/>
                      </a:endParaRPr>
                    </a:p>
                  </a:txBody>
                  <a:tcPr anchor="b">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ysDot"/>
                      <a:round/>
                      <a:headEnd type="none" w="med" len="med"/>
                      <a:tailEnd type="none" w="med" len="med"/>
                    </a:lnT>
                    <a:lnB w="12700"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TextBox 2">
            <a:hlinkClick r:id="" action="ppaction://noaction">
              <a:snd r:embed="rId3" name="T3_W13_6.1.wav"/>
            </a:hlinkClick>
            <a:extLst>
              <a:ext uri="{FF2B5EF4-FFF2-40B4-BE49-F238E27FC236}">
                <a16:creationId xmlns:a16="http://schemas.microsoft.com/office/drawing/2014/main" id="{6DC42178-501A-44BF-9149-1C679CF37202}"/>
              </a:ext>
            </a:extLst>
          </p:cNvPr>
          <p:cNvSpPr txBox="1"/>
          <p:nvPr/>
        </p:nvSpPr>
        <p:spPr>
          <a:xfrm>
            <a:off x="0" y="0"/>
            <a:ext cx="914401" cy="523220"/>
          </a:xfrm>
          <a:prstGeom prst="rect">
            <a:avLst/>
          </a:prstGeom>
          <a:noFill/>
        </p:spPr>
        <p:txBody>
          <a:bodyPr wrap="square" rtlCol="0">
            <a:spAutoFit/>
          </a:bodyPr>
          <a:lstStyle/>
          <a:p>
            <a:r>
              <a:rPr lang="en-GB" sz="2800" b="1" dirty="0">
                <a:solidFill>
                  <a:srgbClr val="002060"/>
                </a:solidFill>
              </a:rPr>
              <a:t>[</a:t>
            </a:r>
            <a:r>
              <a:rPr lang="en-GB" sz="2800" b="1" dirty="0" err="1">
                <a:solidFill>
                  <a:srgbClr val="002060"/>
                </a:solidFill>
              </a:rPr>
              <a:t>qu</a:t>
            </a:r>
            <a:r>
              <a:rPr lang="en-GB" sz="2800" b="1" dirty="0">
                <a:solidFill>
                  <a:srgbClr val="002060"/>
                </a:solidFill>
              </a:rPr>
              <a:t>] </a:t>
            </a:r>
          </a:p>
        </p:txBody>
      </p:sp>
      <p:pic>
        <p:nvPicPr>
          <p:cNvPr id="10" name="Picture 9" descr="A picture containing text, clipart&#10;&#10;Description automatically generated">
            <a:hlinkClick r:id="" action="ppaction://noaction">
              <a:snd r:embed="rId4" name="T3_W13_6.3.wav"/>
            </a:hlinkClick>
            <a:extLst>
              <a:ext uri="{FF2B5EF4-FFF2-40B4-BE49-F238E27FC236}">
                <a16:creationId xmlns:a16="http://schemas.microsoft.com/office/drawing/2014/main" id="{55E9DF07-E9C0-4015-ABFA-059C677CE4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913" y="1840072"/>
            <a:ext cx="609653" cy="627942"/>
          </a:xfrm>
          <a:prstGeom prst="rect">
            <a:avLst/>
          </a:prstGeom>
        </p:spPr>
      </p:pic>
      <p:pic>
        <p:nvPicPr>
          <p:cNvPr id="18" name="Picture 17" descr="A picture containing text, clipart&#10;&#10;Description automatically generated">
            <a:hlinkClick r:id="" action="ppaction://noaction">
              <a:snd r:embed="rId6" name="T3_W13_6.4.wav"/>
            </a:hlinkClick>
            <a:extLst>
              <a:ext uri="{FF2B5EF4-FFF2-40B4-BE49-F238E27FC236}">
                <a16:creationId xmlns:a16="http://schemas.microsoft.com/office/drawing/2014/main" id="{D042F965-5B18-4ABC-872A-78DBAD3E2A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871" y="1841067"/>
            <a:ext cx="609653" cy="627942"/>
          </a:xfrm>
          <a:prstGeom prst="rect">
            <a:avLst/>
          </a:prstGeom>
        </p:spPr>
      </p:pic>
      <p:pic>
        <p:nvPicPr>
          <p:cNvPr id="19" name="Picture 18" descr="A picture containing text, clipart&#10;&#10;Description automatically generated">
            <a:hlinkClick r:id="" action="ppaction://noaction">
              <a:snd r:embed="rId7" name="T3_W13_6.6.wav"/>
            </a:hlinkClick>
            <a:extLst>
              <a:ext uri="{FF2B5EF4-FFF2-40B4-BE49-F238E27FC236}">
                <a16:creationId xmlns:a16="http://schemas.microsoft.com/office/drawing/2014/main" id="{8C3CC06B-6468-4EB9-ADC7-A55577D35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871" y="4210741"/>
            <a:ext cx="609653" cy="627942"/>
          </a:xfrm>
          <a:prstGeom prst="rect">
            <a:avLst/>
          </a:prstGeom>
        </p:spPr>
      </p:pic>
      <p:pic>
        <p:nvPicPr>
          <p:cNvPr id="21" name="Picture 20" descr="A picture containing text, clipart&#10;&#10;Description automatically generated">
            <a:hlinkClick r:id="" action="ppaction://noaction">
              <a:snd r:embed="rId8" name="T3_W13_6.5.wav"/>
            </a:hlinkClick>
            <a:extLst>
              <a:ext uri="{FF2B5EF4-FFF2-40B4-BE49-F238E27FC236}">
                <a16:creationId xmlns:a16="http://schemas.microsoft.com/office/drawing/2014/main" id="{E7EB8DFC-4C8D-480B-8424-391274A25D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913" y="4210741"/>
            <a:ext cx="609653" cy="627942"/>
          </a:xfrm>
          <a:prstGeom prst="rect">
            <a:avLst/>
          </a:prstGeom>
        </p:spPr>
      </p:pic>
      <p:sp>
        <p:nvSpPr>
          <p:cNvPr id="23" name="Speech Bubble: Rectangle with Corners Rounded 22">
            <a:hlinkClick r:id="" action="ppaction://noaction">
              <a:snd r:embed="rId9" name="T3_W13_6.2.wav"/>
            </a:hlinkClick>
            <a:extLst>
              <a:ext uri="{FF2B5EF4-FFF2-40B4-BE49-F238E27FC236}">
                <a16:creationId xmlns:a16="http://schemas.microsoft.com/office/drawing/2014/main" id="{AFDF170C-7D23-4A5A-8572-E261A4C73C1C}"/>
              </a:ext>
            </a:extLst>
          </p:cNvPr>
          <p:cNvSpPr/>
          <p:nvPr/>
        </p:nvSpPr>
        <p:spPr>
          <a:xfrm>
            <a:off x="1697909" y="142668"/>
            <a:ext cx="4822298"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Hör</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zu</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Ist</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das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qu</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rPr>
              <a:t>oder</a:t>
            </a: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rPr>
              <a:t> [w]</a:t>
            </a:r>
            <a:r>
              <a:rPr lang="en-GB" sz="2400" dirty="0">
                <a:solidFill>
                  <a:prstClr val="white"/>
                </a:solidFill>
                <a:latin typeface="Century Gothic" panose="020B0502020202020204" pitchFamily="34" charset="0"/>
              </a:rPr>
              <a:t>?</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24" name="Graphic 23" descr="Teacher">
            <a:extLst>
              <a:ext uri="{FF2B5EF4-FFF2-40B4-BE49-F238E27FC236}">
                <a16:creationId xmlns:a16="http://schemas.microsoft.com/office/drawing/2014/main" id="{B9720ADF-668C-4218-ADFD-7C4932039D5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7913" y="-77539"/>
            <a:ext cx="914400" cy="914400"/>
          </a:xfrm>
          <a:prstGeom prst="rect">
            <a:avLst/>
          </a:prstGeom>
        </p:spPr>
      </p:pic>
      <p:sp>
        <p:nvSpPr>
          <p:cNvPr id="41" name="Title 1">
            <a:extLst>
              <a:ext uri="{FF2B5EF4-FFF2-40B4-BE49-F238E27FC236}">
                <a16:creationId xmlns:a16="http://schemas.microsoft.com/office/drawing/2014/main" id="{2A2985FB-F7F0-4622-AB6F-A5BEAD131760}"/>
              </a:ext>
            </a:extLst>
          </p:cNvPr>
          <p:cNvSpPr txBox="1">
            <a:spLocks/>
          </p:cNvSpPr>
          <p:nvPr/>
        </p:nvSpPr>
        <p:spPr>
          <a:xfrm>
            <a:off x="10898463" y="1175799"/>
            <a:ext cx="1241424" cy="424815"/>
          </a:xfrm>
          <a:prstGeom prst="rect">
            <a:avLst/>
          </a:prstGeom>
          <a:solidFill>
            <a:schemeClr val="accent6">
              <a:lumMod val="40000"/>
              <a:lumOff val="60000"/>
            </a:schemeClr>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latin typeface="Century Gothic" panose="020B0502020202020204" pitchFamily="34" charset="0"/>
              </a:rPr>
              <a:t>hören</a:t>
            </a:r>
            <a:endParaRPr lang="en-GB" sz="2000" b="1" dirty="0">
              <a:latin typeface="Century Gothic" panose="020B0502020202020204" pitchFamily="34" charset="0"/>
            </a:endParaRPr>
          </a:p>
        </p:txBody>
      </p:sp>
      <p:pic>
        <p:nvPicPr>
          <p:cNvPr id="42" name="Picture 41" descr="A picture containing text, clipart&#10;&#10;Description automatically generated">
            <a:extLst>
              <a:ext uri="{FF2B5EF4-FFF2-40B4-BE49-F238E27FC236}">
                <a16:creationId xmlns:a16="http://schemas.microsoft.com/office/drawing/2014/main" id="{AC19905F-818E-4788-94EC-FA69D89EB988}"/>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8" name="Rectangle 7">
            <a:extLst>
              <a:ext uri="{FF2B5EF4-FFF2-40B4-BE49-F238E27FC236}">
                <a16:creationId xmlns:a16="http://schemas.microsoft.com/office/drawing/2014/main" id="{F705958A-3DAC-E82F-48E0-5364C3A71975}"/>
              </a:ext>
            </a:extLst>
          </p:cNvPr>
          <p:cNvSpPr/>
          <p:nvPr/>
        </p:nvSpPr>
        <p:spPr>
          <a:xfrm>
            <a:off x="8988521" y="3788647"/>
            <a:ext cx="621532" cy="372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15076"/>
                </a:solidFill>
              </a:rPr>
              <a:t>__</a:t>
            </a:r>
          </a:p>
        </p:txBody>
      </p:sp>
      <p:sp>
        <p:nvSpPr>
          <p:cNvPr id="9" name="Rectangle 8">
            <a:extLst>
              <a:ext uri="{FF2B5EF4-FFF2-40B4-BE49-F238E27FC236}">
                <a16:creationId xmlns:a16="http://schemas.microsoft.com/office/drawing/2014/main" id="{0ACF4DD4-56AB-0C27-DEA3-499AD6F239A0}"/>
              </a:ext>
            </a:extLst>
          </p:cNvPr>
          <p:cNvSpPr/>
          <p:nvPr/>
        </p:nvSpPr>
        <p:spPr>
          <a:xfrm>
            <a:off x="6483490" y="3800802"/>
            <a:ext cx="621532" cy="372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15076"/>
                </a:solidFill>
              </a:rPr>
              <a:t>__</a:t>
            </a:r>
          </a:p>
        </p:txBody>
      </p:sp>
      <p:sp>
        <p:nvSpPr>
          <p:cNvPr id="26" name="Rectangle 25">
            <a:extLst>
              <a:ext uri="{FF2B5EF4-FFF2-40B4-BE49-F238E27FC236}">
                <a16:creationId xmlns:a16="http://schemas.microsoft.com/office/drawing/2014/main" id="{56BE349D-8FF4-5C0A-7672-4C62CD9BC04E}"/>
              </a:ext>
            </a:extLst>
          </p:cNvPr>
          <p:cNvSpPr/>
          <p:nvPr/>
        </p:nvSpPr>
        <p:spPr>
          <a:xfrm>
            <a:off x="1207112" y="3783502"/>
            <a:ext cx="621532" cy="372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15076"/>
                </a:solidFill>
              </a:rPr>
              <a:t>__</a:t>
            </a:r>
          </a:p>
        </p:txBody>
      </p:sp>
      <p:sp>
        <p:nvSpPr>
          <p:cNvPr id="27" name="Rectangle 26">
            <a:extLst>
              <a:ext uri="{FF2B5EF4-FFF2-40B4-BE49-F238E27FC236}">
                <a16:creationId xmlns:a16="http://schemas.microsoft.com/office/drawing/2014/main" id="{4CD2835E-0C60-B3B6-A0C5-6B22CF07B493}"/>
              </a:ext>
            </a:extLst>
          </p:cNvPr>
          <p:cNvSpPr/>
          <p:nvPr/>
        </p:nvSpPr>
        <p:spPr>
          <a:xfrm>
            <a:off x="3634776" y="3780965"/>
            <a:ext cx="621532" cy="372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15076"/>
                </a:solidFill>
              </a:rPr>
              <a:t>__</a:t>
            </a:r>
          </a:p>
        </p:txBody>
      </p:sp>
      <p:sp>
        <p:nvSpPr>
          <p:cNvPr id="43" name="Rectangle 42">
            <a:extLst>
              <a:ext uri="{FF2B5EF4-FFF2-40B4-BE49-F238E27FC236}">
                <a16:creationId xmlns:a16="http://schemas.microsoft.com/office/drawing/2014/main" id="{97917BB8-5196-94EC-44B5-5A787888E8C7}"/>
              </a:ext>
            </a:extLst>
          </p:cNvPr>
          <p:cNvSpPr/>
          <p:nvPr/>
        </p:nvSpPr>
        <p:spPr>
          <a:xfrm>
            <a:off x="3806985" y="6178773"/>
            <a:ext cx="621532" cy="372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15076"/>
                </a:solidFill>
              </a:rPr>
              <a:t>__</a:t>
            </a:r>
          </a:p>
        </p:txBody>
      </p:sp>
      <p:sp>
        <p:nvSpPr>
          <p:cNvPr id="44" name="Rectangle 43">
            <a:extLst>
              <a:ext uri="{FF2B5EF4-FFF2-40B4-BE49-F238E27FC236}">
                <a16:creationId xmlns:a16="http://schemas.microsoft.com/office/drawing/2014/main" id="{FA7AB395-F70C-653D-83E9-51D27634C1FF}"/>
              </a:ext>
            </a:extLst>
          </p:cNvPr>
          <p:cNvSpPr/>
          <p:nvPr/>
        </p:nvSpPr>
        <p:spPr>
          <a:xfrm>
            <a:off x="1222802" y="6172424"/>
            <a:ext cx="621532" cy="372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15076"/>
                </a:solidFill>
              </a:rPr>
              <a:t>__</a:t>
            </a:r>
          </a:p>
        </p:txBody>
      </p:sp>
      <p:sp>
        <p:nvSpPr>
          <p:cNvPr id="45" name="Rectangle 44">
            <a:extLst>
              <a:ext uri="{FF2B5EF4-FFF2-40B4-BE49-F238E27FC236}">
                <a16:creationId xmlns:a16="http://schemas.microsoft.com/office/drawing/2014/main" id="{90A539DC-BBF2-C154-267A-0815D322E345}"/>
              </a:ext>
            </a:extLst>
          </p:cNvPr>
          <p:cNvSpPr/>
          <p:nvPr/>
        </p:nvSpPr>
        <p:spPr>
          <a:xfrm>
            <a:off x="6071461" y="6177868"/>
            <a:ext cx="621532" cy="372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15076"/>
                </a:solidFill>
              </a:rPr>
              <a:t>__</a:t>
            </a:r>
          </a:p>
        </p:txBody>
      </p:sp>
      <p:sp>
        <p:nvSpPr>
          <p:cNvPr id="46" name="Rectangle 45">
            <a:extLst>
              <a:ext uri="{FF2B5EF4-FFF2-40B4-BE49-F238E27FC236}">
                <a16:creationId xmlns:a16="http://schemas.microsoft.com/office/drawing/2014/main" id="{D5CE2AD2-E77F-DF55-0B94-C5EB34249DC0}"/>
              </a:ext>
            </a:extLst>
          </p:cNvPr>
          <p:cNvSpPr/>
          <p:nvPr/>
        </p:nvSpPr>
        <p:spPr>
          <a:xfrm>
            <a:off x="8786904" y="6176394"/>
            <a:ext cx="621532" cy="372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115076"/>
                </a:solidFill>
              </a:rPr>
              <a:t>__</a:t>
            </a:r>
          </a:p>
        </p:txBody>
      </p:sp>
      <p:pic>
        <p:nvPicPr>
          <p:cNvPr id="5" name="Picture 4" descr="A hands washing their hands under a faucet&#10;&#10;Description automatically generated">
            <a:extLst>
              <a:ext uri="{FF2B5EF4-FFF2-40B4-BE49-F238E27FC236}">
                <a16:creationId xmlns:a16="http://schemas.microsoft.com/office/drawing/2014/main" id="{015CBB4E-DD0A-A4D5-1911-B760E2D8388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28040" y="4461836"/>
            <a:ext cx="1423268" cy="1814524"/>
          </a:xfrm>
          <a:prstGeom prst="rect">
            <a:avLst/>
          </a:prstGeom>
        </p:spPr>
      </p:pic>
      <p:pic>
        <p:nvPicPr>
          <p:cNvPr id="11" name="Picture 10" descr="A cartoon of two women&#10;&#10;Description automatically generated">
            <a:extLst>
              <a:ext uri="{FF2B5EF4-FFF2-40B4-BE49-F238E27FC236}">
                <a16:creationId xmlns:a16="http://schemas.microsoft.com/office/drawing/2014/main" id="{F3DA7549-1D5E-EC6A-5CE6-8DC7384B51AF}"/>
              </a:ext>
            </a:extLst>
          </p:cNvPr>
          <p:cNvPicPr>
            <a:picLocks noChangeAspect="1"/>
          </p:cNvPicPr>
          <p:nvPr/>
        </p:nvPicPr>
        <p:blipFill rotWithShape="1">
          <a:blip r:embed="rId14">
            <a:extLst>
              <a:ext uri="{28A0092B-C50C-407E-A947-70E740481C1C}">
                <a14:useLocalDpi xmlns:a14="http://schemas.microsoft.com/office/drawing/2010/main" val="0"/>
              </a:ext>
            </a:extLst>
          </a:blip>
          <a:srcRect b="48227"/>
          <a:stretch/>
        </p:blipFill>
        <p:spPr>
          <a:xfrm>
            <a:off x="6125172" y="4562075"/>
            <a:ext cx="1899584" cy="1599546"/>
          </a:xfrm>
          <a:prstGeom prst="rect">
            <a:avLst/>
          </a:prstGeom>
        </p:spPr>
      </p:pic>
      <p:pic>
        <p:nvPicPr>
          <p:cNvPr id="13" name="Picture 12" descr="A group of violins in a black background&#10;&#10;Description automatically generated">
            <a:extLst>
              <a:ext uri="{FF2B5EF4-FFF2-40B4-BE49-F238E27FC236}">
                <a16:creationId xmlns:a16="http://schemas.microsoft.com/office/drawing/2014/main" id="{7F747672-B15D-ED07-BE7B-F2CD6A099A31}"/>
              </a:ext>
            </a:extLst>
          </p:cNvPr>
          <p:cNvPicPr>
            <a:picLocks noChangeAspect="1"/>
          </p:cNvPicPr>
          <p:nvPr/>
        </p:nvPicPr>
        <p:blipFill rotWithShape="1">
          <a:blip r:embed="rId15">
            <a:extLst>
              <a:ext uri="{28A0092B-C50C-407E-A947-70E740481C1C}">
                <a14:useLocalDpi xmlns:a14="http://schemas.microsoft.com/office/drawing/2010/main" val="0"/>
              </a:ext>
            </a:extLst>
          </a:blip>
          <a:srcRect t="25692" b="12573"/>
          <a:stretch/>
        </p:blipFill>
        <p:spPr>
          <a:xfrm>
            <a:off x="1181364" y="4436322"/>
            <a:ext cx="1899584" cy="1658637"/>
          </a:xfrm>
          <a:prstGeom prst="rect">
            <a:avLst/>
          </a:prstGeom>
        </p:spPr>
      </p:pic>
      <p:pic>
        <p:nvPicPr>
          <p:cNvPr id="15" name="Picture 14" descr="A white clock on a black background&#10;&#10;Description automatically generated">
            <a:extLst>
              <a:ext uri="{FF2B5EF4-FFF2-40B4-BE49-F238E27FC236}">
                <a16:creationId xmlns:a16="http://schemas.microsoft.com/office/drawing/2014/main" id="{0D46F462-A1E6-7F8F-B4F2-7A883065688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05235" y="4882086"/>
            <a:ext cx="948714" cy="1241670"/>
          </a:xfrm>
          <a:prstGeom prst="rect">
            <a:avLst/>
          </a:prstGeom>
        </p:spPr>
      </p:pic>
      <p:pic>
        <p:nvPicPr>
          <p:cNvPr id="20" name="Picture 19" descr="A road going through a green field&#10;&#10;Description automatically generated">
            <a:extLst>
              <a:ext uri="{FF2B5EF4-FFF2-40B4-BE49-F238E27FC236}">
                <a16:creationId xmlns:a16="http://schemas.microsoft.com/office/drawing/2014/main" id="{7510D876-17FD-3984-2298-137FB5B278E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33030" y="2835162"/>
            <a:ext cx="1835536" cy="917768"/>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7056BAAB-BCCC-4CB2-18D6-FAA388527CC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636149" y="2865719"/>
            <a:ext cx="1835538" cy="917769"/>
          </a:xfrm>
          <a:prstGeom prst="rect">
            <a:avLst/>
          </a:prstGeom>
        </p:spPr>
      </p:pic>
      <p:pic>
        <p:nvPicPr>
          <p:cNvPr id="36" name="Picture 35" descr="A hand pointing at something&#10;&#10;Description automatically generated">
            <a:extLst>
              <a:ext uri="{FF2B5EF4-FFF2-40B4-BE49-F238E27FC236}">
                <a16:creationId xmlns:a16="http://schemas.microsoft.com/office/drawing/2014/main" id="{3C3294A0-10EE-3427-4A1F-F9037F97F24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02344" y="2493347"/>
            <a:ext cx="844918" cy="1241670"/>
          </a:xfrm>
          <a:prstGeom prst="rect">
            <a:avLst/>
          </a:prstGeom>
        </p:spPr>
      </p:pic>
      <p:pic>
        <p:nvPicPr>
          <p:cNvPr id="38" name="Picture 37" descr="A person sitting down with her knees crossed pointing at her&#10;&#10;Description automatically generated">
            <a:extLst>
              <a:ext uri="{FF2B5EF4-FFF2-40B4-BE49-F238E27FC236}">
                <a16:creationId xmlns:a16="http://schemas.microsoft.com/office/drawing/2014/main" id="{754DA269-C166-5054-A3E5-3E91A19F15A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42739" y="2495497"/>
            <a:ext cx="1742694" cy="1241670"/>
          </a:xfrm>
          <a:prstGeom prst="rect">
            <a:avLst/>
          </a:prstGeom>
        </p:spPr>
      </p:pic>
    </p:spTree>
    <p:extLst>
      <p:ext uri="{BB962C8B-B14F-4D97-AF65-F5344CB8AC3E}">
        <p14:creationId xmlns:p14="http://schemas.microsoft.com/office/powerpoint/2010/main" val="220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6" grpId="0" animBg="1"/>
      <p:bldP spid="27" grpId="0" animBg="1"/>
      <p:bldP spid="43" grpId="0" animBg="1"/>
      <p:bldP spid="44" grpId="0" animBg="1"/>
      <p:bldP spid="45"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F688CCC-6DEE-EC70-AF0C-3A498D49C437}"/>
              </a:ext>
            </a:extLst>
          </p:cNvPr>
          <p:cNvGraphicFramePr/>
          <p:nvPr>
            <p:extLst>
              <p:ext uri="{D42A27DB-BD31-4B8C-83A1-F6EECF244321}">
                <p14:modId xmlns:p14="http://schemas.microsoft.com/office/powerpoint/2010/main" val="2806221626"/>
              </p:ext>
            </p:extLst>
          </p:nvPr>
        </p:nvGraphicFramePr>
        <p:xfrm>
          <a:off x="285066" y="1524348"/>
          <a:ext cx="9229734" cy="5291211"/>
        </p:xfrm>
        <a:graphic>
          <a:graphicData uri="http://schemas.openxmlformats.org/drawingml/2006/table">
            <a:tbl>
              <a:tblPr/>
              <a:tblGrid>
                <a:gridCol w="791540">
                  <a:extLst>
                    <a:ext uri="{9D8B030D-6E8A-4147-A177-3AD203B41FA5}">
                      <a16:colId xmlns:a16="http://schemas.microsoft.com/office/drawing/2014/main" val="20000"/>
                    </a:ext>
                  </a:extLst>
                </a:gridCol>
                <a:gridCol w="8438194">
                  <a:extLst>
                    <a:ext uri="{9D8B030D-6E8A-4147-A177-3AD203B41FA5}">
                      <a16:colId xmlns:a16="http://schemas.microsoft.com/office/drawing/2014/main" val="20001"/>
                    </a:ext>
                  </a:extLst>
                </a:gridCol>
              </a:tblGrid>
              <a:tr h="525665">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a:t>
                      </a:r>
                      <a:r>
                        <a:rPr lang="en-GB" sz="2400" b="1" u="none" strike="noStrike" cap="none" dirty="0">
                          <a:solidFill>
                            <a:srgbClr val="002060"/>
                          </a:solidFill>
                          <a:latin typeface="Century Gothic"/>
                          <a:ea typeface="Century Gothic"/>
                          <a:cs typeface="Century Gothic"/>
                          <a:sym typeface="Century Gothic"/>
                        </a:rPr>
                        <a:t>Gretel</a:t>
                      </a:r>
                      <a:r>
                        <a:rPr lang="en-GB" sz="2400" u="none" strike="noStrike" cap="none" dirty="0">
                          <a:solidFill>
                            <a:srgbClr val="002060"/>
                          </a:solidFill>
                          <a:latin typeface="Century Gothic"/>
                          <a:ea typeface="Century Gothic"/>
                          <a:cs typeface="Century Gothic"/>
                          <a:sym typeface="Century Gothic"/>
                        </a:rPr>
                        <a:t> und </a:t>
                      </a:r>
                      <a:r>
                        <a:rPr lang="en-GB" sz="2400" b="1" u="none" strike="noStrike" cap="none" dirty="0">
                          <a:solidFill>
                            <a:srgbClr val="002060"/>
                          </a:solidFill>
                          <a:latin typeface="Century Gothic"/>
                          <a:ea typeface="Century Gothic"/>
                          <a:cs typeface="Century Gothic"/>
                          <a:sym typeface="Century Gothic"/>
                        </a:rPr>
                        <a:t>die</a:t>
                      </a:r>
                      <a:r>
                        <a:rPr lang="en-GB" sz="2400" u="none" strike="noStrike" cap="none" dirty="0">
                          <a:solidFill>
                            <a:srgbClr val="002060"/>
                          </a:solidFill>
                          <a:latin typeface="Century Gothic"/>
                          <a:ea typeface="Century Gothic"/>
                          <a:cs typeface="Century Gothic"/>
                          <a:sym typeface="Century Gothic"/>
                        </a:rPr>
                        <a:t> </a:t>
                      </a:r>
                      <a:r>
                        <a:rPr lang="en-GB" sz="2400" b="1" u="none" strike="noStrike" cap="none" dirty="0">
                          <a:solidFill>
                            <a:srgbClr val="002060"/>
                          </a:solidFill>
                          <a:latin typeface="Century Gothic"/>
                          <a:ea typeface="Century Gothic"/>
                          <a:cs typeface="Century Gothic"/>
                          <a:sym typeface="Century Gothic"/>
                        </a:rPr>
                        <a:t>Hexe</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gehen</a:t>
                      </a:r>
                      <a:r>
                        <a:rPr lang="en-GB" sz="2400" u="none" strike="noStrike" cap="none" dirty="0">
                          <a:solidFill>
                            <a:srgbClr val="002060"/>
                          </a:solidFill>
                          <a:latin typeface="Century Gothic"/>
                          <a:ea typeface="Century Gothic"/>
                          <a:cs typeface="Century Gothic"/>
                          <a:sym typeface="Century Gothic"/>
                        </a:rPr>
                        <a:t> ins Haus.</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und </a:t>
                      </a:r>
                      <a:r>
                        <a:rPr lang="en-GB" sz="2400" b="1" u="none" strike="noStrike" cap="none" dirty="0">
                          <a:solidFill>
                            <a:srgbClr val="002060"/>
                          </a:solidFill>
                          <a:latin typeface="Century Gothic"/>
                          <a:ea typeface="Century Gothic"/>
                          <a:cs typeface="Century Gothic"/>
                          <a:sym typeface="Century Gothic"/>
                        </a:rPr>
                        <a:t>Gretel</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essen</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viel</a:t>
                      </a:r>
                      <a:r>
                        <a:rPr lang="en-GB" sz="2400" u="none" strike="noStrike" cap="none" dirty="0">
                          <a:solidFill>
                            <a:srgbClr val="002060"/>
                          </a:solidFill>
                          <a:latin typeface="Century Gothic"/>
                          <a:ea typeface="Century Gothic"/>
                          <a:cs typeface="Century Gothic"/>
                          <a:sym typeface="Century Gothic"/>
                        </a:rPr>
                        <a:t> und </a:t>
                      </a:r>
                      <a:r>
                        <a:rPr lang="en-GB" sz="2400" u="none" strike="noStrike" cap="none" dirty="0" err="1">
                          <a:solidFill>
                            <a:srgbClr val="002060"/>
                          </a:solidFill>
                          <a:latin typeface="Century Gothic"/>
                          <a:ea typeface="Century Gothic"/>
                          <a:cs typeface="Century Gothic"/>
                          <a:sym typeface="Century Gothic"/>
                        </a:rPr>
                        <a:t>schlafen</a:t>
                      </a:r>
                      <a:r>
                        <a:rPr lang="en-GB" sz="2400" u="none" strike="noStrike" cap="none" dirty="0">
                          <a:solidFill>
                            <a:srgbClr val="002060"/>
                          </a:solidFill>
                          <a:latin typeface="Century Gothic"/>
                          <a:ea typeface="Century Gothic"/>
                          <a:cs typeface="Century Gothic"/>
                          <a:sym typeface="Century Gothic"/>
                        </a:rPr>
                        <a:t> in </a:t>
                      </a:r>
                      <a:r>
                        <a:rPr lang="en-GB" sz="2400" u="none" strike="noStrike" cap="none" dirty="0" err="1">
                          <a:solidFill>
                            <a:srgbClr val="002060"/>
                          </a:solidFill>
                          <a:latin typeface="Century Gothic"/>
                          <a:ea typeface="Century Gothic"/>
                          <a:cs typeface="Century Gothic"/>
                          <a:sym typeface="Century Gothic"/>
                        </a:rPr>
                        <a:t>bequemen</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Betten</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a:solidFill>
                            <a:srgbClr val="002060"/>
                          </a:solidFill>
                          <a:latin typeface="Century Gothic"/>
                          <a:ea typeface="Century Gothic"/>
                          <a:cs typeface="Century Gothic"/>
                          <a:sym typeface="Century Gothic"/>
                        </a:rPr>
                        <a:t>Gretel</a:t>
                      </a:r>
                      <a:r>
                        <a:rPr lang="en-GB" sz="2400" u="none" strike="noStrike" cap="none" dirty="0">
                          <a:solidFill>
                            <a:srgbClr val="002060"/>
                          </a:solidFill>
                          <a:latin typeface="Century Gothic"/>
                          <a:ea typeface="Century Gothic"/>
                          <a:cs typeface="Century Gothic"/>
                          <a:sym typeface="Century Gothic"/>
                        </a:rPr>
                        <a:t> muss </a:t>
                      </a:r>
                      <a:r>
                        <a:rPr lang="en-GB" sz="2400" u="none" strike="noStrike" cap="none" dirty="0" err="1">
                          <a:solidFill>
                            <a:srgbClr val="002060"/>
                          </a:solidFill>
                          <a:latin typeface="Century Gothic"/>
                          <a:ea typeface="Century Gothic"/>
                          <a:cs typeface="Century Gothic"/>
                          <a:sym typeface="Century Gothic"/>
                        </a:rPr>
                        <a:t>mit</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einem</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Topf</a:t>
                      </a:r>
                      <a:r>
                        <a:rPr lang="en-GB" sz="2400" u="none" strike="noStrike" cap="none" dirty="0">
                          <a:solidFill>
                            <a:srgbClr val="002060"/>
                          </a:solidFill>
                          <a:latin typeface="Century Gothic"/>
                          <a:ea typeface="Century Gothic"/>
                          <a:cs typeface="Century Gothic"/>
                          <a:sym typeface="Century Gothic"/>
                        </a:rPr>
                        <a:t> für </a:t>
                      </a: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kochen</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a:solidFill>
                            <a:srgbClr val="002060"/>
                          </a:solidFill>
                          <a:latin typeface="Century Gothic"/>
                          <a:ea typeface="Century Gothic"/>
                          <a:cs typeface="Century Gothic"/>
                          <a:sym typeface="Century Gothic"/>
                        </a:rPr>
                        <a:t>Die Hexe </a:t>
                      </a:r>
                      <a:r>
                        <a:rPr lang="en-GB" sz="2400" u="none" strike="noStrike" cap="none" dirty="0">
                          <a:solidFill>
                            <a:srgbClr val="002060"/>
                          </a:solidFill>
                          <a:latin typeface="Century Gothic"/>
                          <a:ea typeface="Century Gothic"/>
                          <a:cs typeface="Century Gothic"/>
                          <a:sym typeface="Century Gothic"/>
                        </a:rPr>
                        <a:t>hat Lust,  </a:t>
                      </a: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zu</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essen</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6417995"/>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a:solidFill>
                            <a:srgbClr val="002060"/>
                          </a:solidFill>
                          <a:latin typeface="Century Gothic"/>
                          <a:ea typeface="Century Gothic"/>
                          <a:cs typeface="Century Gothic"/>
                          <a:sym typeface="Century Gothic"/>
                        </a:rPr>
                        <a:t>Die Hexe </a:t>
                      </a:r>
                      <a:r>
                        <a:rPr lang="en-GB" sz="2400" u="none" strike="noStrike" cap="none" dirty="0" err="1">
                          <a:solidFill>
                            <a:srgbClr val="002060"/>
                          </a:solidFill>
                          <a:latin typeface="Century Gothic"/>
                          <a:ea typeface="Century Gothic"/>
                          <a:cs typeface="Century Gothic"/>
                          <a:sym typeface="Century Gothic"/>
                        </a:rPr>
                        <a:t>kann</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nicht</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sehen</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benutzt</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einen</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Knochen</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57096">
                <a:tc>
                  <a:txBody>
                    <a:bodyPr/>
                    <a:lstStyle/>
                    <a:p>
                      <a:endParaRPr lang="en-US"/>
                    </a:p>
                  </a:txBody>
                  <a:tcP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2400"/>
                        <a:buFont typeface="Arial"/>
                        <a:buNone/>
                      </a:pPr>
                      <a:r>
                        <a:rPr lang="en-GB" sz="2400" u="none" strike="noStrike" cap="none" dirty="0">
                          <a:solidFill>
                            <a:srgbClr val="002060"/>
                          </a:solidFill>
                          <a:latin typeface="Century Gothic"/>
                          <a:ea typeface="Century Gothic"/>
                          <a:cs typeface="Century Gothic"/>
                          <a:sym typeface="Century Gothic"/>
                        </a:rPr>
                        <a:t>Am Ende* </a:t>
                      </a:r>
                      <a:r>
                        <a:rPr lang="en-GB" sz="2400" u="none" strike="noStrike" cap="none" dirty="0" err="1">
                          <a:solidFill>
                            <a:srgbClr val="002060"/>
                          </a:solidFill>
                          <a:latin typeface="Century Gothic"/>
                          <a:ea typeface="Century Gothic"/>
                          <a:cs typeface="Century Gothic"/>
                          <a:sym typeface="Century Gothic"/>
                        </a:rPr>
                        <a:t>sind</a:t>
                      </a:r>
                      <a:r>
                        <a:rPr lang="en-GB" sz="2400" u="none" strike="noStrike" cap="none" dirty="0">
                          <a:solidFill>
                            <a:srgbClr val="002060"/>
                          </a:solidFill>
                          <a:latin typeface="Century Gothic"/>
                          <a:ea typeface="Century Gothic"/>
                          <a:cs typeface="Century Gothic"/>
                          <a:sym typeface="Century Gothic"/>
                        </a:rPr>
                        <a:t> </a:t>
                      </a:r>
                      <a:r>
                        <a:rPr lang="en-GB" sz="2400" b="1" u="none" strike="noStrike" cap="none" dirty="0" err="1">
                          <a:solidFill>
                            <a:srgbClr val="002060"/>
                          </a:solidFill>
                          <a:latin typeface="Century Gothic"/>
                          <a:ea typeface="Century Gothic"/>
                          <a:cs typeface="Century Gothic"/>
                          <a:sym typeface="Century Gothic"/>
                        </a:rPr>
                        <a:t>Hänsel</a:t>
                      </a:r>
                      <a:r>
                        <a:rPr lang="en-GB" sz="2400" u="none" strike="noStrike" cap="none" dirty="0">
                          <a:solidFill>
                            <a:srgbClr val="002060"/>
                          </a:solidFill>
                          <a:latin typeface="Century Gothic"/>
                          <a:ea typeface="Century Gothic"/>
                          <a:cs typeface="Century Gothic"/>
                          <a:sym typeface="Century Gothic"/>
                        </a:rPr>
                        <a:t>, </a:t>
                      </a:r>
                      <a:r>
                        <a:rPr lang="en-GB" sz="2400" b="1" u="none" strike="noStrike" cap="none" dirty="0">
                          <a:solidFill>
                            <a:srgbClr val="002060"/>
                          </a:solidFill>
                          <a:latin typeface="Century Gothic"/>
                          <a:ea typeface="Century Gothic"/>
                          <a:cs typeface="Century Gothic"/>
                          <a:sym typeface="Century Gothic"/>
                        </a:rPr>
                        <a:t>Gretel</a:t>
                      </a:r>
                      <a:r>
                        <a:rPr lang="en-GB" sz="2400" u="none" strike="noStrike" cap="none" dirty="0">
                          <a:solidFill>
                            <a:srgbClr val="002060"/>
                          </a:solidFill>
                          <a:latin typeface="Century Gothic"/>
                          <a:ea typeface="Century Gothic"/>
                          <a:cs typeface="Century Gothic"/>
                          <a:sym typeface="Century Gothic"/>
                        </a:rPr>
                        <a:t> und </a:t>
                      </a:r>
                      <a:r>
                        <a:rPr lang="en-GB" sz="2400" b="1" u="none" strike="noStrike" cap="none" dirty="0">
                          <a:solidFill>
                            <a:srgbClr val="002060"/>
                          </a:solidFill>
                          <a:latin typeface="Century Gothic"/>
                          <a:ea typeface="Century Gothic"/>
                          <a:cs typeface="Century Gothic"/>
                          <a:sym typeface="Century Gothic"/>
                        </a:rPr>
                        <a:t>der </a:t>
                      </a:r>
                      <a:r>
                        <a:rPr lang="en-GB" sz="2400" b="1" u="none" strike="noStrike" cap="none" dirty="0" err="1">
                          <a:solidFill>
                            <a:srgbClr val="002060"/>
                          </a:solidFill>
                          <a:latin typeface="Century Gothic"/>
                          <a:ea typeface="Century Gothic"/>
                          <a:cs typeface="Century Gothic"/>
                          <a:sym typeface="Century Gothic"/>
                        </a:rPr>
                        <a:t>Vater</a:t>
                      </a:r>
                      <a:r>
                        <a:rPr lang="en-GB" sz="2400" b="1"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sehr</a:t>
                      </a:r>
                      <a:r>
                        <a:rPr lang="en-GB" sz="2400" u="none" strike="noStrike" cap="none" dirty="0">
                          <a:solidFill>
                            <a:srgbClr val="002060"/>
                          </a:solidFill>
                          <a:latin typeface="Century Gothic"/>
                          <a:ea typeface="Century Gothic"/>
                          <a:cs typeface="Century Gothic"/>
                          <a:sym typeface="Century Gothic"/>
                        </a:rPr>
                        <a:t> </a:t>
                      </a:r>
                      <a:r>
                        <a:rPr lang="en-GB" sz="2400" u="none" strike="noStrike" cap="none" dirty="0" err="1">
                          <a:solidFill>
                            <a:srgbClr val="002060"/>
                          </a:solidFill>
                          <a:latin typeface="Century Gothic"/>
                          <a:ea typeface="Century Gothic"/>
                          <a:cs typeface="Century Gothic"/>
                          <a:sym typeface="Century Gothic"/>
                        </a:rPr>
                        <a:t>froh</a:t>
                      </a:r>
                      <a:r>
                        <a:rPr lang="en-GB" sz="2400" u="none" strike="noStrike" cap="none" dirty="0">
                          <a:solidFill>
                            <a:srgbClr val="002060"/>
                          </a:solidFill>
                          <a:latin typeface="Century Gothic"/>
                          <a:ea typeface="Century Gothic"/>
                          <a:cs typeface="Century Gothic"/>
                          <a:sym typeface="Century Gothic"/>
                        </a:rPr>
                        <a:t>.</a:t>
                      </a:r>
                      <a:endParaRPr sz="2400" u="none" strike="noStrike" cap="none" dirty="0">
                        <a:solidFill>
                          <a:srgbClr val="002060"/>
                        </a:solidFill>
                        <a:latin typeface="Century Gothic"/>
                        <a:ea typeface="Century Gothic"/>
                        <a:cs typeface="Century Gothic"/>
                        <a:sym typeface="Century Gothic"/>
                      </a:endParaRPr>
                    </a:p>
                  </a:txBody>
                  <a:tcPr marL="91450" marR="91450" marT="45725" marB="45725" anchor="ctr">
                    <a:lnL w="12700" cap="flat" cmpd="sng" algn="ctr">
                      <a:solidFill>
                        <a:srgbClr val="002060"/>
                      </a:solidFill>
                      <a:prstDash val="sysDot"/>
                      <a:round/>
                      <a:headEnd type="none" w="med" len="med"/>
                      <a:tailEnd type="none" w="med" len="med"/>
                    </a:lnL>
                    <a:lnR w="12700" cap="flat" cmpd="sng" algn="ctr">
                      <a:solidFill>
                        <a:srgbClr val="002060"/>
                      </a:solidFill>
                      <a:prstDash val="sysDot"/>
                      <a:round/>
                      <a:headEnd type="none" w="med" len="med"/>
                      <a:tailEnd type="none" w="med" len="med"/>
                    </a:lnR>
                    <a:lnT w="12700" cap="flat" cmpd="sng" algn="ctr">
                      <a:solidFill>
                        <a:srgbClr val="002060"/>
                      </a:solidFill>
                      <a:prstDash val="sysDot"/>
                      <a:round/>
                      <a:headEnd type="none" w="med" len="med"/>
                      <a:tailEnd type="none" w="med" len="med"/>
                    </a:lnT>
                    <a:lnB w="1270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2" name="CustomShape 6"/>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pc="-1" dirty="0" err="1">
                <a:solidFill>
                  <a:srgbClr val="002060"/>
                </a:solidFill>
                <a:latin typeface="Century Gothic" panose="020B0502020202020204" pitchFamily="34" charset="0"/>
              </a:rPr>
              <a:t>Hänsel</a:t>
            </a:r>
            <a:r>
              <a:rPr lang="en-GB" sz="2800" b="1" spc="-1" dirty="0">
                <a:solidFill>
                  <a:srgbClr val="002060"/>
                </a:solidFill>
                <a:latin typeface="Century Gothic" panose="020B0502020202020204" pitchFamily="34" charset="0"/>
              </a:rPr>
              <a:t> und Gretel</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Speech Bubble: Rectangle with Corners Rounded 12">
            <a:extLst>
              <a:ext uri="{FF2B5EF4-FFF2-40B4-BE49-F238E27FC236}">
                <a16:creationId xmlns:a16="http://schemas.microsoft.com/office/drawing/2014/main" id="{C472ADB2-A29C-468A-AFDC-509DA251A035}"/>
              </a:ext>
            </a:extLst>
          </p:cNvPr>
          <p:cNvSpPr/>
          <p:nvPr/>
        </p:nvSpPr>
        <p:spPr>
          <a:xfrm>
            <a:off x="1136277" y="465822"/>
            <a:ext cx="8329858" cy="891227"/>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Graphic 13" descr="Teacher">
            <a:extLst>
              <a:ext uri="{FF2B5EF4-FFF2-40B4-BE49-F238E27FC236}">
                <a16:creationId xmlns:a16="http://schemas.microsoft.com/office/drawing/2014/main" id="{D2A653A1-811E-4C2A-A57B-293284D27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89" y="442649"/>
            <a:ext cx="914400" cy="914400"/>
          </a:xfrm>
          <a:prstGeom prst="rect">
            <a:avLst/>
          </a:prstGeom>
        </p:spPr>
      </p:pic>
      <p:sp>
        <p:nvSpPr>
          <p:cNvPr id="15" name="Google Shape;108;p3">
            <a:extLst>
              <a:ext uri="{FF2B5EF4-FFF2-40B4-BE49-F238E27FC236}">
                <a16:creationId xmlns:a16="http://schemas.microsoft.com/office/drawing/2014/main" id="{65FE47C1-828E-456E-B379-6234726CA4EB}"/>
              </a:ext>
            </a:extLst>
          </p:cNvPr>
          <p:cNvSpPr txBox="1"/>
          <p:nvPr/>
        </p:nvSpPr>
        <p:spPr>
          <a:xfrm>
            <a:off x="1209224" y="495986"/>
            <a:ext cx="8651331"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Wer</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macht</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was?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Hänsel</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Gretel, die Hexe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oder</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der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Vater</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a:t>
            </a:r>
          </a:p>
        </p:txBody>
      </p:sp>
      <p:pic>
        <p:nvPicPr>
          <p:cNvPr id="8" name="Picture 7" descr="A picture containing light, lamp, night&#10;&#10;Description automatically generated">
            <a:extLst>
              <a:ext uri="{FF2B5EF4-FFF2-40B4-BE49-F238E27FC236}">
                <a16:creationId xmlns:a16="http://schemas.microsoft.com/office/drawing/2014/main" id="{9D723782-F8B7-D596-2D66-1E7B42407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608" y="-250185"/>
            <a:ext cx="2776727" cy="2776727"/>
          </a:xfrm>
          <a:prstGeom prst="rect">
            <a:avLst/>
          </a:prstGeom>
        </p:spPr>
      </p:pic>
      <p:pic>
        <p:nvPicPr>
          <p:cNvPr id="2" name="Picture 4" descr="Free Bone Dog vector and picture">
            <a:extLst>
              <a:ext uri="{FF2B5EF4-FFF2-40B4-BE49-F238E27FC236}">
                <a16:creationId xmlns:a16="http://schemas.microsoft.com/office/drawing/2014/main" id="{A948D254-5280-4F32-B6EE-BE8E286CC7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4084" y="5527958"/>
            <a:ext cx="1193188" cy="5965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white and red pot with a red lid&#10;&#10;Description automatically generated">
            <a:extLst>
              <a:ext uri="{FF2B5EF4-FFF2-40B4-BE49-F238E27FC236}">
                <a16:creationId xmlns:a16="http://schemas.microsoft.com/office/drawing/2014/main" id="{E4049FB9-EC2C-2FB9-29D1-E801E4469D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1045" y="3573359"/>
            <a:ext cx="762878" cy="596594"/>
          </a:xfrm>
          <a:prstGeom prst="rect">
            <a:avLst/>
          </a:prstGeom>
        </p:spPr>
      </p:pic>
      <p:sp>
        <p:nvSpPr>
          <p:cNvPr id="7" name="CustomShape 23">
            <a:extLst>
              <a:ext uri="{FF2B5EF4-FFF2-40B4-BE49-F238E27FC236}">
                <a16:creationId xmlns:a16="http://schemas.microsoft.com/office/drawing/2014/main" id="{50727994-5172-5B80-47E5-704E2A30737B}"/>
              </a:ext>
            </a:extLst>
          </p:cNvPr>
          <p:cNvSpPr/>
          <p:nvPr/>
        </p:nvSpPr>
        <p:spPr>
          <a:xfrm>
            <a:off x="417674" y="2179099"/>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1</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9" name="CustomShape 24">
            <a:extLst>
              <a:ext uri="{FF2B5EF4-FFF2-40B4-BE49-F238E27FC236}">
                <a16:creationId xmlns:a16="http://schemas.microsoft.com/office/drawing/2014/main" id="{9FC8EF7F-0306-4B4E-E6B8-51398B54811D}"/>
              </a:ext>
            </a:extLst>
          </p:cNvPr>
          <p:cNvSpPr/>
          <p:nvPr/>
        </p:nvSpPr>
        <p:spPr>
          <a:xfrm>
            <a:off x="417674" y="2888698"/>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2</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0" name="CustomShape 25">
            <a:extLst>
              <a:ext uri="{FF2B5EF4-FFF2-40B4-BE49-F238E27FC236}">
                <a16:creationId xmlns:a16="http://schemas.microsoft.com/office/drawing/2014/main" id="{72E876F8-469F-F0BE-224A-A23A09AC82B7}"/>
              </a:ext>
            </a:extLst>
          </p:cNvPr>
          <p:cNvSpPr/>
          <p:nvPr/>
        </p:nvSpPr>
        <p:spPr>
          <a:xfrm>
            <a:off x="417674" y="3619906"/>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3</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1" name="CustomShape 26">
            <a:extLst>
              <a:ext uri="{FF2B5EF4-FFF2-40B4-BE49-F238E27FC236}">
                <a16:creationId xmlns:a16="http://schemas.microsoft.com/office/drawing/2014/main" id="{5572F534-DF19-761E-703F-EC41EA885C13}"/>
              </a:ext>
            </a:extLst>
          </p:cNvPr>
          <p:cNvSpPr/>
          <p:nvPr/>
        </p:nvSpPr>
        <p:spPr>
          <a:xfrm>
            <a:off x="417674" y="4293310"/>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4</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2" name="CustomShape 27">
            <a:extLst>
              <a:ext uri="{FF2B5EF4-FFF2-40B4-BE49-F238E27FC236}">
                <a16:creationId xmlns:a16="http://schemas.microsoft.com/office/drawing/2014/main" id="{63166F1C-B72A-0426-4126-C2DBA7F0BA7A}"/>
              </a:ext>
            </a:extLst>
          </p:cNvPr>
          <p:cNvSpPr/>
          <p:nvPr/>
        </p:nvSpPr>
        <p:spPr>
          <a:xfrm>
            <a:off x="417674" y="4960498"/>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5</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6" name="CustomShape 28">
            <a:extLst>
              <a:ext uri="{FF2B5EF4-FFF2-40B4-BE49-F238E27FC236}">
                <a16:creationId xmlns:a16="http://schemas.microsoft.com/office/drawing/2014/main" id="{6F8555C8-3192-22AC-B6E1-7838420A328A}"/>
              </a:ext>
            </a:extLst>
          </p:cNvPr>
          <p:cNvSpPr/>
          <p:nvPr/>
        </p:nvSpPr>
        <p:spPr>
          <a:xfrm>
            <a:off x="433974" y="5599756"/>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chemeClr val="bg1"/>
                </a:solidFill>
                <a:effectLst/>
                <a:uLnTx/>
                <a:uFillTx/>
                <a:latin typeface="Century Gothic" panose="020B0502020202020204" pitchFamily="34" charset="0"/>
                <a:ea typeface="DejaVu Sans"/>
              </a:rPr>
              <a:t>6</a:t>
            </a:r>
            <a:endParaRPr kumimoji="0" lang="en-GB" sz="2000" b="0" i="0" u="none" strike="noStrike" kern="1200" cap="none" spc="-1" normalizeH="0" baseline="0" noProof="0">
              <a:ln>
                <a:noFill/>
              </a:ln>
              <a:solidFill>
                <a:schemeClr val="bg1"/>
              </a:solidFill>
              <a:effectLst/>
              <a:uLnTx/>
              <a:uFillTx/>
              <a:latin typeface="Century Gothic" panose="020B0502020202020204" pitchFamily="34" charset="0"/>
            </a:endParaRPr>
          </a:p>
        </p:txBody>
      </p:sp>
      <p:sp>
        <p:nvSpPr>
          <p:cNvPr id="17" name="TextBox 16">
            <a:extLst>
              <a:ext uri="{FF2B5EF4-FFF2-40B4-BE49-F238E27FC236}">
                <a16:creationId xmlns:a16="http://schemas.microsoft.com/office/drawing/2014/main" id="{34A7D105-DA1B-4D4E-9676-F2824172F09D}"/>
              </a:ext>
            </a:extLst>
          </p:cNvPr>
          <p:cNvSpPr txBox="1"/>
          <p:nvPr/>
        </p:nvSpPr>
        <p:spPr>
          <a:xfrm>
            <a:off x="9223514" y="6451308"/>
            <a:ext cx="2968486" cy="400110"/>
          </a:xfrm>
          <a:prstGeom prst="rect">
            <a:avLst/>
          </a:prstGeom>
          <a:solidFill>
            <a:srgbClr val="92D050"/>
          </a:solidFill>
        </p:spPr>
        <p:txBody>
          <a:bodyPr wrap="square" rtlCol="0">
            <a:spAutoFit/>
          </a:bodyPr>
          <a:lstStyle/>
          <a:p>
            <a:pPr algn="r"/>
            <a:r>
              <a:rPr lang="en-GB" sz="2000" dirty="0">
                <a:latin typeface="Century Gothic" panose="020B0502020202020204" pitchFamily="34" charset="0"/>
              </a:rPr>
              <a:t>am Ende – at the end</a:t>
            </a:r>
          </a:p>
        </p:txBody>
      </p:sp>
      <p:sp>
        <p:nvSpPr>
          <p:cNvPr id="18" name="TextBox 17">
            <a:extLst>
              <a:ext uri="{FF2B5EF4-FFF2-40B4-BE49-F238E27FC236}">
                <a16:creationId xmlns:a16="http://schemas.microsoft.com/office/drawing/2014/main" id="{2F2B23BD-51FB-98DB-4435-420F1E21076D}"/>
              </a:ext>
            </a:extLst>
          </p:cNvPr>
          <p:cNvSpPr txBox="1"/>
          <p:nvPr/>
        </p:nvSpPr>
        <p:spPr>
          <a:xfrm>
            <a:off x="1169585" y="2174077"/>
            <a:ext cx="4164929"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__________________________</a:t>
            </a:r>
          </a:p>
        </p:txBody>
      </p:sp>
      <p:sp>
        <p:nvSpPr>
          <p:cNvPr id="19" name="CustomShape 28">
            <a:extLst>
              <a:ext uri="{FF2B5EF4-FFF2-40B4-BE49-F238E27FC236}">
                <a16:creationId xmlns:a16="http://schemas.microsoft.com/office/drawing/2014/main" id="{DF49C17C-DEC3-38EA-D4D5-C286DB84D8C6}"/>
              </a:ext>
            </a:extLst>
          </p:cNvPr>
          <p:cNvSpPr/>
          <p:nvPr/>
        </p:nvSpPr>
        <p:spPr>
          <a:xfrm>
            <a:off x="433974" y="6273425"/>
            <a:ext cx="464040" cy="396360"/>
          </a:xfrm>
          <a:prstGeom prst="actionButtonBlank">
            <a:avLst/>
          </a:prstGeom>
          <a:solidFill>
            <a:srgbClr val="002060"/>
          </a:solidFill>
          <a:ln>
            <a:solidFill>
              <a:srgbClr val="FFC00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chemeClr val="bg1"/>
                </a:solidFill>
                <a:effectLst/>
                <a:uLnTx/>
                <a:uFillTx/>
                <a:latin typeface="Century Gothic" panose="020B0502020202020204" pitchFamily="34" charset="0"/>
                <a:ea typeface="DejaVu Sans"/>
              </a:rPr>
              <a:t>7</a:t>
            </a:r>
            <a:endParaRPr kumimoji="0" lang="en-GB" sz="20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
        <p:nvSpPr>
          <p:cNvPr id="20" name="TextBox 19">
            <a:extLst>
              <a:ext uri="{FF2B5EF4-FFF2-40B4-BE49-F238E27FC236}">
                <a16:creationId xmlns:a16="http://schemas.microsoft.com/office/drawing/2014/main" id="{181D6B0B-5A4B-9877-6E19-8FB40CAD11C5}"/>
              </a:ext>
            </a:extLst>
          </p:cNvPr>
          <p:cNvSpPr txBox="1"/>
          <p:nvPr/>
        </p:nvSpPr>
        <p:spPr>
          <a:xfrm>
            <a:off x="3362166" y="6286099"/>
            <a:ext cx="4310843"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__________________________</a:t>
            </a:r>
          </a:p>
        </p:txBody>
      </p:sp>
      <p:sp>
        <p:nvSpPr>
          <p:cNvPr id="21" name="TextBox 20">
            <a:extLst>
              <a:ext uri="{FF2B5EF4-FFF2-40B4-BE49-F238E27FC236}">
                <a16:creationId xmlns:a16="http://schemas.microsoft.com/office/drawing/2014/main" id="{D97BF5D1-16DD-2E8A-A8D8-3935307E8F49}"/>
              </a:ext>
            </a:extLst>
          </p:cNvPr>
          <p:cNvSpPr txBox="1"/>
          <p:nvPr/>
        </p:nvSpPr>
        <p:spPr>
          <a:xfrm>
            <a:off x="1136277" y="2711370"/>
            <a:ext cx="2680349"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________________</a:t>
            </a:r>
          </a:p>
        </p:txBody>
      </p:sp>
      <p:sp>
        <p:nvSpPr>
          <p:cNvPr id="22" name="TextBox 21">
            <a:extLst>
              <a:ext uri="{FF2B5EF4-FFF2-40B4-BE49-F238E27FC236}">
                <a16:creationId xmlns:a16="http://schemas.microsoft.com/office/drawing/2014/main" id="{28791E6E-C44F-763C-B6C2-BF8D4EBA5A3A}"/>
              </a:ext>
            </a:extLst>
          </p:cNvPr>
          <p:cNvSpPr txBox="1"/>
          <p:nvPr/>
        </p:nvSpPr>
        <p:spPr>
          <a:xfrm>
            <a:off x="1136278" y="3678099"/>
            <a:ext cx="950940"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a:t>
            </a:r>
          </a:p>
        </p:txBody>
      </p:sp>
      <p:sp>
        <p:nvSpPr>
          <p:cNvPr id="23" name="TextBox 22">
            <a:extLst>
              <a:ext uri="{FF2B5EF4-FFF2-40B4-BE49-F238E27FC236}">
                <a16:creationId xmlns:a16="http://schemas.microsoft.com/office/drawing/2014/main" id="{AADAFD10-4B51-7DD4-EAAF-9CE92C9FD975}"/>
              </a:ext>
            </a:extLst>
          </p:cNvPr>
          <p:cNvSpPr txBox="1"/>
          <p:nvPr/>
        </p:nvSpPr>
        <p:spPr>
          <a:xfrm>
            <a:off x="5600653" y="3630384"/>
            <a:ext cx="115549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a:t>
            </a:r>
          </a:p>
        </p:txBody>
      </p:sp>
      <p:sp>
        <p:nvSpPr>
          <p:cNvPr id="24" name="TextBox 23">
            <a:extLst>
              <a:ext uri="{FF2B5EF4-FFF2-40B4-BE49-F238E27FC236}">
                <a16:creationId xmlns:a16="http://schemas.microsoft.com/office/drawing/2014/main" id="{3FBE23E5-F92B-90E5-BBC1-B337CDCC6C8F}"/>
              </a:ext>
            </a:extLst>
          </p:cNvPr>
          <p:cNvSpPr txBox="1"/>
          <p:nvPr/>
        </p:nvSpPr>
        <p:spPr>
          <a:xfrm>
            <a:off x="1156155" y="4322692"/>
            <a:ext cx="1348506"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_______</a:t>
            </a:r>
          </a:p>
        </p:txBody>
      </p:sp>
      <p:sp>
        <p:nvSpPr>
          <p:cNvPr id="25" name="TextBox 24">
            <a:extLst>
              <a:ext uri="{FF2B5EF4-FFF2-40B4-BE49-F238E27FC236}">
                <a16:creationId xmlns:a16="http://schemas.microsoft.com/office/drawing/2014/main" id="{BBC48AE8-F9B9-FAEB-A46B-F959B8A391A6}"/>
              </a:ext>
            </a:extLst>
          </p:cNvPr>
          <p:cNvSpPr txBox="1"/>
          <p:nvPr/>
        </p:nvSpPr>
        <p:spPr>
          <a:xfrm>
            <a:off x="3836504" y="4320412"/>
            <a:ext cx="119318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a:t>
            </a:r>
          </a:p>
        </p:txBody>
      </p:sp>
      <p:sp>
        <p:nvSpPr>
          <p:cNvPr id="26" name="TextBox 25">
            <a:extLst>
              <a:ext uri="{FF2B5EF4-FFF2-40B4-BE49-F238E27FC236}">
                <a16:creationId xmlns:a16="http://schemas.microsoft.com/office/drawing/2014/main" id="{AEEB41B0-81EB-21AD-5B5E-D78E3EDDF4A2}"/>
              </a:ext>
            </a:extLst>
          </p:cNvPr>
          <p:cNvSpPr txBox="1"/>
          <p:nvPr/>
        </p:nvSpPr>
        <p:spPr>
          <a:xfrm>
            <a:off x="1174400" y="4972696"/>
            <a:ext cx="1348506"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_______</a:t>
            </a:r>
          </a:p>
        </p:txBody>
      </p:sp>
      <p:sp>
        <p:nvSpPr>
          <p:cNvPr id="27" name="TextBox 26">
            <a:extLst>
              <a:ext uri="{FF2B5EF4-FFF2-40B4-BE49-F238E27FC236}">
                <a16:creationId xmlns:a16="http://schemas.microsoft.com/office/drawing/2014/main" id="{31400A5B-1990-30BB-2C06-ADEBFFDEAC22}"/>
              </a:ext>
            </a:extLst>
          </p:cNvPr>
          <p:cNvSpPr txBox="1"/>
          <p:nvPr/>
        </p:nvSpPr>
        <p:spPr>
          <a:xfrm>
            <a:off x="1169585" y="5593842"/>
            <a:ext cx="1076658" cy="461665"/>
          </a:xfrm>
          <a:prstGeom prst="rect">
            <a:avLst/>
          </a:prstGeom>
          <a:solidFill>
            <a:schemeClr val="bg1"/>
          </a:solidFill>
        </p:spPr>
        <p:txBody>
          <a:bodyPr wrap="square" rtlCol="0">
            <a:spAutoFit/>
          </a:bodyPr>
          <a:lstStyle/>
          <a:p>
            <a:r>
              <a:rPr lang="en-US" sz="2400" dirty="0">
                <a:latin typeface="Century Gothic" panose="020B0502020202020204" pitchFamily="34" charset="0"/>
              </a:rPr>
              <a:t>_____</a:t>
            </a:r>
          </a:p>
        </p:txBody>
      </p:sp>
    </p:spTree>
    <p:extLst>
      <p:ext uri="{BB962C8B-B14F-4D97-AF65-F5344CB8AC3E}">
        <p14:creationId xmlns:p14="http://schemas.microsoft.com/office/powerpoint/2010/main" val="350982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12">
            <a:hlinkClick r:id="" action="ppaction://noaction">
              <a:snd r:embed="rId4" name="T3_W13_8.2.wav"/>
            </a:hlinkClick>
            <a:extLst>
              <a:ext uri="{FF2B5EF4-FFF2-40B4-BE49-F238E27FC236}">
                <a16:creationId xmlns:a16="http://schemas.microsoft.com/office/drawing/2014/main" id="{08E0D4D1-36C5-DCA1-5650-353E5A655901}"/>
              </a:ext>
            </a:extLst>
          </p:cNvPr>
          <p:cNvSpPr/>
          <p:nvPr/>
        </p:nvSpPr>
        <p:spPr>
          <a:xfrm>
            <a:off x="1028456" y="657342"/>
            <a:ext cx="8125560" cy="461624"/>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Title 33">
            <a:extLst>
              <a:ext uri="{FF2B5EF4-FFF2-40B4-BE49-F238E27FC236}">
                <a16:creationId xmlns:a16="http://schemas.microsoft.com/office/drawing/2014/main" id="{4BA8039E-DEB1-4779-8855-AB7CEA2C95A0}"/>
              </a:ext>
            </a:extLst>
          </p:cNvPr>
          <p:cNvSpPr>
            <a:spLocks noGrp="1"/>
          </p:cNvSpPr>
          <p:nvPr>
            <p:ph type="title"/>
          </p:nvPr>
        </p:nvSpPr>
        <p:spPr>
          <a:xfrm>
            <a:off x="10317291" y="232037"/>
            <a:ext cx="1743600" cy="1144800"/>
          </a:xfrm>
        </p:spPr>
        <p:txBody>
          <a:bodyPr/>
          <a:lstStyle/>
          <a:p>
            <a:r>
              <a:rPr lang="en-GB" sz="2000" dirty="0" err="1">
                <a:solidFill>
                  <a:schemeClr val="bg1"/>
                </a:solidFill>
              </a:rPr>
              <a:t>Geschichte</a:t>
            </a:r>
            <a:endParaRPr lang="en-GB" sz="2000" dirty="0">
              <a:solidFill>
                <a:schemeClr val="bg1"/>
              </a:solidFill>
            </a:endParaRPr>
          </a:p>
        </p:txBody>
      </p:sp>
      <p:sp>
        <p:nvSpPr>
          <p:cNvPr id="15" name="Google Shape;108;p3">
            <a:extLst>
              <a:ext uri="{FF2B5EF4-FFF2-40B4-BE49-F238E27FC236}">
                <a16:creationId xmlns:a16="http://schemas.microsoft.com/office/drawing/2014/main" id="{B1078B7B-CBAA-412B-9D1C-583321248C91}"/>
              </a:ext>
            </a:extLst>
          </p:cNvPr>
          <p:cNvSpPr txBox="1"/>
          <p:nvPr/>
        </p:nvSpPr>
        <p:spPr>
          <a:xfrm>
            <a:off x="244968" y="232037"/>
            <a:ext cx="2883995"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spc="-1" dirty="0" err="1">
                <a:solidFill>
                  <a:prstClr val="white"/>
                </a:solidFill>
                <a:latin typeface="Century Gothic" panose="020B0502020202020204" pitchFamily="34" charset="0"/>
                <a:ea typeface="Calibri"/>
                <a:sym typeface="Calibri"/>
              </a:rPr>
              <a:t>Hänsel</a:t>
            </a:r>
            <a:r>
              <a:rPr lang="en-GB" sz="2400" spc="-1" dirty="0">
                <a:solidFill>
                  <a:prstClr val="white"/>
                </a:solidFill>
                <a:latin typeface="Century Gothic" panose="020B0502020202020204" pitchFamily="34" charset="0"/>
                <a:ea typeface="Calibri"/>
                <a:sym typeface="Calibri"/>
              </a:rPr>
              <a:t> und Gretel</a:t>
            </a:r>
            <a:endParaRPr kumimoji="0" sz="2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pic>
        <p:nvPicPr>
          <p:cNvPr id="32" name="Picture 31" descr="A picture containing light, lamp, night&#10;&#10;Description automatically generated">
            <a:extLst>
              <a:ext uri="{FF2B5EF4-FFF2-40B4-BE49-F238E27FC236}">
                <a16:creationId xmlns:a16="http://schemas.microsoft.com/office/drawing/2014/main" id="{44B58395-B713-4977-9C0E-9A63D42AC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608" y="-250185"/>
            <a:ext cx="2776727" cy="2776727"/>
          </a:xfrm>
          <a:prstGeom prst="rect">
            <a:avLst/>
          </a:prstGeom>
        </p:spPr>
      </p:pic>
      <p:sp>
        <p:nvSpPr>
          <p:cNvPr id="2" name="CustomShape 6">
            <a:hlinkClick r:id="" action="ppaction://noaction">
              <a:snd r:embed="rId6" name="T3_W13_8.1.wav"/>
            </a:hlinkClick>
            <a:extLst>
              <a:ext uri="{FF2B5EF4-FFF2-40B4-BE49-F238E27FC236}">
                <a16:creationId xmlns:a16="http://schemas.microsoft.com/office/drawing/2014/main" id="{2D36E22D-7DD0-71C8-E8F3-30BF82F375CA}"/>
              </a:ext>
            </a:extLst>
          </p:cNvPr>
          <p:cNvSpPr/>
          <p:nvPr/>
        </p:nvSpPr>
        <p:spPr>
          <a:xfrm>
            <a:off x="114389" y="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spc="-1" dirty="0" err="1">
                <a:solidFill>
                  <a:srgbClr val="002060"/>
                </a:solidFill>
                <a:latin typeface="Century Gothic" panose="020B0502020202020204" pitchFamily="34" charset="0"/>
              </a:rPr>
              <a:t>Hänsel</a:t>
            </a:r>
            <a:r>
              <a:rPr lang="en-GB" sz="2800" b="1" spc="-1" dirty="0">
                <a:solidFill>
                  <a:srgbClr val="002060"/>
                </a:solidFill>
                <a:latin typeface="Century Gothic" panose="020B0502020202020204" pitchFamily="34" charset="0"/>
              </a:rPr>
              <a:t> und Gretel</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 name="Graphic 2" descr="Teacher">
            <a:extLst>
              <a:ext uri="{FF2B5EF4-FFF2-40B4-BE49-F238E27FC236}">
                <a16:creationId xmlns:a16="http://schemas.microsoft.com/office/drawing/2014/main" id="{70A9B4E2-8440-2BC7-8966-AE3968CF57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389" y="442649"/>
            <a:ext cx="914400" cy="914400"/>
          </a:xfrm>
          <a:prstGeom prst="rect">
            <a:avLst/>
          </a:prstGeom>
        </p:spPr>
      </p:pic>
      <p:sp>
        <p:nvSpPr>
          <p:cNvPr id="4" name="Google Shape;108;p3">
            <a:hlinkClick r:id="" action="ppaction://noaction">
              <a:snd r:embed="rId4" name="T3_W13_8.2.wav"/>
            </a:hlinkClick>
            <a:extLst>
              <a:ext uri="{FF2B5EF4-FFF2-40B4-BE49-F238E27FC236}">
                <a16:creationId xmlns:a16="http://schemas.microsoft.com/office/drawing/2014/main" id="{7C6E6F65-7D29-669D-83FC-A69C354F1F2B}"/>
              </a:ext>
            </a:extLst>
          </p:cNvPr>
          <p:cNvSpPr txBox="1"/>
          <p:nvPr/>
        </p:nvSpPr>
        <p:spPr>
          <a:xfrm>
            <a:off x="1060901" y="669013"/>
            <a:ext cx="804334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Du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siehst</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das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Filmende</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Hör</a:t>
            </a:r>
            <a:r>
              <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a:t>
            </a:r>
            <a:r>
              <a:rPr kumimoji="0" lang="en-GB" sz="24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zu</a:t>
            </a:r>
            <a:r>
              <a:rPr lang="en-GB" sz="2400" spc="-1" dirty="0">
                <a:solidFill>
                  <a:prstClr val="white"/>
                </a:solidFill>
                <a:latin typeface="Century Gothic" panose="020B0502020202020204" pitchFamily="34" charset="0"/>
                <a:ea typeface="Century Gothic"/>
              </a:rPr>
              <a:t>. </a:t>
            </a:r>
            <a:r>
              <a:rPr lang="en-GB" sz="2400" spc="-1" dirty="0" err="1">
                <a:solidFill>
                  <a:prstClr val="white"/>
                </a:solidFill>
                <a:latin typeface="Century Gothic" panose="020B0502020202020204" pitchFamily="34" charset="0"/>
                <a:ea typeface="Century Gothic"/>
              </a:rPr>
              <a:t>Wer</a:t>
            </a:r>
            <a:r>
              <a:rPr lang="en-GB" sz="2400" spc="-1" dirty="0">
                <a:solidFill>
                  <a:prstClr val="white"/>
                </a:solidFill>
                <a:latin typeface="Century Gothic" panose="020B0502020202020204" pitchFamily="34" charset="0"/>
                <a:ea typeface="Century Gothic"/>
              </a:rPr>
              <a:t> </a:t>
            </a:r>
            <a:r>
              <a:rPr lang="en-GB" sz="2400" spc="-1" dirty="0" err="1">
                <a:solidFill>
                  <a:prstClr val="white"/>
                </a:solidFill>
                <a:latin typeface="Century Gothic" panose="020B0502020202020204" pitchFamily="34" charset="0"/>
                <a:ea typeface="Century Gothic"/>
              </a:rPr>
              <a:t>macht</a:t>
            </a:r>
            <a:r>
              <a:rPr lang="en-GB" sz="2400" spc="-1" dirty="0">
                <a:solidFill>
                  <a:prstClr val="white"/>
                </a:solidFill>
                <a:latin typeface="Century Gothic" panose="020B0502020202020204" pitchFamily="34" charset="0"/>
                <a:ea typeface="Century Gothic"/>
              </a:rPr>
              <a:t> was?</a:t>
            </a:r>
            <a:endParaRPr kumimoji="0" lang="en-GB"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endParaRPr>
          </a:p>
        </p:txBody>
      </p:sp>
      <p:pic>
        <p:nvPicPr>
          <p:cNvPr id="6" name="Online Media 5" descr="Hänsel und Gretel - Märchen und Geschichten für Kinder | Brüder Grimm | Deine Märchenwelt">
            <a:hlinkClick r:id="" action="ppaction://media"/>
            <a:extLst>
              <a:ext uri="{FF2B5EF4-FFF2-40B4-BE49-F238E27FC236}">
                <a16:creationId xmlns:a16="http://schemas.microsoft.com/office/drawing/2014/main" id="{94702F5E-AB12-A2C7-68A2-C32D7C0267BC}"/>
              </a:ext>
            </a:extLst>
          </p:cNvPr>
          <p:cNvPicPr>
            <a:picLocks noRot="1" noChangeAspect="1"/>
          </p:cNvPicPr>
          <p:nvPr>
            <a:videoFile r:link="rId1"/>
          </p:nvPr>
        </p:nvPicPr>
        <p:blipFill>
          <a:blip r:embed="rId9"/>
          <a:stretch>
            <a:fillRect/>
          </a:stretch>
        </p:blipFill>
        <p:spPr>
          <a:xfrm>
            <a:off x="2746513" y="2026493"/>
            <a:ext cx="6698974" cy="3784920"/>
          </a:xfrm>
          <a:prstGeom prst="rect">
            <a:avLst/>
          </a:prstGeom>
        </p:spPr>
      </p:pic>
    </p:spTree>
    <p:extLst>
      <p:ext uri="{BB962C8B-B14F-4D97-AF65-F5344CB8AC3E}">
        <p14:creationId xmlns:p14="http://schemas.microsoft.com/office/powerpoint/2010/main" val="80826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2290</Words>
  <Application>Microsoft Office PowerPoint</Application>
  <PresentationFormat>Widescreen</PresentationFormat>
  <Paragraphs>256</Paragraphs>
  <Slides>12</Slides>
  <Notes>12</Notes>
  <HiddenSlides>0</HiddenSlides>
  <MMClips>1</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12</vt:i4>
      </vt:variant>
    </vt:vector>
  </HeadingPairs>
  <TitlesOfParts>
    <vt:vector size="19" baseType="lpstr">
      <vt:lpstr>Arial</vt:lpstr>
      <vt:lpstr>Calibri</vt:lpstr>
      <vt:lpstr>Century Gothic</vt:lpstr>
      <vt:lpstr>Century Gothic</vt:lpstr>
      <vt:lpstr>Modern Love</vt:lpstr>
      <vt:lpstr>Wingdings</vt:lpstr>
      <vt:lpstr>1_Office Theme</vt:lpstr>
      <vt:lpstr>Presentazione standard di PowerPoint</vt:lpstr>
      <vt:lpstr>aussprechen</vt:lpstr>
      <vt:lpstr>aussprechen</vt:lpstr>
      <vt:lpstr>aussprechen</vt:lpstr>
      <vt:lpstr>aussprechen</vt:lpstr>
      <vt:lpstr>Presentazione standard di PowerPoint</vt:lpstr>
      <vt:lpstr>Presentazione standard di PowerPoint</vt:lpstr>
      <vt:lpstr>Presentazione standard di PowerPoint</vt:lpstr>
      <vt:lpstr>Geschichte</vt:lpstr>
      <vt:lpstr>Presentazione standard di PowerPoint</vt:lpstr>
      <vt:lpstr>Hänsel und Gretel</vt:lpstr>
      <vt:lpstr>Tschüss!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Ginevra Festanti</cp:lastModifiedBy>
  <cp:revision>73</cp:revision>
  <dcterms:created xsi:type="dcterms:W3CDTF">2021-06-12T06:20:35Z</dcterms:created>
  <dcterms:modified xsi:type="dcterms:W3CDTF">2024-06-05T20:38:00Z</dcterms:modified>
</cp:coreProperties>
</file>