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999" r:id="rId3"/>
    <p:sldId id="277" r:id="rId4"/>
    <p:sldId id="299" r:id="rId5"/>
    <p:sldId id="1000" r:id="rId6"/>
    <p:sldId id="993" r:id="rId7"/>
    <p:sldId id="992" r:id="rId8"/>
    <p:sldId id="298" r:id="rId9"/>
    <p:sldId id="363" r:id="rId10"/>
    <p:sldId id="994" r:id="rId11"/>
    <p:sldId id="1001" r:id="rId12"/>
    <p:sldId id="995" r:id="rId13"/>
    <p:sldId id="9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D9"/>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D3F97-7338-3E45-8E5F-452DE60C40C1}" v="1112" dt="2023-11-15T15:58:26.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2" autoAdjust="0"/>
    <p:restoredTop sz="92989" autoAdjust="0"/>
  </p:normalViewPr>
  <p:slideViewPr>
    <p:cSldViewPr snapToGrid="0">
      <p:cViewPr varScale="1">
        <p:scale>
          <a:sx n="96" d="100"/>
          <a:sy n="96" d="100"/>
        </p:scale>
        <p:origin x="200" y="4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tion</a:t>
            </a:r>
            <a:r>
              <a:rPr lang="en-GB" sz="1800" b="1" i="0" strike="noStrike" spc="-1" dirty="0">
                <a:solidFill>
                  <a:srgbClr val="002060"/>
                </a:solidFill>
                <a:latin typeface="Century Gothic"/>
                <a:ea typeface="Century Gothic"/>
              </a:rPr>
              <a:t>] [z] </a:t>
            </a:r>
            <a:r>
              <a:rPr lang="en-GB" sz="1800" b="0" i="0" strike="noStrike" spc="-1" dirty="0">
                <a:solidFill>
                  <a:srgbClr val="002060"/>
                </a:solidFill>
                <a:latin typeface="Century Gothic"/>
                <a:ea typeface="Century Gothic"/>
              </a:rPr>
              <a:t>Information [465] </a:t>
            </a:r>
            <a:r>
              <a:rPr lang="en-GB" sz="1800" b="0" i="0" strike="noStrike" spc="-1" dirty="0" err="1">
                <a:solidFill>
                  <a:srgbClr val="002060"/>
                </a:solidFill>
                <a:latin typeface="Century Gothic"/>
                <a:ea typeface="Century Gothic"/>
              </a:rPr>
              <a:t>funktionieren</a:t>
            </a:r>
            <a:r>
              <a:rPr lang="en-GB" sz="1800" b="0" i="0" strike="noStrike" spc="-1" dirty="0">
                <a:solidFill>
                  <a:srgbClr val="002060"/>
                </a:solidFill>
                <a:latin typeface="Century Gothic"/>
                <a:ea typeface="Century Gothic"/>
              </a:rPr>
              <a:t> [677] international [465] Position [944] Tradition [1650] </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Papier [1163] Sachen [318] </a:t>
            </a:r>
            <a:r>
              <a:rPr lang="de-DE" sz="1800" b="1" i="0" strike="noStrike" spc="-1" dirty="0">
                <a:solidFill>
                  <a:srgbClr val="002060"/>
                </a:solidFill>
                <a:latin typeface="Century Gothic"/>
                <a:ea typeface="Century Gothic"/>
              </a:rPr>
              <a:t>Schuh </a:t>
            </a:r>
            <a:r>
              <a:rPr lang="de-DE" sz="1800" b="0" i="0" strike="noStrike" spc="-1" dirty="0">
                <a:solidFill>
                  <a:srgbClr val="002060"/>
                </a:solidFill>
                <a:latin typeface="Century Gothic"/>
                <a:ea typeface="Century Gothic"/>
              </a:rPr>
              <a:t>[1678]</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essen [323] gehen [66] sehen [79] singen [1063] tanzen [1497] tragen [271] man [32] (Party)Kleidung [2820] dann [41]</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r>
              <a:rPr lang="de-DE" sz="1800" b="0" i="0" strike="noStrike" spc="-1" dirty="0">
                <a:solidFill>
                  <a:srgbClr val="002060"/>
                </a:solidFill>
                <a:latin typeface="Century Gothic"/>
                <a:ea typeface="Century Gothic"/>
              </a:rPr>
              <a:t>gehen [66] sein [3] Laden [1675] Museum [1078] Park [2141] Restaurant [1802] Schwimmbad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Schule [359] Stadt [204] Wohin? [1811]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5992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9860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tion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b="0" dirty="0"/>
              <a:t>1. Present the SSC and say the </a:t>
            </a:r>
            <a:r>
              <a:rPr lang="en-GB" b="1" dirty="0"/>
              <a:t>[-</a:t>
            </a:r>
            <a:r>
              <a:rPr lang="en-GB" b="1" dirty="0" err="1"/>
              <a:t>tion</a:t>
            </a:r>
            <a:r>
              <a:rPr lang="en-GB" b="1" dirty="0"/>
              <a:t>] </a:t>
            </a:r>
            <a:r>
              <a:rPr lang="en-GB" b="0" dirty="0"/>
              <a:t>sound first, on its own. Pupils repeat it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2.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Information</a:t>
            </a:r>
            <a:r>
              <a:rPr lang="en-GB" sz="1200" b="0" strike="noStrike" spc="-1" dirty="0">
                <a:solidFill>
                  <a:srgbClr val="000000"/>
                </a:solidFill>
                <a:latin typeface="Calibri"/>
                <a:ea typeface="Calibri"/>
              </a:rPr>
              <a:t>’ </a:t>
            </a:r>
            <a:r>
              <a:rPr lang="en-GB" b="0" dirty="0"/>
              <a:t>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use the British Sign Language (BSL) sign for information, as here: </a:t>
            </a:r>
            <a:r>
              <a:rPr lang="fr-FR" baseline="0" dirty="0"/>
              <a:t>https://www.signbsl.com/sign/information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bring up the image and say the word “Information”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a:t>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474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a:t>Information [465] </a:t>
            </a:r>
            <a:r>
              <a:rPr lang="en-GB" baseline="0" dirty="0"/>
              <a:t>Tradition [1650] Position [944] international [426] </a:t>
            </a:r>
            <a:r>
              <a:rPr lang="en-GB" baseline="0" dirty="0" err="1"/>
              <a:t>funktionieren</a:t>
            </a:r>
            <a:r>
              <a:rPr lang="en-GB" baseline="0" dirty="0"/>
              <a:t> [677]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Song video: https://</a:t>
            </a:r>
            <a:r>
              <a:rPr lang="en-US" dirty="0" err="1"/>
              <a:t>www.youtube.com</a:t>
            </a:r>
            <a:r>
              <a:rPr lang="en-US" dirty="0"/>
              <a:t>/</a:t>
            </a:r>
            <a:r>
              <a:rPr lang="en-US" dirty="0" err="1"/>
              <a:t>watch?v</a:t>
            </a:r>
            <a:r>
              <a:rPr lang="en-US" dirty="0"/>
              <a:t>=q0FNlxxhtBk</a:t>
            </a:r>
          </a:p>
          <a:p>
            <a:br>
              <a:rPr lang="en-GB" b="1" dirty="0"/>
            </a:br>
            <a:r>
              <a:rPr lang="en-GB" b="1" dirty="0"/>
              <a:t>Aim: </a:t>
            </a:r>
            <a:r>
              <a:rPr lang="en-GB" b="0" dirty="0"/>
              <a:t>To practise some known vocabulary on this lesson’s theme through a song.</a:t>
            </a:r>
            <a:br>
              <a:rPr lang="en-GB" b="0" dirty="0"/>
            </a:br>
            <a:br>
              <a:rPr lang="en-GB" dirty="0"/>
            </a:br>
            <a:r>
              <a:rPr lang="en-GB" b="1" dirty="0"/>
              <a:t>Procedure:</a:t>
            </a:r>
            <a:br>
              <a:rPr lang="en-GB" dirty="0"/>
            </a:br>
            <a:r>
              <a:rPr lang="en-GB" dirty="0"/>
              <a:t>1. Ask pupils to read the English translation of the song lyrics on the right and work out the missing words in the German lyrics (the words in bold in the English version (e.g. things = </a:t>
            </a:r>
            <a:r>
              <a:rPr lang="en-GB" dirty="0" err="1"/>
              <a:t>Sachen</a:t>
            </a:r>
            <a:r>
              <a:rPr lang="en-GB" dirty="0"/>
              <a:t>).</a:t>
            </a:r>
          </a:p>
          <a:p>
            <a:r>
              <a:rPr lang="en-GB" dirty="0"/>
              <a:t>2. Click to reveal the missing German words.</a:t>
            </a:r>
          </a:p>
          <a:p>
            <a:r>
              <a:rPr lang="en-GB" dirty="0"/>
              <a:t>3. If desired, play the audio of the video while displaying this slide so pupils can follow along (click on the musical notes on the slide to be taken to the video).</a:t>
            </a:r>
          </a:p>
          <a:p>
            <a:r>
              <a:rPr lang="en-GB" dirty="0"/>
              <a:t>4. Watch the video and invite pupils to join in with any words they can remember and join in with the dance if they’d like to.</a:t>
            </a:r>
          </a:p>
          <a:p>
            <a:endParaRPr lang="en-GB" dirty="0"/>
          </a:p>
          <a:p>
            <a:r>
              <a:rPr lang="en-GB" b="1" dirty="0"/>
              <a:t>Extra: </a:t>
            </a:r>
            <a:r>
              <a:rPr lang="en-GB" b="0" dirty="0"/>
              <a:t>as this is a tidy-up song, you could include it regularly as part of any tidy-up routine you might have in your classroom.</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028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a:t>
            </a:r>
            <a:r>
              <a:rPr lang="en-GB" b="0" baseline="0" dirty="0"/>
              <a:t> of sentences containing ’</a:t>
            </a:r>
            <a:r>
              <a:rPr lang="en-GB" b="0" baseline="0" dirty="0" err="1"/>
              <a:t>mein</a:t>
            </a:r>
            <a:r>
              <a:rPr lang="en-GB" b="0" baseline="0" dirty="0"/>
              <a:t>’ and ‘</a:t>
            </a:r>
            <a:r>
              <a:rPr lang="en-GB" b="0" baseline="0" dirty="0" err="1"/>
              <a:t>dein</a:t>
            </a:r>
            <a:r>
              <a:rPr lang="en-GB" b="0" baseline="0" dirty="0"/>
              <a:t>’ and this week’s vocabulary.</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first audio button to hear a sentence. Pupils listen carefully and decide whether option A, B or C contains the correct answer. NB: they may need to listen to each sentence more than once.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Repeat for questions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br>
              <a:rPr lang="en-GB" b="1" dirty="0"/>
            </a:br>
            <a:r>
              <a:rPr lang="en-GB" b="0" dirty="0"/>
              <a:t>1. </a:t>
            </a:r>
            <a:r>
              <a:rPr lang="en-GB" b="0" dirty="0" err="1"/>
              <a:t>Ist</a:t>
            </a:r>
            <a:r>
              <a:rPr lang="en-GB" b="0" dirty="0"/>
              <a:t> das </a:t>
            </a:r>
            <a:r>
              <a:rPr lang="en-GB" b="0" dirty="0" err="1"/>
              <a:t>mein</a:t>
            </a:r>
            <a:r>
              <a:rPr lang="en-GB" b="0" dirty="0"/>
              <a:t> Handy </a:t>
            </a:r>
            <a:r>
              <a:rPr lang="en-GB" b="0" dirty="0" err="1"/>
              <a:t>oder</a:t>
            </a:r>
            <a:r>
              <a:rPr lang="en-GB" b="0" dirty="0"/>
              <a:t> </a:t>
            </a:r>
            <a:r>
              <a:rPr lang="en-GB" b="0" dirty="0" err="1"/>
              <a:t>ihr</a:t>
            </a:r>
            <a:r>
              <a:rPr lang="en-GB" b="0" dirty="0"/>
              <a:t> Handy?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2. Du </a:t>
            </a:r>
            <a:r>
              <a:rPr lang="en-GB" sz="1200" dirty="0" err="1"/>
              <a:t>isst</a:t>
            </a:r>
            <a:r>
              <a:rPr lang="en-GB" sz="1200" dirty="0"/>
              <a:t> </a:t>
            </a:r>
            <a:r>
              <a:rPr lang="en-GB" sz="1200" dirty="0" err="1"/>
              <a:t>meinen</a:t>
            </a:r>
            <a:r>
              <a:rPr lang="en-GB" sz="1200" dirty="0"/>
              <a:t> </a:t>
            </a:r>
            <a:r>
              <a:rPr lang="en-GB" sz="1200" dirty="0" err="1"/>
              <a:t>Apfel</a:t>
            </a:r>
            <a:r>
              <a:rPr lang="en-GB" sz="1200" dirty="0"/>
              <a:t> und ich </a:t>
            </a:r>
            <a:r>
              <a:rPr lang="en-GB" sz="1200" dirty="0" err="1"/>
              <a:t>esse</a:t>
            </a:r>
            <a:r>
              <a:rPr lang="en-GB" sz="1200" dirty="0"/>
              <a:t> </a:t>
            </a:r>
            <a:r>
              <a:rPr lang="en-GB" sz="1200" dirty="0" err="1"/>
              <a:t>deinen</a:t>
            </a:r>
            <a:r>
              <a:rPr lang="en-GB" sz="1200" dirty="0"/>
              <a:t> </a:t>
            </a:r>
            <a:r>
              <a:rPr lang="en-GB" sz="1200" dirty="0" err="1"/>
              <a:t>Käsekuchen</a:t>
            </a:r>
            <a:r>
              <a:rPr lang="en-GB" sz="120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3. </a:t>
            </a:r>
            <a:r>
              <a:rPr lang="en-GB" sz="1200" dirty="0" err="1"/>
              <a:t>Siehst</a:t>
            </a:r>
            <a:r>
              <a:rPr lang="en-GB" sz="1200" dirty="0"/>
              <a:t> du </a:t>
            </a:r>
            <a:r>
              <a:rPr lang="en-GB" sz="1200" dirty="0" err="1"/>
              <a:t>meine</a:t>
            </a:r>
            <a:r>
              <a:rPr lang="en-GB" sz="1200" dirty="0"/>
              <a:t> Schule? Wo </a:t>
            </a:r>
            <a:r>
              <a:rPr lang="en-GB" sz="1200" dirty="0" err="1"/>
              <a:t>ist</a:t>
            </a:r>
            <a:r>
              <a:rPr lang="en-GB" sz="1200" dirty="0"/>
              <a:t> </a:t>
            </a:r>
            <a:r>
              <a:rPr lang="en-GB" sz="1200" dirty="0" err="1"/>
              <a:t>deine</a:t>
            </a:r>
            <a:r>
              <a:rPr lang="en-GB" sz="1200" dirty="0"/>
              <a:t> Schule?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4. </a:t>
            </a:r>
            <a:r>
              <a:rPr lang="en-GB" sz="1200" dirty="0" err="1"/>
              <a:t>Findest</a:t>
            </a:r>
            <a:r>
              <a:rPr lang="en-GB" sz="1200" dirty="0"/>
              <a:t> du </a:t>
            </a:r>
            <a:r>
              <a:rPr lang="en-GB" sz="1200" dirty="0" err="1"/>
              <a:t>seinen</a:t>
            </a:r>
            <a:r>
              <a:rPr lang="en-GB" sz="1200" dirty="0"/>
              <a:t> Schuh? </a:t>
            </a:r>
            <a:r>
              <a:rPr lang="en-GB" sz="1200" dirty="0" err="1"/>
              <a:t>Deine</a:t>
            </a:r>
            <a:r>
              <a:rPr lang="en-GB" sz="1200" dirty="0"/>
              <a:t> </a:t>
            </a:r>
            <a:r>
              <a:rPr lang="en-GB" sz="1200" dirty="0" err="1"/>
              <a:t>Jacke</a:t>
            </a:r>
            <a:r>
              <a:rPr lang="en-GB" sz="1200" dirty="0"/>
              <a:t> </a:t>
            </a:r>
            <a:r>
              <a:rPr lang="en-GB" sz="1200" dirty="0" err="1"/>
              <a:t>ist</a:t>
            </a:r>
            <a:r>
              <a:rPr lang="en-GB" sz="1200" dirty="0"/>
              <a:t> </a:t>
            </a:r>
            <a:r>
              <a:rPr lang="en-GB" sz="1200" dirty="0" err="1"/>
              <a:t>hier</a:t>
            </a:r>
            <a:r>
              <a:rPr lang="en-GB" sz="1200" dirty="0"/>
              <a:t>.</a:t>
            </a: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5. </a:t>
            </a:r>
            <a:r>
              <a:rPr lang="en-GB" sz="1200" b="0" dirty="0" err="1">
                <a:solidFill>
                  <a:srgbClr val="002060"/>
                </a:solidFill>
                <a:latin typeface="Century Gothic" panose="020B0502020202020204" pitchFamily="34" charset="0"/>
              </a:rPr>
              <a:t>Singst</a:t>
            </a:r>
            <a:r>
              <a:rPr lang="en-GB" sz="1200" b="0" dirty="0">
                <a:solidFill>
                  <a:srgbClr val="002060"/>
                </a:solidFill>
                <a:latin typeface="Century Gothic" panose="020B0502020202020204" pitchFamily="34" charset="0"/>
              </a:rPr>
              <a:t> du </a:t>
            </a:r>
            <a:r>
              <a:rPr lang="en-GB" sz="1200" b="0" dirty="0" err="1">
                <a:solidFill>
                  <a:srgbClr val="002060"/>
                </a:solidFill>
                <a:latin typeface="Century Gothic" panose="020B0502020202020204" pitchFamily="34" charset="0"/>
              </a:rPr>
              <a:t>mein</a:t>
            </a:r>
            <a:r>
              <a:rPr lang="en-GB" sz="1200" b="0" dirty="0">
                <a:solidFill>
                  <a:srgbClr val="002060"/>
                </a:solidFill>
                <a:latin typeface="Century Gothic" panose="020B0502020202020204" pitchFamily="34" charset="0"/>
              </a:rPr>
              <a:t> Lied? </a:t>
            </a:r>
            <a:r>
              <a:rPr lang="en-GB" sz="1200" b="0" dirty="0" err="1">
                <a:solidFill>
                  <a:srgbClr val="002060"/>
                </a:solidFill>
                <a:latin typeface="Century Gothic" panose="020B0502020202020204" pitchFamily="34" charset="0"/>
              </a:rPr>
              <a:t>Magst</a:t>
            </a:r>
            <a:r>
              <a:rPr lang="en-GB" sz="1200" b="0" dirty="0">
                <a:solidFill>
                  <a:srgbClr val="002060"/>
                </a:solidFill>
                <a:latin typeface="Century Gothic" panose="020B0502020202020204" pitchFamily="34" charset="0"/>
              </a:rPr>
              <a:t> du </a:t>
            </a:r>
            <a:r>
              <a:rPr lang="en-GB" sz="1200" b="0" dirty="0" err="1">
                <a:solidFill>
                  <a:srgbClr val="002060"/>
                </a:solidFill>
                <a:latin typeface="Century Gothic" panose="020B0502020202020204" pitchFamily="34" charset="0"/>
              </a:rPr>
              <a:t>meinen</a:t>
            </a:r>
            <a:r>
              <a:rPr lang="en-GB" sz="1200" b="0" dirty="0">
                <a:solidFill>
                  <a:srgbClr val="002060"/>
                </a:solidFill>
                <a:latin typeface="Century Gothic" panose="020B0502020202020204" pitchFamily="34" charset="0"/>
              </a:rPr>
              <a:t> Text?</a:t>
            </a: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6. Sie </a:t>
            </a:r>
            <a:r>
              <a:rPr lang="en-GB" sz="1200" dirty="0" err="1">
                <a:solidFill>
                  <a:srgbClr val="002060"/>
                </a:solidFill>
                <a:latin typeface="Century Gothic" panose="020B0502020202020204" pitchFamily="34" charset="0"/>
              </a:rPr>
              <a:t>trägt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ihre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Partykleidung</a:t>
            </a:r>
            <a:r>
              <a:rPr lang="en-GB" sz="1200" dirty="0">
                <a:solidFill>
                  <a:srgbClr val="002060"/>
                </a:solidFill>
                <a:latin typeface="Century Gothic" panose="020B0502020202020204" pitchFamily="34" charset="0"/>
              </a:rPr>
              <a:t> und </a:t>
            </a:r>
            <a:r>
              <a:rPr lang="en-GB" sz="1200" dirty="0" err="1">
                <a:solidFill>
                  <a:srgbClr val="002060"/>
                </a:solidFill>
                <a:latin typeface="Century Gothic" panose="020B0502020202020204" pitchFamily="34" charset="0"/>
              </a:rPr>
              <a:t>bringt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ihren</a:t>
            </a:r>
            <a:r>
              <a:rPr lang="en-GB" sz="1200" dirty="0">
                <a:solidFill>
                  <a:srgbClr val="002060"/>
                </a:solidFill>
                <a:latin typeface="Century Gothic" panose="020B0502020202020204" pitchFamily="34" charset="0"/>
              </a:rPr>
              <a:t> Kuchen </a:t>
            </a:r>
            <a:r>
              <a:rPr lang="en-GB" sz="1200" dirty="0" err="1">
                <a:solidFill>
                  <a:srgbClr val="002060"/>
                </a:solidFill>
                <a:latin typeface="Century Gothic" panose="020B0502020202020204" pitchFamily="34" charset="0"/>
              </a:rPr>
              <a:t>mit</a:t>
            </a:r>
            <a:r>
              <a:rPr lang="en-GB" sz="1200" dirty="0">
                <a:solidFill>
                  <a:srgbClr val="002060"/>
                </a:solidFill>
                <a:latin typeface="Century Gothic" panose="020B0502020202020204" pitchFamily="34" charset="0"/>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and comprehension of </a:t>
            </a:r>
            <a:r>
              <a:rPr lang="en-GB" b="0" dirty="0" err="1"/>
              <a:t>ihr</a:t>
            </a:r>
            <a:r>
              <a:rPr lang="en-GB" b="0" dirty="0"/>
              <a:t> and sein, and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Vocabulary</a:t>
            </a:r>
          </a:p>
          <a:p>
            <a:pPr marL="0" lvl="0" indent="0" algn="l" rtl="0">
              <a:spcBef>
                <a:spcPts val="0"/>
              </a:spcBef>
              <a:spcAft>
                <a:spcPts val="0"/>
              </a:spcAft>
              <a:buNone/>
            </a:pPr>
            <a:r>
              <a:rPr lang="en-GB" b="0" dirty="0" err="1"/>
              <a:t>Kamera</a:t>
            </a:r>
            <a:r>
              <a:rPr lang="en-GB" b="0" dirty="0"/>
              <a:t> [1501]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revise vocabulary and practise saying nouns with accusative possessive pronouns after a verb.</a:t>
            </a:r>
            <a:br>
              <a:rPr lang="en-GB" dirty="0"/>
            </a:br>
            <a:br>
              <a:rPr lang="en-GB" dirty="0"/>
            </a:br>
            <a:r>
              <a:rPr lang="en-GB" b="1" dirty="0"/>
              <a:t>Procedure:</a:t>
            </a:r>
            <a:br>
              <a:rPr lang="en-GB" dirty="0"/>
            </a:br>
            <a:r>
              <a:rPr lang="en-GB" dirty="0"/>
              <a:t>1. This is a variation on the memory game ‘I went to the supermarket and bought...’ Following the examples on the screen, the first player says ‘</a:t>
            </a:r>
            <a:r>
              <a:rPr lang="en-GB" i="0" dirty="0"/>
              <a:t>In </a:t>
            </a:r>
            <a:r>
              <a:rPr lang="en-GB" i="0" dirty="0" err="1"/>
              <a:t>meinem</a:t>
            </a:r>
            <a:r>
              <a:rPr lang="en-GB" i="0" dirty="0"/>
              <a:t> Zimmer </a:t>
            </a:r>
            <a:r>
              <a:rPr lang="en-GB" i="0" dirty="0" err="1"/>
              <a:t>finde</a:t>
            </a:r>
            <a:r>
              <a:rPr lang="en-GB" i="0" dirty="0"/>
              <a:t> ich…’ and follows it with </a:t>
            </a:r>
            <a:r>
              <a:rPr lang="en-GB" i="0" dirty="0" err="1"/>
              <a:t>mein</a:t>
            </a:r>
            <a:r>
              <a:rPr lang="en-GB" i="0" dirty="0"/>
              <a:t>/e/</a:t>
            </a:r>
            <a:r>
              <a:rPr lang="en-GB" i="0" dirty="0" err="1"/>
              <a:t>en</a:t>
            </a:r>
            <a:r>
              <a:rPr lang="en-GB" i="0" dirty="0"/>
              <a:t>, </a:t>
            </a:r>
            <a:r>
              <a:rPr lang="en-GB" i="0" dirty="0" err="1"/>
              <a:t>dein</a:t>
            </a:r>
            <a:r>
              <a:rPr lang="en-GB" i="0" dirty="0"/>
              <a:t>/e/</a:t>
            </a:r>
            <a:r>
              <a:rPr lang="en-GB" i="0" dirty="0" err="1"/>
              <a:t>en</a:t>
            </a:r>
            <a:r>
              <a:rPr lang="en-GB" i="0" dirty="0"/>
              <a:t>, </a:t>
            </a:r>
            <a:r>
              <a:rPr lang="en-GB" i="0" dirty="0" err="1"/>
              <a:t>ihr</a:t>
            </a:r>
            <a:r>
              <a:rPr lang="en-GB" i="0" dirty="0"/>
              <a:t>/e/</a:t>
            </a:r>
            <a:r>
              <a:rPr lang="en-GB" i="0" dirty="0" err="1"/>
              <a:t>en</a:t>
            </a:r>
            <a:r>
              <a:rPr lang="en-GB" i="0" dirty="0"/>
              <a:t>, sein/e/</a:t>
            </a:r>
            <a:r>
              <a:rPr lang="en-GB" i="0" dirty="0" err="1"/>
              <a:t>en</a:t>
            </a:r>
            <a:r>
              <a:rPr lang="en-GB" i="0" dirty="0"/>
              <a:t> or </a:t>
            </a:r>
            <a:r>
              <a:rPr lang="en-GB" i="0" dirty="0" err="1"/>
              <a:t>xies</a:t>
            </a:r>
            <a:r>
              <a:rPr lang="en-GB" i="0" dirty="0"/>
              <a:t>/e/</a:t>
            </a:r>
            <a:r>
              <a:rPr lang="en-GB" i="0" dirty="0" err="1"/>
              <a:t>en</a:t>
            </a:r>
            <a:r>
              <a:rPr lang="en-GB" i="0" dirty="0"/>
              <a:t> + noun.</a:t>
            </a:r>
            <a:endParaRPr lang="en-GB" dirty="0"/>
          </a:p>
          <a:p>
            <a:r>
              <a:rPr lang="en-GB" dirty="0"/>
              <a:t>2. The second player repeats what the first player said and adds a second item</a:t>
            </a:r>
            <a:r>
              <a:rPr lang="en-GB" i="0" dirty="0"/>
              <a:t>.</a:t>
            </a:r>
            <a:endParaRPr lang="en-GB" dirty="0"/>
          </a:p>
          <a:p>
            <a:r>
              <a:rPr lang="en-GB" dirty="0"/>
              <a:t>3. The next player repeats what the second player said and adds a third </a:t>
            </a:r>
            <a:r>
              <a:rPr lang="en-GB" i="0" dirty="0"/>
              <a:t>item. In the example, the third item is suggested as ‘das </a:t>
            </a:r>
            <a:r>
              <a:rPr lang="en-GB" i="0" dirty="0" err="1"/>
              <a:t>Geschenk</a:t>
            </a:r>
            <a:r>
              <a:rPr lang="en-GB" i="0" dirty="0"/>
              <a:t>’, so the third speech bubble would end with ‘und </a:t>
            </a:r>
            <a:r>
              <a:rPr lang="en-GB" i="0" dirty="0" err="1"/>
              <a:t>mein</a:t>
            </a:r>
            <a:r>
              <a:rPr lang="en-GB" i="0" dirty="0"/>
              <a:t>/</a:t>
            </a:r>
            <a:r>
              <a:rPr lang="en-GB" i="0" dirty="0" err="1"/>
              <a:t>dein</a:t>
            </a:r>
            <a:r>
              <a:rPr lang="en-GB" i="0" dirty="0"/>
              <a:t>/</a:t>
            </a:r>
            <a:r>
              <a:rPr lang="en-GB" i="0" dirty="0" err="1"/>
              <a:t>ihr</a:t>
            </a:r>
            <a:r>
              <a:rPr lang="en-GB" i="0" dirty="0"/>
              <a:t>/sein/</a:t>
            </a:r>
            <a:r>
              <a:rPr lang="en-GB" i="0" dirty="0" err="1"/>
              <a:t>xies</a:t>
            </a:r>
            <a:r>
              <a:rPr lang="en-GB" i="0" dirty="0"/>
              <a:t> </a:t>
            </a:r>
            <a:r>
              <a:rPr lang="en-GB" i="0" dirty="0" err="1"/>
              <a:t>Geschenk</a:t>
            </a:r>
            <a:r>
              <a:rPr lang="en-GB" i="0" dirty="0"/>
              <a:t>’.</a:t>
            </a:r>
          </a:p>
          <a:p>
            <a:r>
              <a:rPr lang="en-GB" i="0" dirty="0"/>
              <a:t>4. Play continues until someone forgets an item or gets an article wrong!</a:t>
            </a:r>
          </a:p>
          <a:p>
            <a:endParaRPr lang="en-GB" i="0" dirty="0"/>
          </a:p>
          <a:p>
            <a:r>
              <a:rPr lang="en-GB" i="0" dirty="0"/>
              <a:t>Object words from the top left of the image round: der Brief, die </a:t>
            </a:r>
            <a:r>
              <a:rPr lang="en-GB" i="0" dirty="0" err="1"/>
              <a:t>Liste</a:t>
            </a:r>
            <a:r>
              <a:rPr lang="en-GB" i="0" dirty="0"/>
              <a:t>, die Blue, das Geld, die </a:t>
            </a:r>
            <a:r>
              <a:rPr lang="en-GB" i="0" dirty="0" err="1"/>
              <a:t>Tasche</a:t>
            </a:r>
            <a:r>
              <a:rPr lang="en-GB" i="0" dirty="0"/>
              <a:t>, der Schuh, der (</a:t>
            </a:r>
            <a:r>
              <a:rPr lang="en-GB" i="0" dirty="0" err="1"/>
              <a:t>Fuß</a:t>
            </a:r>
            <a:r>
              <a:rPr lang="en-GB" i="0" dirty="0"/>
              <a:t>)ball, das Buch, die </a:t>
            </a:r>
            <a:r>
              <a:rPr lang="en-GB" i="0" dirty="0" err="1"/>
              <a:t>Jacke</a:t>
            </a:r>
            <a:r>
              <a:rPr lang="en-GB" i="0" dirty="0"/>
              <a:t>, das Handy, das Spiel, das </a:t>
            </a:r>
            <a:r>
              <a:rPr lang="en-GB" i="0" dirty="0" err="1"/>
              <a:t>Geschenk</a:t>
            </a:r>
            <a:r>
              <a:rPr lang="en-GB" i="0" dirty="0"/>
              <a:t>, das Heft, das Papier, der </a:t>
            </a:r>
            <a:r>
              <a:rPr lang="en-GB" i="0" dirty="0" err="1"/>
              <a:t>Bleistift</a:t>
            </a:r>
            <a:r>
              <a:rPr lang="en-GB" i="0" dirty="0"/>
              <a:t>, der </a:t>
            </a:r>
            <a:r>
              <a:rPr lang="en-GB" i="0" dirty="0" err="1"/>
              <a:t>Apfel</a:t>
            </a:r>
            <a:r>
              <a:rPr lang="en-GB" i="0" dirty="0"/>
              <a:t>, der Kuchen, die </a:t>
            </a:r>
            <a:r>
              <a:rPr lang="en-GB" i="0" dirty="0" err="1"/>
              <a:t>Flasche</a:t>
            </a:r>
            <a:r>
              <a:rPr lang="en-GB" i="0" dirty="0"/>
              <a:t>.</a:t>
            </a:r>
          </a:p>
          <a:p>
            <a:endParaRPr lang="en-GB" i="0" dirty="0"/>
          </a:p>
          <a:p>
            <a:r>
              <a:rPr lang="en-GB" i="0" dirty="0"/>
              <a:t>The background image of a bedroom was generated by AI in </a:t>
            </a:r>
            <a:r>
              <a:rPr lang="en-GB" i="0" dirty="0" err="1"/>
              <a:t>canva.com</a:t>
            </a:r>
            <a:r>
              <a:rPr lang="en-GB" i="0" dirty="0"/>
              <a:t> and modified in PowerPoint.</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134572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9431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audio" Target="../media/audio7.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6.wav"/><Relationship Id="rId11" Type="http://schemas.openxmlformats.org/officeDocument/2006/relationships/image" Target="../media/image6.png"/><Relationship Id="rId5" Type="http://schemas.openxmlformats.org/officeDocument/2006/relationships/audio" Target="../media/audio5.wav"/><Relationship Id="rId10"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image" Target="../media/image3.png"/><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q0FNlxxhtBk" TargetMode="External"/><Relationship Id="rId13"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9.wav"/><Relationship Id="rId11" Type="http://schemas.openxmlformats.org/officeDocument/2006/relationships/image" Target="../media/image15.png"/><Relationship Id="rId5" Type="http://schemas.openxmlformats.org/officeDocument/2006/relationships/image" Target="../media/image11.sv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0.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18.png"/><Relationship Id="rId10" Type="http://schemas.openxmlformats.org/officeDocument/2006/relationships/audio" Target="../media/audio14.wav"/><Relationship Id="rId4" Type="http://schemas.openxmlformats.org/officeDocument/2006/relationships/image" Target="../media/image11.svg"/><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7.wav"/><Relationship Id="rId7"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audio" Target="../media/audio22.wav"/><Relationship Id="rId5" Type="http://schemas.openxmlformats.org/officeDocument/2006/relationships/image" Target="../media/image20.png"/><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audio" Target="../media/audio20.wav"/></Relationships>
</file>

<file path=ppt/slides/_rels/slide7.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audio" Target="../media/audio23.wav"/><Relationship Id="rId21"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5.png"/><Relationship Id="rId33" Type="http://schemas.openxmlformats.org/officeDocument/2006/relationships/audio" Target="../media/audio27.wav"/><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audio" Target="../media/audio26.wav"/><Relationship Id="rId24" Type="http://schemas.openxmlformats.org/officeDocument/2006/relationships/image" Target="../media/image12.png"/><Relationship Id="rId32" Type="http://schemas.openxmlformats.org/officeDocument/2006/relationships/image" Target="../media/image40.png"/><Relationship Id="rId5" Type="http://schemas.openxmlformats.org/officeDocument/2006/relationships/audio" Target="../media/audio25.wav"/><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7.png"/><Relationship Id="rId10" Type="http://schemas.openxmlformats.org/officeDocument/2006/relationships/image" Target="../media/image23.png"/><Relationship Id="rId19" Type="http://schemas.openxmlformats.org/officeDocument/2006/relationships/image" Target="../media/image30.png"/><Relationship Id="rId31" Type="http://schemas.openxmlformats.org/officeDocument/2006/relationships/image" Target="../media/image39.png"/><Relationship Id="rId4" Type="http://schemas.openxmlformats.org/officeDocument/2006/relationships/audio" Target="../media/audio24.wav"/><Relationship Id="rId9" Type="http://schemas.openxmlformats.org/officeDocument/2006/relationships/image" Target="../media/image11.svg"/><Relationship Id="rId14" Type="http://schemas.openxmlformats.org/officeDocument/2006/relationships/image" Target="../media/image15.png"/><Relationship Id="rId22" Type="http://schemas.openxmlformats.org/officeDocument/2006/relationships/image" Target="../media/image33.png"/><Relationship Id="rId27" Type="http://schemas.openxmlformats.org/officeDocument/2006/relationships/image" Target="../media/image16.png"/><Relationship Id="rId30" Type="http://schemas.openxmlformats.org/officeDocument/2006/relationships/image" Target="../media/image17.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audio" Target="../media/audio29.wav"/><Relationship Id="rId21" Type="http://schemas.openxmlformats.org/officeDocument/2006/relationships/audio" Target="../media/audio44.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 Type="http://schemas.openxmlformats.org/officeDocument/2006/relationships/notesSlide" Target="../notesSlides/notesSlide9.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image" Target="../media/image42.png"/><Relationship Id="rId15" Type="http://schemas.openxmlformats.org/officeDocument/2006/relationships/audio" Target="../media/audio38.wav"/><Relationship Id="rId23" Type="http://schemas.openxmlformats.org/officeDocument/2006/relationships/audio" Target="../media/audio46.wav"/><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image" Target="../media/image41.png"/><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 y="163664"/>
            <a:ext cx="4350983"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6</a:t>
            </a:r>
          </a:p>
        </p:txBody>
      </p:sp>
      <p:sp>
        <p:nvSpPr>
          <p:cNvPr id="4" name="TextBox 3">
            <a:hlinkClick r:id="" action="ppaction://noaction">
              <a:snd r:embed="rId4" name="T3_W6_1.1.wav"/>
            </a:hlinkClick>
            <a:extLst>
              <a:ext uri="{FF2B5EF4-FFF2-40B4-BE49-F238E27FC236}">
                <a16:creationId xmlns:a16="http://schemas.microsoft.com/office/drawing/2014/main" id="{57819278-B862-46F6-BE3C-D8E80F89DD8F}"/>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latin typeface="Century Gothic" panose="020B0502020202020204" pitchFamily="34" charset="0"/>
              </a:rPr>
              <a:t>Wir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räumen</a:t>
            </a:r>
            <a:r>
              <a:rPr lang="en-GB" sz="2400" dirty="0">
                <a:solidFill>
                  <a:srgbClr val="002060"/>
                </a:solidFill>
                <a:latin typeface="Century Gothic" panose="020B0502020202020204" pitchFamily="34" charset="0"/>
              </a:rPr>
              <a:t> auf*!</a:t>
            </a:r>
          </a:p>
        </p:txBody>
      </p:sp>
      <p:sp>
        <p:nvSpPr>
          <p:cNvPr id="5" name="TextBox 4">
            <a:extLst>
              <a:ext uri="{FF2B5EF4-FFF2-40B4-BE49-F238E27FC236}">
                <a16:creationId xmlns:a16="http://schemas.microsoft.com/office/drawing/2014/main" id="{B918090F-75B9-1066-FAD2-D66B0874D9C6}"/>
              </a:ext>
            </a:extLst>
          </p:cNvPr>
          <p:cNvSpPr txBox="1"/>
          <p:nvPr/>
        </p:nvSpPr>
        <p:spPr>
          <a:xfrm>
            <a:off x="4523121" y="6500985"/>
            <a:ext cx="3202899"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aufräumen</a:t>
            </a:r>
            <a:r>
              <a:rPr lang="en-GB" sz="2000" dirty="0">
                <a:solidFill>
                  <a:srgbClr val="002060"/>
                </a:solidFill>
                <a:latin typeface="Century Gothic" panose="020B0502020202020204" pitchFamily="34" charset="0"/>
              </a:rPr>
              <a:t> – to tidy up</a:t>
            </a:r>
          </a:p>
        </p:txBody>
      </p:sp>
      <p:pic>
        <p:nvPicPr>
          <p:cNvPr id="6" name="Picture 5" descr="A nice room with a bed and toys&#10;&#10;Description automatically generated with medium confidence">
            <a:extLst>
              <a:ext uri="{FF2B5EF4-FFF2-40B4-BE49-F238E27FC236}">
                <a16:creationId xmlns:a16="http://schemas.microsoft.com/office/drawing/2014/main" id="{53042030-5E82-D285-968A-035571D3A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10" y="1434335"/>
            <a:ext cx="3835870" cy="27750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F8477FA9-5D76-A193-B5D6-2A8244425458}"/>
              </a:ext>
            </a:extLst>
          </p:cNvPr>
          <p:cNvGraphicFramePr>
            <a:graphicFrameLocks noGrp="1"/>
          </p:cNvGraphicFramePr>
          <p:nvPr>
            <p:extLst>
              <p:ext uri="{D42A27DB-BD31-4B8C-83A1-F6EECF244321}">
                <p14:modId xmlns:p14="http://schemas.microsoft.com/office/powerpoint/2010/main" val="2332923549"/>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(Party)</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tanzen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singen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Papier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Schuh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Sachen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 name="Picture 3">
            <a:extLst>
              <a:ext uri="{FF2B5EF4-FFF2-40B4-BE49-F238E27FC236}">
                <a16:creationId xmlns:a16="http://schemas.microsoft.com/office/drawing/2014/main" id="{9F53FEF4-39DE-DDE3-03F2-9C2DE717E365}"/>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98309DFC-6D74-18C1-D3FF-DFC87A579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6" name="Picture 5">
            <a:extLst>
              <a:ext uri="{FF2B5EF4-FFF2-40B4-BE49-F238E27FC236}">
                <a16:creationId xmlns:a16="http://schemas.microsoft.com/office/drawing/2014/main" id="{EBF51AEE-35E2-01E5-1F53-930ACCD20A2A}"/>
              </a:ext>
            </a:extLst>
          </p:cNvPr>
          <p:cNvPicPr>
            <a:picLocks noChangeAspect="1"/>
          </p:cNvPicPr>
          <p:nvPr/>
        </p:nvPicPr>
        <p:blipFill>
          <a:blip r:embed="rId5"/>
          <a:stretch>
            <a:fillRect/>
          </a:stretch>
        </p:blipFill>
        <p:spPr>
          <a:xfrm>
            <a:off x="594880" y="5620491"/>
            <a:ext cx="836373" cy="792353"/>
          </a:xfrm>
          <a:prstGeom prst="rect">
            <a:avLst/>
          </a:prstGeom>
        </p:spPr>
      </p:pic>
      <p:sp>
        <p:nvSpPr>
          <p:cNvPr id="7" name="TextBox 6">
            <a:extLst>
              <a:ext uri="{FF2B5EF4-FFF2-40B4-BE49-F238E27FC236}">
                <a16:creationId xmlns:a16="http://schemas.microsoft.com/office/drawing/2014/main" id="{63D27475-3F3F-9EDF-0C80-CE5FC2F45FE1}"/>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BA6DD8E9-B4D6-209F-F9C2-600E5F7081A0}"/>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9" name="TextBox 8">
            <a:extLst>
              <a:ext uri="{FF2B5EF4-FFF2-40B4-BE49-F238E27FC236}">
                <a16:creationId xmlns:a16="http://schemas.microsoft.com/office/drawing/2014/main" id="{95B01B6A-51D5-52A9-2F33-D81380961327}"/>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49061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D32D68CC-FDED-5008-5FD3-7E47B67F4465}"/>
              </a:ext>
            </a:extLst>
          </p:cNvPr>
          <p:cNvGraphicFramePr>
            <a:graphicFrameLocks noGrp="1"/>
          </p:cNvGraphicFramePr>
          <p:nvPr>
            <p:extLst>
              <p:ext uri="{D42A27DB-BD31-4B8C-83A1-F6EECF244321}">
                <p14:modId xmlns:p14="http://schemas.microsoft.com/office/powerpoint/2010/main" val="4094875455"/>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200" b="1" dirty="0">
                          <a:solidFill>
                            <a:srgbClr val="002060"/>
                          </a:solidFill>
                          <a:latin typeface="Century Gothic" panose="020B0502020202020204" pitchFamily="34" charset="0"/>
                        </a:rPr>
                        <a:t>people, you (general)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dance, dancing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 name="Picture 3">
            <a:extLst>
              <a:ext uri="{FF2B5EF4-FFF2-40B4-BE49-F238E27FC236}">
                <a16:creationId xmlns:a16="http://schemas.microsoft.com/office/drawing/2014/main" id="{2BFAB662-C0A7-5F46-4C51-EFE08BFA1F03}"/>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74029296-903B-EE85-7041-391CB04E0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6" name="Picture 5">
            <a:extLst>
              <a:ext uri="{FF2B5EF4-FFF2-40B4-BE49-F238E27FC236}">
                <a16:creationId xmlns:a16="http://schemas.microsoft.com/office/drawing/2014/main" id="{57509FAE-E8AE-C931-FE3E-9F456FD6C004}"/>
              </a:ext>
            </a:extLst>
          </p:cNvPr>
          <p:cNvPicPr>
            <a:picLocks noChangeAspect="1"/>
          </p:cNvPicPr>
          <p:nvPr/>
        </p:nvPicPr>
        <p:blipFill>
          <a:blip r:embed="rId5"/>
          <a:stretch>
            <a:fillRect/>
          </a:stretch>
        </p:blipFill>
        <p:spPr>
          <a:xfrm>
            <a:off x="594880" y="5620491"/>
            <a:ext cx="836373" cy="792353"/>
          </a:xfrm>
          <a:prstGeom prst="rect">
            <a:avLst/>
          </a:prstGeom>
        </p:spPr>
      </p:pic>
      <p:sp>
        <p:nvSpPr>
          <p:cNvPr id="7" name="TextBox 6">
            <a:extLst>
              <a:ext uri="{FF2B5EF4-FFF2-40B4-BE49-F238E27FC236}">
                <a16:creationId xmlns:a16="http://schemas.microsoft.com/office/drawing/2014/main" id="{5D50EF95-B346-FB70-C219-D06ED14E5890}"/>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38089E7C-3184-E066-4397-D5E08DDE7C13}"/>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9" name="TextBox 8">
            <a:extLst>
              <a:ext uri="{FF2B5EF4-FFF2-40B4-BE49-F238E27FC236}">
                <a16:creationId xmlns:a16="http://schemas.microsoft.com/office/drawing/2014/main" id="{272729B7-12D5-4AFA-B2F8-7FB271C15675}"/>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9264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16798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Informa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6_2.1.wav"/>
            </a:hlinkClick>
            <a:extLst>
              <a:ext uri="{FF2B5EF4-FFF2-40B4-BE49-F238E27FC236}">
                <a16:creationId xmlns:a16="http://schemas.microsoft.com/office/drawing/2014/main" id="{6DC42178-501A-44BF-9149-1C679CF37202}"/>
              </a:ext>
            </a:extLst>
          </p:cNvPr>
          <p:cNvSpPr txBox="1"/>
          <p:nvPr/>
        </p:nvSpPr>
        <p:spPr>
          <a:xfrm>
            <a:off x="0" y="-267906"/>
            <a:ext cx="442371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tion</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969" y="865610"/>
            <a:ext cx="3206078" cy="32313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6_2.1.wav"/>
            </a:hlinkClick>
            <a:extLst>
              <a:ext uri="{FF2B5EF4-FFF2-40B4-BE49-F238E27FC236}">
                <a16:creationId xmlns:a16="http://schemas.microsoft.com/office/drawing/2014/main" id="{6DC42178-501A-44BF-9149-1C679CF37202}"/>
              </a:ext>
            </a:extLst>
          </p:cNvPr>
          <p:cNvSpPr txBox="1"/>
          <p:nvPr/>
        </p:nvSpPr>
        <p:spPr>
          <a:xfrm>
            <a:off x="0" y="-267906"/>
            <a:ext cx="5279923"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tion</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p:cNvSpPr/>
          <p:nvPr/>
        </p:nvSpPr>
        <p:spPr>
          <a:xfrm>
            <a:off x="3899425" y="4365066"/>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Informa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9150" y="2268987"/>
            <a:ext cx="2031455" cy="2047451"/>
          </a:xfrm>
          <a:prstGeom prst="rect">
            <a:avLst/>
          </a:prstGeom>
        </p:spPr>
      </p:pic>
      <p:sp>
        <p:nvSpPr>
          <p:cNvPr id="11" name="Rounded Rectangle 3">
            <a:extLst>
              <a:ext uri="{FF2B5EF4-FFF2-40B4-BE49-F238E27FC236}">
                <a16:creationId xmlns:a16="http://schemas.microsoft.com/office/drawing/2014/main" id="{7235FC93-BCE6-4A82-9919-D14BD80B537B}"/>
              </a:ext>
            </a:extLst>
          </p:cNvPr>
          <p:cNvSpPr/>
          <p:nvPr/>
        </p:nvSpPr>
        <p:spPr>
          <a:xfrm>
            <a:off x="4155980" y="2088458"/>
            <a:ext cx="3517797" cy="3275917"/>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2" name="CustomShape 2"/>
          <p:cNvSpPr/>
          <p:nvPr/>
        </p:nvSpPr>
        <p:spPr>
          <a:xfrm>
            <a:off x="0" y="3240437"/>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Tradi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3" name="CustomShape 2"/>
          <p:cNvSpPr/>
          <p:nvPr/>
        </p:nvSpPr>
        <p:spPr>
          <a:xfrm>
            <a:off x="7844476" y="3241563"/>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5" name="CustomShape 2"/>
          <p:cNvSpPr/>
          <p:nvPr/>
        </p:nvSpPr>
        <p:spPr>
          <a:xfrm>
            <a:off x="-175818" y="5858691"/>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interna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r>
              <a:rPr lang="en-GB" sz="4400" spc="-1" dirty="0">
                <a:solidFill>
                  <a:srgbClr val="002060"/>
                </a:solidFill>
                <a:latin typeface="Century Gothic" panose="020B0502020202020204" pitchFamily="34" charset="0"/>
                <a:ea typeface="Century Gothic"/>
              </a:rPr>
              <a:t>al</a:t>
            </a:r>
          </a:p>
        </p:txBody>
      </p:sp>
      <p:sp>
        <p:nvSpPr>
          <p:cNvPr id="16" name="CustomShape 2"/>
          <p:cNvSpPr/>
          <p:nvPr/>
        </p:nvSpPr>
        <p:spPr>
          <a:xfrm>
            <a:off x="7614178" y="5860865"/>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funk</a:t>
            </a:r>
            <a:r>
              <a:rPr kumimoji="0" lang="en-GB" sz="4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tion</a:t>
            </a:r>
            <a:r>
              <a:rPr lang="en-GB" sz="4400" spc="-1" dirty="0" err="1">
                <a:solidFill>
                  <a:srgbClr val="002060"/>
                </a:solidFill>
                <a:latin typeface="Century Gothic" panose="020B0502020202020204" pitchFamily="34" charset="0"/>
                <a:ea typeface="Century Gothic"/>
              </a:rPr>
              <a:t>ieren</a:t>
            </a:r>
            <a:endParaRPr lang="en-GB" sz="4400" spc="-1" dirty="0">
              <a:solidFill>
                <a:srgbClr val="002060"/>
              </a:solidFill>
              <a:latin typeface="Century Gothic" panose="020B0502020202020204" pitchFamily="34" charset="0"/>
              <a:ea typeface="Century Gothic"/>
            </a:endParaRPr>
          </a:p>
        </p:txBody>
      </p:sp>
      <p:pic>
        <p:nvPicPr>
          <p:cNvPr id="1026" name="Picture 2" descr="Free Nutcracker Christmas Decoration vector and pic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2636" y="1584293"/>
            <a:ext cx="862064" cy="1724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nternational World vector and pict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4929" y="4260916"/>
            <a:ext cx="1677479"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ag Locations vector and pictur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482" t="23019" r="29447" b="22762"/>
          <a:stretch/>
        </p:blipFill>
        <p:spPr bwMode="auto">
          <a:xfrm>
            <a:off x="9179913" y="1591974"/>
            <a:ext cx="1152399" cy="148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ear Gears illustration and pictur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763" t="2928" r="35074" b="3635"/>
          <a:stretch/>
        </p:blipFill>
        <p:spPr bwMode="auto">
          <a:xfrm>
            <a:off x="8783930" y="4192612"/>
            <a:ext cx="1973292" cy="16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6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6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6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6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Speech Bubble: Rectangle with Corners Rounded 7">
            <a:hlinkClick r:id="" action="ppaction://noaction">
              <a:snd r:embed="rId3" name="T3_W6F_4.2.wav"/>
            </a:hlinkClick>
            <a:extLst>
              <a:ext uri="{FF2B5EF4-FFF2-40B4-BE49-F238E27FC236}">
                <a16:creationId xmlns:a16="http://schemas.microsoft.com/office/drawing/2014/main" id="{59240F57-A22B-4D0E-8019-AC8D258BB600}"/>
              </a:ext>
            </a:extLst>
          </p:cNvPr>
          <p:cNvSpPr/>
          <p:nvPr/>
        </p:nvSpPr>
        <p:spPr>
          <a:xfrm>
            <a:off x="946220" y="868904"/>
            <a:ext cx="5695738"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Find die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Wörter</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Dann sing das Lied!</a:t>
            </a: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hlinkClick r:id="" action="ppaction://noaction">
              <a:snd r:embed="rId6" name="T3_W6F_4.1.wav"/>
            </a:hlinkClick>
            <a:extLst>
              <a:ext uri="{FF2B5EF4-FFF2-40B4-BE49-F238E27FC236}">
                <a16:creationId xmlns:a16="http://schemas.microsoft.com/office/drawing/2014/main" id="{3F9B81CA-49CF-4113-B92C-AF8FEDD23E30}"/>
              </a:ext>
            </a:extLst>
          </p:cNvPr>
          <p:cNvSpPr txBox="1">
            <a:spLocks/>
          </p:cNvSpPr>
          <p:nvPr/>
        </p:nvSpPr>
        <p:spPr>
          <a:xfrm>
            <a:off x="3049916" y="68939"/>
            <a:ext cx="4584261"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Wir</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räumen</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auf’ Lied</a:t>
            </a:r>
            <a:endParaRPr kumimoji="0" lang="en-GB" sz="3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 name="Google Shape;167;p2">
            <a:extLst>
              <a:ext uri="{FF2B5EF4-FFF2-40B4-BE49-F238E27FC236}">
                <a16:creationId xmlns:a16="http://schemas.microsoft.com/office/drawing/2014/main" id="{D2485AE8-92B4-1397-DB8D-ED05D7A10E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Rectangle 12">
            <a:extLst>
              <a:ext uri="{FF2B5EF4-FFF2-40B4-BE49-F238E27FC236}">
                <a16:creationId xmlns:a16="http://schemas.microsoft.com/office/drawing/2014/main" id="{38DE85B5-F2C9-4CE8-ACED-1CD80BB4283E}"/>
              </a:ext>
            </a:extLst>
          </p:cNvPr>
          <p:cNvSpPr/>
          <p:nvPr/>
        </p:nvSpPr>
        <p:spPr>
          <a:xfrm>
            <a:off x="123171" y="1568610"/>
            <a:ext cx="5695738" cy="5123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Oh Mann! Was für </a:t>
            </a:r>
            <a:r>
              <a:rPr lang="en-US" sz="2000" dirty="0" err="1">
                <a:latin typeface="Century Gothic" panose="020B0502020202020204" pitchFamily="34" charset="0"/>
              </a:rPr>
              <a:t>ein</a:t>
            </a:r>
            <a:r>
              <a:rPr lang="en-US" sz="2000" dirty="0">
                <a:latin typeface="Century Gothic" panose="020B0502020202020204" pitchFamily="34" charset="0"/>
              </a:rPr>
              <a:t> </a:t>
            </a:r>
            <a:r>
              <a:rPr lang="en-US" sz="2000" dirty="0" err="1">
                <a:latin typeface="Century Gothic" panose="020B0502020202020204" pitchFamily="34" charset="0"/>
              </a:rPr>
              <a:t>Durcheinander</a:t>
            </a:r>
            <a:r>
              <a:rPr lang="en-US" sz="2000" dirty="0">
                <a:latin typeface="Century Gothic" panose="020B0502020202020204" pitchFamily="34" charset="0"/>
              </a:rPr>
              <a:t>!</a:t>
            </a:r>
          </a:p>
          <a:p>
            <a:pPr algn="ctr"/>
            <a:r>
              <a:rPr lang="en-US" sz="2000" dirty="0">
                <a:latin typeface="Century Gothic" panose="020B0502020202020204" pitchFamily="34" charset="0"/>
              </a:rPr>
              <a:t>Wie </a:t>
            </a:r>
            <a:r>
              <a:rPr lang="en-US" sz="2000" dirty="0" err="1">
                <a:latin typeface="Century Gothic" panose="020B0502020202020204" pitchFamily="34" charset="0"/>
              </a:rPr>
              <a:t>soll</a:t>
            </a:r>
            <a:r>
              <a:rPr lang="en-US" sz="2000" dirty="0">
                <a:latin typeface="Century Gothic" panose="020B0502020202020204" pitchFamily="34" charset="0"/>
              </a:rPr>
              <a:t> ich da </a:t>
            </a:r>
            <a:r>
              <a:rPr lang="en-US" sz="2000" dirty="0" err="1">
                <a:latin typeface="Century Gothic" panose="020B0502020202020204" pitchFamily="34" charset="0"/>
              </a:rPr>
              <a:t>nur</a:t>
            </a:r>
            <a:r>
              <a:rPr lang="en-US" sz="2000" dirty="0">
                <a:latin typeface="Century Gothic" panose="020B0502020202020204" pitchFamily="34" charset="0"/>
              </a:rPr>
              <a:t> </a:t>
            </a:r>
            <a:r>
              <a:rPr lang="en-US" sz="2000" dirty="0" err="1">
                <a:latin typeface="Century Gothic" panose="020B0502020202020204" pitchFamily="34" charset="0"/>
              </a:rPr>
              <a:t>meine</a:t>
            </a:r>
            <a:r>
              <a:rPr lang="en-US" sz="2000" dirty="0">
                <a:latin typeface="Century Gothic" panose="020B0502020202020204" pitchFamily="34" charset="0"/>
              </a:rPr>
              <a:t> </a:t>
            </a:r>
            <a:r>
              <a:rPr lang="en-US" sz="2000" dirty="0" err="1">
                <a:latin typeface="Century Gothic" panose="020B0502020202020204" pitchFamily="34" charset="0"/>
              </a:rPr>
              <a:t>ganzen</a:t>
            </a:r>
            <a:r>
              <a:rPr lang="en-US" sz="2000" dirty="0">
                <a:latin typeface="Century Gothic" panose="020B0502020202020204" pitchFamily="34" charset="0"/>
              </a:rPr>
              <a:t> </a:t>
            </a:r>
            <a:r>
              <a:rPr lang="en-US" sz="2000" b="1" dirty="0" err="1">
                <a:latin typeface="Century Gothic" panose="020B0502020202020204" pitchFamily="34" charset="0"/>
              </a:rPr>
              <a:t>Sachen</a:t>
            </a:r>
            <a:r>
              <a:rPr lang="en-US" sz="2000" dirty="0">
                <a:latin typeface="Century Gothic" panose="020B0502020202020204" pitchFamily="34" charset="0"/>
              </a:rPr>
              <a:t> </a:t>
            </a:r>
            <a:r>
              <a:rPr lang="en-US" sz="2000" dirty="0" err="1">
                <a:latin typeface="Century Gothic" panose="020B0502020202020204" pitchFamily="34" charset="0"/>
              </a:rPr>
              <a:t>wiederfinden</a:t>
            </a:r>
            <a:r>
              <a:rPr lang="en-US" sz="2000" dirty="0">
                <a:latin typeface="Century Gothic" panose="020B0502020202020204" pitchFamily="34" charset="0"/>
              </a:rPr>
              <a:t>?</a:t>
            </a:r>
          </a:p>
          <a:p>
            <a:pPr algn="ctr"/>
            <a:r>
              <a:rPr lang="en-US" sz="2000" b="1" dirty="0">
                <a:latin typeface="Century Gothic" panose="020B0502020202020204" pitchFamily="34" charset="0"/>
              </a:rPr>
              <a:t>Es </a:t>
            </a:r>
            <a:r>
              <a:rPr lang="en-US" sz="2000" b="1" dirty="0" err="1">
                <a:latin typeface="Century Gothic" panose="020B0502020202020204" pitchFamily="34" charset="0"/>
              </a:rPr>
              <a:t>gibt</a:t>
            </a:r>
            <a:r>
              <a:rPr lang="en-US" sz="2000" b="1" dirty="0">
                <a:latin typeface="Century Gothic" panose="020B0502020202020204" pitchFamily="34" charset="0"/>
              </a:rPr>
              <a:t> </a:t>
            </a:r>
            <a:r>
              <a:rPr lang="en-US" sz="2000" dirty="0">
                <a:latin typeface="Century Gothic" panose="020B0502020202020204" pitchFamily="34" charset="0"/>
              </a:rPr>
              <a:t>da dieses </a:t>
            </a:r>
            <a:r>
              <a:rPr lang="en-US" sz="2000" b="1" dirty="0">
                <a:latin typeface="Century Gothic" panose="020B0502020202020204" pitchFamily="34" charset="0"/>
              </a:rPr>
              <a:t>Lied</a:t>
            </a:r>
            <a:r>
              <a:rPr lang="en-US" sz="2000" dirty="0">
                <a:latin typeface="Century Gothic" panose="020B0502020202020204" pitchFamily="34" charset="0"/>
              </a:rPr>
              <a:t>,</a:t>
            </a:r>
          </a:p>
          <a:p>
            <a:pPr algn="ctr"/>
            <a:r>
              <a:rPr lang="en-US" sz="2000" dirty="0" err="1">
                <a:latin typeface="Century Gothic" panose="020B0502020202020204" pitchFamily="34" charset="0"/>
              </a:rPr>
              <a:t>bei</a:t>
            </a:r>
            <a:r>
              <a:rPr lang="en-US" sz="2000" dirty="0">
                <a:latin typeface="Century Gothic" panose="020B0502020202020204" pitchFamily="34" charset="0"/>
              </a:rPr>
              <a:t> dem du </a:t>
            </a:r>
            <a:r>
              <a:rPr lang="en-US" sz="2000" dirty="0" err="1">
                <a:latin typeface="Century Gothic" panose="020B0502020202020204" pitchFamily="34" charset="0"/>
              </a:rPr>
              <a:t>durch</a:t>
            </a:r>
            <a:r>
              <a:rPr lang="en-US" sz="2000" dirty="0">
                <a:latin typeface="Century Gothic" panose="020B0502020202020204" pitchFamily="34" charset="0"/>
              </a:rPr>
              <a:t> das </a:t>
            </a:r>
            <a:r>
              <a:rPr lang="en-US" sz="2000" b="1" dirty="0">
                <a:latin typeface="Century Gothic" panose="020B0502020202020204" pitchFamily="34" charset="0"/>
              </a:rPr>
              <a:t>Zimmer</a:t>
            </a:r>
            <a:r>
              <a:rPr lang="en-US" sz="2000" dirty="0">
                <a:latin typeface="Century Gothic" panose="020B0502020202020204" pitchFamily="34" charset="0"/>
              </a:rPr>
              <a:t> </a:t>
            </a:r>
            <a:r>
              <a:rPr lang="en-US" sz="2000" dirty="0" err="1">
                <a:latin typeface="Century Gothic" panose="020B0502020202020204" pitchFamily="34" charset="0"/>
              </a:rPr>
              <a:t>fliegst</a:t>
            </a:r>
            <a:endParaRPr lang="en-US" sz="2000" dirty="0">
              <a:latin typeface="Century Gothic" panose="020B0502020202020204" pitchFamily="34" charset="0"/>
            </a:endParaRPr>
          </a:p>
          <a:p>
            <a:pPr algn="ctr"/>
            <a:r>
              <a:rPr lang="en-US" sz="2000" dirty="0" err="1">
                <a:latin typeface="Century Gothic" panose="020B0502020202020204" pitchFamily="34" charset="0"/>
              </a:rPr>
              <a:t>Komm</a:t>
            </a:r>
            <a:r>
              <a:rPr lang="en-US" sz="2000" dirty="0">
                <a:latin typeface="Century Gothic" panose="020B0502020202020204" pitchFamily="34" charset="0"/>
              </a:rPr>
              <a:t>, </a:t>
            </a: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räumen</a:t>
            </a:r>
            <a:r>
              <a:rPr lang="en-US" sz="2000" dirty="0">
                <a:latin typeface="Century Gothic" panose="020B0502020202020204" pitchFamily="34" charset="0"/>
              </a:rPr>
              <a:t> </a:t>
            </a: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b="1" dirty="0" err="1">
                <a:latin typeface="Century Gothic" panose="020B0502020202020204" pitchFamily="34" charset="0"/>
              </a:rPr>
              <a:t>zusammen</a:t>
            </a:r>
            <a:r>
              <a:rPr lang="en-US" sz="2000" dirty="0">
                <a:latin typeface="Century Gothic" panose="020B0502020202020204" pitchFamily="34" charset="0"/>
              </a:rPr>
              <a:t> das </a:t>
            </a:r>
            <a:r>
              <a:rPr lang="en-US" sz="2000" dirty="0" err="1">
                <a:latin typeface="Century Gothic" panose="020B0502020202020204" pitchFamily="34" charset="0"/>
              </a:rPr>
              <a:t>ganze</a:t>
            </a:r>
            <a:r>
              <a:rPr lang="en-US" sz="2000" dirty="0">
                <a:latin typeface="Century Gothic" panose="020B0502020202020204" pitchFamily="34" charset="0"/>
              </a:rPr>
              <a:t> </a:t>
            </a:r>
            <a:r>
              <a:rPr lang="en-US" sz="2000" b="1" dirty="0">
                <a:latin typeface="Century Gothic" panose="020B0502020202020204" pitchFamily="34" charset="0"/>
              </a:rPr>
              <a:t>Zimmer</a:t>
            </a:r>
            <a:r>
              <a:rPr lang="en-US" sz="2000" dirty="0">
                <a:latin typeface="Century Gothic" panose="020B0502020202020204" pitchFamily="34" charset="0"/>
              </a:rPr>
              <a:t> auf</a:t>
            </a:r>
          </a:p>
          <a:p>
            <a:pPr algn="ctr"/>
            <a:r>
              <a:rPr lang="en-US" sz="2000" dirty="0" err="1">
                <a:latin typeface="Century Gothic" panose="020B0502020202020204" pitchFamily="34" charset="0"/>
              </a:rPr>
              <a:t>Socken</a:t>
            </a:r>
            <a:r>
              <a:rPr lang="en-US" sz="2000" dirty="0">
                <a:latin typeface="Century Gothic" panose="020B0502020202020204" pitchFamily="34" charset="0"/>
              </a:rPr>
              <a:t>, </a:t>
            </a:r>
            <a:r>
              <a:rPr lang="en-US" sz="2000" b="1" dirty="0" err="1">
                <a:latin typeface="Century Gothic" panose="020B0502020202020204" pitchFamily="34" charset="0"/>
              </a:rPr>
              <a:t>Bücher</a:t>
            </a:r>
            <a:r>
              <a:rPr lang="en-US" sz="2000" dirty="0">
                <a:latin typeface="Century Gothic" panose="020B0502020202020204" pitchFamily="34" charset="0"/>
              </a:rPr>
              <a:t> und CDs </a:t>
            </a:r>
          </a:p>
          <a:p>
            <a:pPr algn="ctr"/>
            <a:r>
              <a:rPr lang="en-US" sz="2000" dirty="0" err="1">
                <a:latin typeface="Century Gothic" panose="020B0502020202020204" pitchFamily="34" charset="0"/>
              </a:rPr>
              <a:t>liegen</a:t>
            </a:r>
            <a:r>
              <a:rPr lang="en-US" sz="2000" dirty="0">
                <a:latin typeface="Century Gothic" panose="020B0502020202020204" pitchFamily="34" charset="0"/>
              </a:rPr>
              <a:t> </a:t>
            </a:r>
            <a:r>
              <a:rPr lang="en-US" sz="2000" dirty="0" err="1">
                <a:latin typeface="Century Gothic" panose="020B0502020202020204" pitchFamily="34" charset="0"/>
              </a:rPr>
              <a:t>kreuz</a:t>
            </a:r>
            <a:r>
              <a:rPr lang="en-US" sz="2000" dirty="0">
                <a:latin typeface="Century Gothic" panose="020B0502020202020204" pitchFamily="34" charset="0"/>
              </a:rPr>
              <a:t> und </a:t>
            </a:r>
            <a:r>
              <a:rPr lang="en-US" sz="2000" dirty="0" err="1">
                <a:latin typeface="Century Gothic" panose="020B0502020202020204" pitchFamily="34" charset="0"/>
              </a:rPr>
              <a:t>quer</a:t>
            </a:r>
            <a:r>
              <a:rPr lang="en-US" sz="2000" dirty="0">
                <a:latin typeface="Century Gothic" panose="020B0502020202020204" pitchFamily="34" charset="0"/>
              </a:rPr>
              <a:t> </a:t>
            </a:r>
            <a:r>
              <a:rPr lang="en-US" sz="2000" dirty="0" err="1">
                <a:latin typeface="Century Gothic" panose="020B0502020202020204" pitchFamily="34" charset="0"/>
              </a:rPr>
              <a:t>im</a:t>
            </a:r>
            <a:r>
              <a:rPr lang="en-US" sz="2000" dirty="0">
                <a:latin typeface="Century Gothic" panose="020B0502020202020204" pitchFamily="34" charset="0"/>
              </a:rPr>
              <a:t> </a:t>
            </a:r>
            <a:r>
              <a:rPr lang="en-US" sz="2000" dirty="0" err="1">
                <a:latin typeface="Century Gothic" panose="020B0502020202020204" pitchFamily="34" charset="0"/>
              </a:rPr>
              <a:t>Weg</a:t>
            </a:r>
            <a:r>
              <a:rPr lang="en-US" sz="2000" dirty="0">
                <a:latin typeface="Century Gothic" panose="020B0502020202020204" pitchFamily="34" charset="0"/>
              </a:rPr>
              <a:t>.</a:t>
            </a:r>
          </a:p>
          <a:p>
            <a:pPr algn="ctr"/>
            <a:r>
              <a:rPr lang="en-US" sz="2000" dirty="0" err="1">
                <a:latin typeface="Century Gothic" panose="020B0502020202020204" pitchFamily="34" charset="0"/>
              </a:rPr>
              <a:t>Komm</a:t>
            </a:r>
            <a:r>
              <a:rPr lang="en-US" sz="2000" dirty="0">
                <a:latin typeface="Century Gothic" panose="020B0502020202020204" pitchFamily="34" charset="0"/>
              </a:rPr>
              <a:t>, </a:t>
            </a: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räumen</a:t>
            </a:r>
            <a:r>
              <a:rPr lang="en-US" sz="2000" dirty="0">
                <a:latin typeface="Century Gothic" panose="020B0502020202020204" pitchFamily="34" charset="0"/>
              </a:rPr>
              <a:t> </a:t>
            </a: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b="1" dirty="0" err="1">
                <a:latin typeface="Century Gothic" panose="020B0502020202020204" pitchFamily="34" charset="0"/>
              </a:rPr>
              <a:t>zusammen</a:t>
            </a:r>
            <a:r>
              <a:rPr lang="en-US" sz="2000" dirty="0">
                <a:latin typeface="Century Gothic" panose="020B0502020202020204" pitchFamily="34" charset="0"/>
              </a:rPr>
              <a:t> das </a:t>
            </a:r>
            <a:r>
              <a:rPr lang="en-US" sz="2000" dirty="0" err="1">
                <a:latin typeface="Century Gothic" panose="020B0502020202020204" pitchFamily="34" charset="0"/>
              </a:rPr>
              <a:t>ganze</a:t>
            </a:r>
            <a:r>
              <a:rPr lang="en-US" sz="2000" dirty="0">
                <a:latin typeface="Century Gothic" panose="020B0502020202020204" pitchFamily="34" charset="0"/>
              </a:rPr>
              <a:t> </a:t>
            </a:r>
            <a:r>
              <a:rPr lang="en-US" sz="2000" b="1" dirty="0">
                <a:latin typeface="Century Gothic" panose="020B0502020202020204" pitchFamily="34" charset="0"/>
              </a:rPr>
              <a:t>Zimmer</a:t>
            </a:r>
            <a:r>
              <a:rPr lang="en-US" sz="2000" dirty="0">
                <a:latin typeface="Century Gothic" panose="020B0502020202020204" pitchFamily="34" charset="0"/>
              </a:rPr>
              <a:t> auf</a:t>
            </a:r>
          </a:p>
          <a:p>
            <a:pPr algn="ctr"/>
            <a:r>
              <a:rPr lang="en-US" sz="2000" dirty="0">
                <a:latin typeface="Century Gothic" panose="020B0502020202020204" pitchFamily="34" charset="0"/>
              </a:rPr>
              <a:t>Dab, dab, da-</a:t>
            </a:r>
            <a:r>
              <a:rPr lang="en-US" sz="2000" dirty="0" err="1">
                <a:latin typeface="Century Gothic" panose="020B0502020202020204" pitchFamily="34" charset="0"/>
              </a:rPr>
              <a:t>ba</a:t>
            </a:r>
            <a:r>
              <a:rPr lang="en-US" sz="2000" dirty="0">
                <a:latin typeface="Century Gothic" panose="020B0502020202020204" pitchFamily="34" charset="0"/>
              </a:rPr>
              <a:t>-dab, da-da-da-dab</a:t>
            </a:r>
          </a:p>
          <a:p>
            <a:pPr algn="ct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putzen</a:t>
            </a:r>
            <a:r>
              <a:rPr lang="en-US" sz="2000" dirty="0">
                <a:latin typeface="Century Gothic" panose="020B0502020202020204" pitchFamily="34" charset="0"/>
              </a:rPr>
              <a:t> das </a:t>
            </a:r>
            <a:r>
              <a:rPr lang="en-US" sz="2000" b="1" dirty="0">
                <a:latin typeface="Century Gothic" panose="020B0502020202020204" pitchFamily="34" charset="0"/>
              </a:rPr>
              <a:t>Zimmer</a:t>
            </a:r>
            <a:r>
              <a:rPr lang="en-US" sz="2000" dirty="0">
                <a:latin typeface="Century Gothic" panose="020B0502020202020204" pitchFamily="34" charset="0"/>
              </a:rPr>
              <a:t> und </a:t>
            </a:r>
            <a:r>
              <a:rPr lang="en-US" sz="2000" dirty="0" err="1">
                <a:latin typeface="Century Gothic" panose="020B0502020202020204" pitchFamily="34" charset="0"/>
              </a:rPr>
              <a:t>räumen</a:t>
            </a:r>
            <a:r>
              <a:rPr lang="en-US" sz="2000" dirty="0">
                <a:latin typeface="Century Gothic" panose="020B0502020202020204" pitchFamily="34" charset="0"/>
              </a:rPr>
              <a:t> es auf. </a:t>
            </a:r>
          </a:p>
          <a:p>
            <a:pPr algn="ctr"/>
            <a:r>
              <a:rPr lang="en-US" sz="2000" dirty="0">
                <a:latin typeface="Century Gothic" panose="020B0502020202020204" pitchFamily="34" charset="0"/>
              </a:rPr>
              <a:t>Dab, dab, da-</a:t>
            </a:r>
            <a:r>
              <a:rPr lang="en-US" sz="2000" dirty="0" err="1">
                <a:latin typeface="Century Gothic" panose="020B0502020202020204" pitchFamily="34" charset="0"/>
              </a:rPr>
              <a:t>ba</a:t>
            </a:r>
            <a:r>
              <a:rPr lang="en-US" sz="2000" dirty="0">
                <a:latin typeface="Century Gothic" panose="020B0502020202020204" pitchFamily="34" charset="0"/>
              </a:rPr>
              <a:t>-dab, da-da-da-dab</a:t>
            </a:r>
          </a:p>
          <a:p>
            <a:pPr algn="ct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dirty="0" err="1">
                <a:latin typeface="Century Gothic" panose="020B0502020202020204" pitchFamily="34" charset="0"/>
              </a:rPr>
              <a:t>sieht</a:t>
            </a:r>
            <a:r>
              <a:rPr lang="en-US" sz="2000" dirty="0">
                <a:latin typeface="Century Gothic" panose="020B0502020202020204" pitchFamily="34" charset="0"/>
              </a:rPr>
              <a:t> es </a:t>
            </a:r>
            <a:r>
              <a:rPr lang="en-US" sz="2000" dirty="0" err="1">
                <a:latin typeface="Century Gothic" panose="020B0502020202020204" pitchFamily="34" charset="0"/>
              </a:rPr>
              <a:t>besser</a:t>
            </a:r>
            <a:r>
              <a:rPr lang="en-US" sz="2000" dirty="0">
                <a:latin typeface="Century Gothic" panose="020B0502020202020204" pitchFamily="34" charset="0"/>
              </a:rPr>
              <a:t> </a:t>
            </a:r>
            <a:r>
              <a:rPr lang="en-US" sz="2000" dirty="0" err="1">
                <a:latin typeface="Century Gothic" panose="020B0502020202020204" pitchFamily="34" charset="0"/>
              </a:rPr>
              <a:t>aus</a:t>
            </a:r>
            <a:r>
              <a:rPr lang="en-US" sz="2000" dirty="0">
                <a:latin typeface="Century Gothic" panose="020B0502020202020204" pitchFamily="34" charset="0"/>
              </a:rPr>
              <a:t>!</a:t>
            </a:r>
          </a:p>
        </p:txBody>
      </p:sp>
      <p:sp>
        <p:nvSpPr>
          <p:cNvPr id="14" name="Rectangle 13">
            <a:extLst>
              <a:ext uri="{FF2B5EF4-FFF2-40B4-BE49-F238E27FC236}">
                <a16:creationId xmlns:a16="http://schemas.microsoft.com/office/drawing/2014/main" id="{ADEE3DF0-EB50-89FA-5A7F-39E169C30DA2}"/>
              </a:ext>
            </a:extLst>
          </p:cNvPr>
          <p:cNvSpPr/>
          <p:nvPr/>
        </p:nvSpPr>
        <p:spPr>
          <a:xfrm>
            <a:off x="6096000" y="1568609"/>
            <a:ext cx="5695738" cy="5123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Oh man! What a mess! </a:t>
            </a:r>
          </a:p>
          <a:p>
            <a:pPr algn="ctr"/>
            <a:r>
              <a:rPr lang="en-GB" sz="2000" dirty="0">
                <a:latin typeface="Century Gothic" panose="020B0502020202020204" pitchFamily="34" charset="0"/>
              </a:rPr>
              <a:t>How am I supposed to find all my </a:t>
            </a:r>
            <a:r>
              <a:rPr lang="en-GB" sz="2000" b="1" dirty="0">
                <a:latin typeface="Century Gothic" panose="020B0502020202020204" pitchFamily="34" charset="0"/>
              </a:rPr>
              <a:t>things</a:t>
            </a:r>
            <a:r>
              <a:rPr lang="en-GB" sz="2000" dirty="0">
                <a:latin typeface="Century Gothic" panose="020B0502020202020204" pitchFamily="34" charset="0"/>
              </a:rPr>
              <a:t>?</a:t>
            </a:r>
          </a:p>
          <a:p>
            <a:pPr algn="ctr"/>
            <a:endParaRPr lang="en-GB" sz="2000" dirty="0">
              <a:latin typeface="Century Gothic" panose="020B0502020202020204" pitchFamily="34" charset="0"/>
            </a:endParaRPr>
          </a:p>
          <a:p>
            <a:pPr algn="ctr"/>
            <a:r>
              <a:rPr lang="en-GB" sz="2000" b="1">
                <a:latin typeface="Century Gothic" panose="020B0502020202020204" pitchFamily="34" charset="0"/>
              </a:rPr>
              <a:t>There </a:t>
            </a:r>
            <a:r>
              <a:rPr lang="en-GB" sz="2000" b="1" dirty="0">
                <a:latin typeface="Century Gothic" panose="020B0502020202020204" pitchFamily="34" charset="0"/>
              </a:rPr>
              <a:t>is </a:t>
            </a:r>
            <a:r>
              <a:rPr lang="en-GB" sz="2000" dirty="0">
                <a:latin typeface="Century Gothic" panose="020B0502020202020204" pitchFamily="34" charset="0"/>
              </a:rPr>
              <a:t>this </a:t>
            </a:r>
            <a:r>
              <a:rPr lang="en-GB" sz="2000" b="1" dirty="0">
                <a:latin typeface="Century Gothic" panose="020B0502020202020204" pitchFamily="34" charset="0"/>
              </a:rPr>
              <a:t>song</a:t>
            </a:r>
            <a:r>
              <a:rPr lang="en-GB" sz="2000" dirty="0">
                <a:latin typeface="Century Gothic" panose="020B0502020202020204" pitchFamily="34" charset="0"/>
              </a:rPr>
              <a:t>, </a:t>
            </a:r>
          </a:p>
          <a:p>
            <a:pPr algn="ctr"/>
            <a:r>
              <a:rPr lang="en-GB" sz="2000" dirty="0">
                <a:latin typeface="Century Gothic" panose="020B0502020202020204" pitchFamily="34" charset="0"/>
              </a:rPr>
              <a:t>where you fly through the </a:t>
            </a:r>
            <a:r>
              <a:rPr lang="en-GB" sz="2000" b="1" dirty="0">
                <a:latin typeface="Century Gothic" panose="020B0502020202020204" pitchFamily="34" charset="0"/>
              </a:rPr>
              <a:t>room</a:t>
            </a:r>
            <a:r>
              <a:rPr lang="en-GB" sz="2000" dirty="0">
                <a:latin typeface="Century Gothic" panose="020B0502020202020204" pitchFamily="34" charset="0"/>
              </a:rPr>
              <a:t>. </a:t>
            </a:r>
          </a:p>
          <a:p>
            <a:pPr algn="ctr"/>
            <a:r>
              <a:rPr lang="en-GB" sz="2000" dirty="0">
                <a:latin typeface="Century Gothic" panose="020B0502020202020204" pitchFamily="34" charset="0"/>
              </a:rPr>
              <a:t>Come on, let’s tidy up </a:t>
            </a:r>
          </a:p>
          <a:p>
            <a:pPr algn="ctr"/>
            <a:r>
              <a:rPr lang="en-GB" sz="2000" dirty="0">
                <a:latin typeface="Century Gothic" panose="020B0502020202020204" pitchFamily="34" charset="0"/>
              </a:rPr>
              <a:t>the whole </a:t>
            </a:r>
            <a:r>
              <a:rPr lang="en-GB" sz="2000" b="1" dirty="0">
                <a:latin typeface="Century Gothic" panose="020B0502020202020204" pitchFamily="34" charset="0"/>
              </a:rPr>
              <a:t>room</a:t>
            </a:r>
            <a:r>
              <a:rPr lang="en-GB" sz="2000" dirty="0">
                <a:latin typeface="Century Gothic" panose="020B0502020202020204" pitchFamily="34" charset="0"/>
              </a:rPr>
              <a:t> </a:t>
            </a:r>
            <a:r>
              <a:rPr lang="en-GB" sz="2000" b="1" dirty="0">
                <a:latin typeface="Century Gothic" panose="020B0502020202020204" pitchFamily="34" charset="0"/>
              </a:rPr>
              <a:t>together</a:t>
            </a:r>
            <a:r>
              <a:rPr lang="en-GB" sz="2000" dirty="0">
                <a:latin typeface="Century Gothic" panose="020B0502020202020204" pitchFamily="34" charset="0"/>
              </a:rPr>
              <a:t> now. </a:t>
            </a:r>
          </a:p>
          <a:p>
            <a:pPr algn="ctr"/>
            <a:r>
              <a:rPr lang="en-GB" sz="2000" dirty="0">
                <a:latin typeface="Century Gothic" panose="020B0502020202020204" pitchFamily="34" charset="0"/>
              </a:rPr>
              <a:t>Socks, </a:t>
            </a:r>
            <a:r>
              <a:rPr lang="en-GB" sz="2000" b="1" dirty="0">
                <a:latin typeface="Century Gothic" panose="020B0502020202020204" pitchFamily="34" charset="0"/>
              </a:rPr>
              <a:t>books</a:t>
            </a:r>
            <a:r>
              <a:rPr lang="en-GB" sz="2000" dirty="0">
                <a:latin typeface="Century Gothic" panose="020B0502020202020204" pitchFamily="34" charset="0"/>
              </a:rPr>
              <a:t>, and CDs </a:t>
            </a:r>
          </a:p>
          <a:p>
            <a:pPr algn="ctr"/>
            <a:r>
              <a:rPr lang="en-GB" sz="2000" dirty="0">
                <a:latin typeface="Century Gothic" panose="020B0502020202020204" pitchFamily="34" charset="0"/>
              </a:rPr>
              <a:t>are scattered all over the place. </a:t>
            </a:r>
          </a:p>
          <a:p>
            <a:pPr algn="ctr"/>
            <a:r>
              <a:rPr lang="en-GB" sz="2000" dirty="0">
                <a:latin typeface="Century Gothic" panose="020B0502020202020204" pitchFamily="34" charset="0"/>
              </a:rPr>
              <a:t>Come on, let’s tidy up </a:t>
            </a:r>
          </a:p>
          <a:p>
            <a:pPr algn="ctr"/>
            <a:r>
              <a:rPr lang="en-GB" sz="2000" dirty="0">
                <a:latin typeface="Century Gothic" panose="020B0502020202020204" pitchFamily="34" charset="0"/>
              </a:rPr>
              <a:t>the whole </a:t>
            </a:r>
            <a:r>
              <a:rPr lang="en-GB" sz="2000" b="1" dirty="0">
                <a:latin typeface="Century Gothic" panose="020B0502020202020204" pitchFamily="34" charset="0"/>
              </a:rPr>
              <a:t>room</a:t>
            </a:r>
            <a:r>
              <a:rPr lang="en-GB" sz="2000" dirty="0">
                <a:latin typeface="Century Gothic" panose="020B0502020202020204" pitchFamily="34" charset="0"/>
              </a:rPr>
              <a:t> </a:t>
            </a:r>
            <a:r>
              <a:rPr lang="en-GB" sz="2000" b="1" dirty="0">
                <a:latin typeface="Century Gothic" panose="020B0502020202020204" pitchFamily="34" charset="0"/>
              </a:rPr>
              <a:t>together</a:t>
            </a:r>
            <a:r>
              <a:rPr lang="en-GB" sz="2000" dirty="0">
                <a:latin typeface="Century Gothic" panose="020B0502020202020204" pitchFamily="34" charset="0"/>
              </a:rPr>
              <a:t> now. </a:t>
            </a:r>
          </a:p>
          <a:p>
            <a:pPr algn="ctr"/>
            <a:r>
              <a:rPr lang="en-GB" sz="2000" dirty="0">
                <a:latin typeface="Century Gothic" panose="020B0502020202020204" pitchFamily="34" charset="0"/>
              </a:rPr>
              <a:t>Dab, dab, da-</a:t>
            </a:r>
            <a:r>
              <a:rPr lang="en-GB" sz="2000" dirty="0" err="1">
                <a:latin typeface="Century Gothic" panose="020B0502020202020204" pitchFamily="34" charset="0"/>
              </a:rPr>
              <a:t>ba</a:t>
            </a:r>
            <a:r>
              <a:rPr lang="en-GB" sz="2000" dirty="0">
                <a:latin typeface="Century Gothic" panose="020B0502020202020204" pitchFamily="34" charset="0"/>
              </a:rPr>
              <a:t>-dab, da-da-da-dab. </a:t>
            </a:r>
          </a:p>
          <a:p>
            <a:pPr algn="ctr"/>
            <a:r>
              <a:rPr lang="en-GB" sz="2000" dirty="0">
                <a:latin typeface="Century Gothic" panose="020B0502020202020204" pitchFamily="34" charset="0"/>
              </a:rPr>
              <a:t>We clean the </a:t>
            </a:r>
            <a:r>
              <a:rPr lang="en-GB" sz="2000" b="1" dirty="0">
                <a:latin typeface="Century Gothic" panose="020B0502020202020204" pitchFamily="34" charset="0"/>
              </a:rPr>
              <a:t>room</a:t>
            </a:r>
            <a:r>
              <a:rPr lang="en-GB" sz="2000" dirty="0">
                <a:latin typeface="Century Gothic" panose="020B0502020202020204" pitchFamily="34" charset="0"/>
              </a:rPr>
              <a:t> and tidy it up. </a:t>
            </a:r>
          </a:p>
          <a:p>
            <a:pPr algn="ctr"/>
            <a:r>
              <a:rPr lang="en-GB" sz="2000" dirty="0">
                <a:latin typeface="Century Gothic" panose="020B0502020202020204" pitchFamily="34" charset="0"/>
              </a:rPr>
              <a:t>Dab, dab, da-</a:t>
            </a:r>
            <a:r>
              <a:rPr lang="en-GB" sz="2000" dirty="0" err="1">
                <a:latin typeface="Century Gothic" panose="020B0502020202020204" pitchFamily="34" charset="0"/>
              </a:rPr>
              <a:t>ba</a:t>
            </a:r>
            <a:r>
              <a:rPr lang="en-GB" sz="2000" dirty="0">
                <a:latin typeface="Century Gothic" panose="020B0502020202020204" pitchFamily="34" charset="0"/>
              </a:rPr>
              <a:t>-dab, da-da-da-dab. </a:t>
            </a:r>
          </a:p>
          <a:p>
            <a:pPr algn="ctr"/>
            <a:r>
              <a:rPr lang="en-GB" sz="2000" dirty="0">
                <a:latin typeface="Century Gothic" panose="020B0502020202020204" pitchFamily="34" charset="0"/>
              </a:rPr>
              <a:t>Now it looks better!</a:t>
            </a:r>
            <a:endParaRPr lang="en-US" sz="2000" dirty="0">
              <a:latin typeface="Century Gothic" panose="020B0502020202020204" pitchFamily="34" charset="0"/>
            </a:endParaRPr>
          </a:p>
        </p:txBody>
      </p:sp>
      <p:pic>
        <p:nvPicPr>
          <p:cNvPr id="15" name="Picture 14">
            <a:extLst>
              <a:ext uri="{FF2B5EF4-FFF2-40B4-BE49-F238E27FC236}">
                <a16:creationId xmlns:a16="http://schemas.microsoft.com/office/drawing/2014/main" id="{A189AB94-0F5A-3305-AC45-A652DA8C3F5F}"/>
              </a:ext>
            </a:extLst>
          </p:cNvPr>
          <p:cNvPicPr>
            <a:picLocks noChangeAspect="1"/>
          </p:cNvPicPr>
          <p:nvPr/>
        </p:nvPicPr>
        <p:blipFill>
          <a:blip r:embed="rId7"/>
          <a:stretch>
            <a:fillRect/>
          </a:stretch>
        </p:blipFill>
        <p:spPr>
          <a:xfrm rot="1945501">
            <a:off x="4514010" y="1806109"/>
            <a:ext cx="1285210" cy="963907"/>
          </a:xfrm>
          <a:prstGeom prst="rect">
            <a:avLst/>
          </a:prstGeom>
        </p:spPr>
      </p:pic>
      <p:pic>
        <p:nvPicPr>
          <p:cNvPr id="16" name="Picture 15">
            <a:extLst>
              <a:ext uri="{FF2B5EF4-FFF2-40B4-BE49-F238E27FC236}">
                <a16:creationId xmlns:a16="http://schemas.microsoft.com/office/drawing/2014/main" id="{256D1E7E-B5A0-1897-FC9A-AD3E820F761F}"/>
              </a:ext>
            </a:extLst>
          </p:cNvPr>
          <p:cNvPicPr>
            <a:picLocks noChangeAspect="1"/>
          </p:cNvPicPr>
          <p:nvPr/>
        </p:nvPicPr>
        <p:blipFill>
          <a:blip r:embed="rId7"/>
          <a:stretch>
            <a:fillRect/>
          </a:stretch>
        </p:blipFill>
        <p:spPr>
          <a:xfrm rot="1945501">
            <a:off x="3713170" y="2408170"/>
            <a:ext cx="1285210" cy="963907"/>
          </a:xfrm>
          <a:prstGeom prst="rect">
            <a:avLst/>
          </a:prstGeom>
        </p:spPr>
      </p:pic>
      <p:pic>
        <p:nvPicPr>
          <p:cNvPr id="19" name="Picture 18">
            <a:extLst>
              <a:ext uri="{FF2B5EF4-FFF2-40B4-BE49-F238E27FC236}">
                <a16:creationId xmlns:a16="http://schemas.microsoft.com/office/drawing/2014/main" id="{4DAFF4E1-41A6-C2A1-9312-C8A1253F9C6A}"/>
              </a:ext>
            </a:extLst>
          </p:cNvPr>
          <p:cNvPicPr>
            <a:picLocks noChangeAspect="1"/>
          </p:cNvPicPr>
          <p:nvPr/>
        </p:nvPicPr>
        <p:blipFill>
          <a:blip r:embed="rId7"/>
          <a:stretch>
            <a:fillRect/>
          </a:stretch>
        </p:blipFill>
        <p:spPr>
          <a:xfrm rot="1945501">
            <a:off x="3483421" y="2831075"/>
            <a:ext cx="1018724" cy="764043"/>
          </a:xfrm>
          <a:prstGeom prst="rect">
            <a:avLst/>
          </a:prstGeom>
        </p:spPr>
      </p:pic>
      <p:pic>
        <p:nvPicPr>
          <p:cNvPr id="20" name="Picture 19">
            <a:extLst>
              <a:ext uri="{FF2B5EF4-FFF2-40B4-BE49-F238E27FC236}">
                <a16:creationId xmlns:a16="http://schemas.microsoft.com/office/drawing/2014/main" id="{D4A17830-576D-00D6-F3E6-49DEA40C22CC}"/>
              </a:ext>
            </a:extLst>
          </p:cNvPr>
          <p:cNvPicPr>
            <a:picLocks noChangeAspect="1"/>
          </p:cNvPicPr>
          <p:nvPr/>
        </p:nvPicPr>
        <p:blipFill>
          <a:blip r:embed="rId7"/>
          <a:stretch>
            <a:fillRect/>
          </a:stretch>
        </p:blipFill>
        <p:spPr>
          <a:xfrm rot="1945501">
            <a:off x="3540800" y="3058256"/>
            <a:ext cx="1285210" cy="963907"/>
          </a:xfrm>
          <a:prstGeom prst="rect">
            <a:avLst/>
          </a:prstGeom>
        </p:spPr>
      </p:pic>
      <p:pic>
        <p:nvPicPr>
          <p:cNvPr id="21" name="Picture 20">
            <a:extLst>
              <a:ext uri="{FF2B5EF4-FFF2-40B4-BE49-F238E27FC236}">
                <a16:creationId xmlns:a16="http://schemas.microsoft.com/office/drawing/2014/main" id="{297D2245-9187-5357-3727-52F89C90C033}"/>
              </a:ext>
            </a:extLst>
          </p:cNvPr>
          <p:cNvPicPr>
            <a:picLocks noChangeAspect="1"/>
          </p:cNvPicPr>
          <p:nvPr/>
        </p:nvPicPr>
        <p:blipFill>
          <a:blip r:embed="rId7"/>
          <a:stretch>
            <a:fillRect/>
          </a:stretch>
        </p:blipFill>
        <p:spPr>
          <a:xfrm rot="1945501">
            <a:off x="2596111" y="3441144"/>
            <a:ext cx="1018724" cy="764043"/>
          </a:xfrm>
          <a:prstGeom prst="rect">
            <a:avLst/>
          </a:prstGeom>
        </p:spPr>
      </p:pic>
      <p:pic>
        <p:nvPicPr>
          <p:cNvPr id="22" name="Picture 21">
            <a:extLst>
              <a:ext uri="{FF2B5EF4-FFF2-40B4-BE49-F238E27FC236}">
                <a16:creationId xmlns:a16="http://schemas.microsoft.com/office/drawing/2014/main" id="{EAA7F3A6-CF03-2463-A384-BF0BC0FA80DE}"/>
              </a:ext>
            </a:extLst>
          </p:cNvPr>
          <p:cNvPicPr>
            <a:picLocks noChangeAspect="1"/>
          </p:cNvPicPr>
          <p:nvPr/>
        </p:nvPicPr>
        <p:blipFill>
          <a:blip r:embed="rId7"/>
          <a:stretch>
            <a:fillRect/>
          </a:stretch>
        </p:blipFill>
        <p:spPr>
          <a:xfrm rot="1945501">
            <a:off x="3538977" y="4250147"/>
            <a:ext cx="1285210" cy="963907"/>
          </a:xfrm>
          <a:prstGeom prst="rect">
            <a:avLst/>
          </a:prstGeom>
        </p:spPr>
      </p:pic>
      <p:pic>
        <p:nvPicPr>
          <p:cNvPr id="23" name="Picture 22">
            <a:extLst>
              <a:ext uri="{FF2B5EF4-FFF2-40B4-BE49-F238E27FC236}">
                <a16:creationId xmlns:a16="http://schemas.microsoft.com/office/drawing/2014/main" id="{48940686-CC5B-7F92-7178-51AFCA62A772}"/>
              </a:ext>
            </a:extLst>
          </p:cNvPr>
          <p:cNvPicPr>
            <a:picLocks noChangeAspect="1"/>
          </p:cNvPicPr>
          <p:nvPr/>
        </p:nvPicPr>
        <p:blipFill>
          <a:blip r:embed="rId7"/>
          <a:stretch>
            <a:fillRect/>
          </a:stretch>
        </p:blipFill>
        <p:spPr>
          <a:xfrm rot="1945501">
            <a:off x="2669428" y="4664228"/>
            <a:ext cx="1018724" cy="764043"/>
          </a:xfrm>
          <a:prstGeom prst="rect">
            <a:avLst/>
          </a:prstGeom>
        </p:spPr>
      </p:pic>
      <p:pic>
        <p:nvPicPr>
          <p:cNvPr id="24" name="Picture 23">
            <a:extLst>
              <a:ext uri="{FF2B5EF4-FFF2-40B4-BE49-F238E27FC236}">
                <a16:creationId xmlns:a16="http://schemas.microsoft.com/office/drawing/2014/main" id="{FB073DE0-9BD9-E918-9CD6-2061F835D7C6}"/>
              </a:ext>
            </a:extLst>
          </p:cNvPr>
          <p:cNvPicPr>
            <a:picLocks noChangeAspect="1"/>
          </p:cNvPicPr>
          <p:nvPr/>
        </p:nvPicPr>
        <p:blipFill>
          <a:blip r:embed="rId7"/>
          <a:stretch>
            <a:fillRect/>
          </a:stretch>
        </p:blipFill>
        <p:spPr>
          <a:xfrm rot="1945501">
            <a:off x="2164181" y="5291731"/>
            <a:ext cx="1018724" cy="764043"/>
          </a:xfrm>
          <a:prstGeom prst="rect">
            <a:avLst/>
          </a:prstGeom>
        </p:spPr>
      </p:pic>
      <p:pic>
        <p:nvPicPr>
          <p:cNvPr id="25" name="Picture 24">
            <a:extLst>
              <a:ext uri="{FF2B5EF4-FFF2-40B4-BE49-F238E27FC236}">
                <a16:creationId xmlns:a16="http://schemas.microsoft.com/office/drawing/2014/main" id="{25DCFA96-C682-4C41-685F-BD30B69E3E8C}"/>
              </a:ext>
            </a:extLst>
          </p:cNvPr>
          <p:cNvPicPr>
            <a:picLocks noChangeAspect="1"/>
          </p:cNvPicPr>
          <p:nvPr/>
        </p:nvPicPr>
        <p:blipFill>
          <a:blip r:embed="rId7"/>
          <a:stretch>
            <a:fillRect/>
          </a:stretch>
        </p:blipFill>
        <p:spPr>
          <a:xfrm rot="2200247">
            <a:off x="1419647" y="2480188"/>
            <a:ext cx="1018724" cy="884727"/>
          </a:xfrm>
          <a:prstGeom prst="rect">
            <a:avLst/>
          </a:prstGeom>
        </p:spPr>
      </p:pic>
      <p:pic>
        <p:nvPicPr>
          <p:cNvPr id="5" name="Graphic 4" descr="Music notes with solid fill">
            <a:hlinkClick r:id="rId8"/>
            <a:extLst>
              <a:ext uri="{FF2B5EF4-FFF2-40B4-BE49-F238E27FC236}">
                <a16:creationId xmlns:a16="http://schemas.microsoft.com/office/drawing/2014/main" id="{3D529CE4-A60A-76CD-6C77-B48DB48793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39765" y="80169"/>
            <a:ext cx="1329064" cy="1329064"/>
          </a:xfrm>
          <a:prstGeom prst="rect">
            <a:avLst/>
          </a:prstGeom>
        </p:spPr>
      </p:pic>
      <p:pic>
        <p:nvPicPr>
          <p:cNvPr id="8" name="Picture 4" descr="Water Bottle Clip Art">
            <a:extLst>
              <a:ext uri="{FF2B5EF4-FFF2-40B4-BE49-F238E27FC236}">
                <a16:creationId xmlns:a16="http://schemas.microsoft.com/office/drawing/2014/main" id="{1A843BB5-DE88-6062-C79B-B097784A68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279863">
            <a:off x="9118288" y="31940"/>
            <a:ext cx="463475" cy="1265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0826E8C-235B-BDE3-5614-8BD1914C3811}"/>
              </a:ext>
            </a:extLst>
          </p:cNvPr>
          <p:cNvPicPr>
            <a:picLocks noChangeAspect="1"/>
          </p:cNvPicPr>
          <p:nvPr/>
        </p:nvPicPr>
        <p:blipFill>
          <a:blip r:embed="rId7"/>
          <a:stretch>
            <a:fillRect/>
          </a:stretch>
        </p:blipFill>
        <p:spPr>
          <a:xfrm>
            <a:off x="9837148" y="745789"/>
            <a:ext cx="950030" cy="712522"/>
          </a:xfrm>
          <a:prstGeom prst="rect">
            <a:avLst/>
          </a:prstGeom>
        </p:spPr>
      </p:pic>
      <p:pic>
        <p:nvPicPr>
          <p:cNvPr id="10" name="Picture 9">
            <a:extLst>
              <a:ext uri="{FF2B5EF4-FFF2-40B4-BE49-F238E27FC236}">
                <a16:creationId xmlns:a16="http://schemas.microsoft.com/office/drawing/2014/main" id="{73985793-71A3-3FDC-78C8-3FFDE13E64B9}"/>
              </a:ext>
            </a:extLst>
          </p:cNvPr>
          <p:cNvPicPr>
            <a:picLocks noChangeAspect="1"/>
          </p:cNvPicPr>
          <p:nvPr/>
        </p:nvPicPr>
        <p:blipFill>
          <a:blip r:embed="rId12"/>
          <a:stretch>
            <a:fillRect/>
          </a:stretch>
        </p:blipFill>
        <p:spPr>
          <a:xfrm>
            <a:off x="8395368" y="874686"/>
            <a:ext cx="838478" cy="616197"/>
          </a:xfrm>
          <a:prstGeom prst="rect">
            <a:avLst/>
          </a:prstGeom>
        </p:spPr>
      </p:pic>
      <p:pic>
        <p:nvPicPr>
          <p:cNvPr id="11" name="Picture 10" descr="A piggy bank and coins&#10;&#10;Description automatically generated">
            <a:extLst>
              <a:ext uri="{FF2B5EF4-FFF2-40B4-BE49-F238E27FC236}">
                <a16:creationId xmlns:a16="http://schemas.microsoft.com/office/drawing/2014/main" id="{C326892E-41CC-FA25-4A6F-131D0C4D62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1629" y="214022"/>
            <a:ext cx="907937" cy="756141"/>
          </a:xfrm>
          <a:prstGeom prst="rect">
            <a:avLst/>
          </a:prstGeom>
        </p:spPr>
      </p:pic>
      <p:pic>
        <p:nvPicPr>
          <p:cNvPr id="26" name="Picture 25">
            <a:extLst>
              <a:ext uri="{FF2B5EF4-FFF2-40B4-BE49-F238E27FC236}">
                <a16:creationId xmlns:a16="http://schemas.microsoft.com/office/drawing/2014/main" id="{AB160430-B963-439F-8094-D098A970EB85}"/>
              </a:ext>
            </a:extLst>
          </p:cNvPr>
          <p:cNvPicPr>
            <a:picLocks noChangeAspect="1"/>
          </p:cNvPicPr>
          <p:nvPr/>
        </p:nvPicPr>
        <p:blipFill>
          <a:blip r:embed="rId7"/>
          <a:stretch>
            <a:fillRect/>
          </a:stretch>
        </p:blipFill>
        <p:spPr>
          <a:xfrm rot="1945501">
            <a:off x="2415439" y="3765880"/>
            <a:ext cx="1018724" cy="764043"/>
          </a:xfrm>
          <a:prstGeom prst="rect">
            <a:avLst/>
          </a:prstGeom>
        </p:spPr>
      </p:pic>
    </p:spTree>
    <p:extLst>
      <p:ext uri="{BB962C8B-B14F-4D97-AF65-F5344CB8AC3E}">
        <p14:creationId xmlns:p14="http://schemas.microsoft.com/office/powerpoint/2010/main" val="38323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5675" y="-81017"/>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245010" y="1239720"/>
            <a:ext cx="946990"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26577" y="26713"/>
            <a:ext cx="1002766" cy="1281313"/>
          </a:xfrm>
          <a:prstGeom prst="rect">
            <a:avLst/>
          </a:prstGeom>
        </p:spPr>
      </p:pic>
      <p:sp>
        <p:nvSpPr>
          <p:cNvPr id="10" name="Speech Bubble: Rectangle with Corners Rounded 9">
            <a:hlinkClick r:id="" action="ppaction://noaction">
              <a:snd r:embed="rId6" name="T3_W6F_5.1.wav"/>
            </a:hlinkClick>
            <a:extLst>
              <a:ext uri="{FF2B5EF4-FFF2-40B4-BE49-F238E27FC236}">
                <a16:creationId xmlns:a16="http://schemas.microsoft.com/office/drawing/2014/main" id="{94B4CB56-EF9F-4AEF-B7BF-2923058BCD20}"/>
              </a:ext>
            </a:extLst>
          </p:cNvPr>
          <p:cNvSpPr/>
          <p:nvPr/>
        </p:nvSpPr>
        <p:spPr>
          <a:xfrm>
            <a:off x="4343400" y="128500"/>
            <a:ext cx="6415734" cy="518040"/>
          </a:xfrm>
          <a:prstGeom prst="wedgeRoundRectCallout">
            <a:avLst>
              <a:gd name="adj1" fmla="val -60956"/>
              <a:gd name="adj2" fmla="val -723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Google Shape;108;p3">
            <a:hlinkClick r:id="" action="ppaction://noaction">
              <a:snd r:embed="rId6" name="T3_W6F_5.1.wav"/>
            </a:hlinkClick>
            <a:extLst>
              <a:ext uri="{FF2B5EF4-FFF2-40B4-BE49-F238E27FC236}">
                <a16:creationId xmlns:a16="http://schemas.microsoft.com/office/drawing/2014/main" id="{39D3A182-FBA6-4321-AA9A-48BA16223793}"/>
              </a:ext>
            </a:extLst>
          </p:cNvPr>
          <p:cNvSpPr txBox="1"/>
          <p:nvPr/>
        </p:nvSpPr>
        <p:spPr>
          <a:xfrm>
            <a:off x="4427518" y="151344"/>
            <a:ext cx="702049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Antwort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 B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C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CustomShape 23">
            <a:hlinkClick r:id="" action="ppaction://noaction">
              <a:snd r:embed="rId7" name="T3_W6F_5.2.wav"/>
            </a:hlinkClick>
            <a:extLst>
              <a:ext uri="{FF2B5EF4-FFF2-40B4-BE49-F238E27FC236}">
                <a16:creationId xmlns:a16="http://schemas.microsoft.com/office/drawing/2014/main" id="{541E3B30-66C2-4D0A-B650-DD2A0F24ECC9}"/>
              </a:ext>
            </a:extLst>
          </p:cNvPr>
          <p:cNvSpPr/>
          <p:nvPr/>
        </p:nvSpPr>
        <p:spPr>
          <a:xfrm>
            <a:off x="151836" y="1336085"/>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4" name="Table 2">
            <a:extLst>
              <a:ext uri="{FF2B5EF4-FFF2-40B4-BE49-F238E27FC236}">
                <a16:creationId xmlns:a16="http://schemas.microsoft.com/office/drawing/2014/main" id="{50275131-4665-4ADF-A8B9-322DFEBCBFF0}"/>
              </a:ext>
            </a:extLst>
          </p:cNvPr>
          <p:cNvGraphicFramePr>
            <a:graphicFrameLocks noGrp="1"/>
          </p:cNvGraphicFramePr>
          <p:nvPr>
            <p:extLst>
              <p:ext uri="{D42A27DB-BD31-4B8C-83A1-F6EECF244321}">
                <p14:modId xmlns:p14="http://schemas.microsoft.com/office/powerpoint/2010/main" val="3724850108"/>
              </p:ext>
            </p:extLst>
          </p:nvPr>
        </p:nvGraphicFramePr>
        <p:xfrm>
          <a:off x="727385" y="1185839"/>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Do you have my phone or your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Is that your phone or my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Is that my phone or her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5" name="CustomShape 23">
            <a:hlinkClick r:id="" action="ppaction://noaction">
              <a:snd r:embed="rId8" name="T3_W6F_5.3.wav"/>
            </a:hlinkClick>
            <a:extLst>
              <a:ext uri="{FF2B5EF4-FFF2-40B4-BE49-F238E27FC236}">
                <a16:creationId xmlns:a16="http://schemas.microsoft.com/office/drawing/2014/main" id="{C434D8E5-CBEA-4432-8097-62A72E3DF36D}"/>
              </a:ext>
            </a:extLst>
          </p:cNvPr>
          <p:cNvSpPr/>
          <p:nvPr/>
        </p:nvSpPr>
        <p:spPr>
          <a:xfrm>
            <a:off x="151836" y="220760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6" name="Table 2">
            <a:extLst>
              <a:ext uri="{FF2B5EF4-FFF2-40B4-BE49-F238E27FC236}">
                <a16:creationId xmlns:a16="http://schemas.microsoft.com/office/drawing/2014/main" id="{BB337338-6275-41A2-B16A-974F47F75D8A}"/>
              </a:ext>
            </a:extLst>
          </p:cNvPr>
          <p:cNvGraphicFramePr>
            <a:graphicFrameLocks noGrp="1"/>
          </p:cNvGraphicFramePr>
          <p:nvPr>
            <p:extLst>
              <p:ext uri="{D42A27DB-BD31-4B8C-83A1-F6EECF244321}">
                <p14:modId xmlns:p14="http://schemas.microsoft.com/office/powerpoint/2010/main" val="3227575332"/>
              </p:ext>
            </p:extLst>
          </p:nvPr>
        </p:nvGraphicFramePr>
        <p:xfrm>
          <a:off x="727385" y="2045119"/>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You eat my apple and I eat your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eat your apple and you eat his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eat your apple and I eat my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7" name="CustomShape 23">
            <a:hlinkClick r:id="" action="ppaction://noaction">
              <a:snd r:embed="rId9" name="T3_W6F_5.4.wav"/>
            </a:hlinkClick>
            <a:extLst>
              <a:ext uri="{FF2B5EF4-FFF2-40B4-BE49-F238E27FC236}">
                <a16:creationId xmlns:a16="http://schemas.microsoft.com/office/drawing/2014/main" id="{E7E0F268-987D-47D8-9332-F9E6AF02553F}"/>
              </a:ext>
            </a:extLst>
          </p:cNvPr>
          <p:cNvSpPr/>
          <p:nvPr/>
        </p:nvSpPr>
        <p:spPr>
          <a:xfrm>
            <a:off x="151836" y="3079117"/>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8" name="Table 2">
            <a:extLst>
              <a:ext uri="{FF2B5EF4-FFF2-40B4-BE49-F238E27FC236}">
                <a16:creationId xmlns:a16="http://schemas.microsoft.com/office/drawing/2014/main" id="{B1CB1739-ECA0-4792-9197-113139B0F9D1}"/>
              </a:ext>
            </a:extLst>
          </p:cNvPr>
          <p:cNvGraphicFramePr>
            <a:graphicFrameLocks noGrp="1"/>
          </p:cNvGraphicFramePr>
          <p:nvPr>
            <p:extLst>
              <p:ext uri="{D42A27DB-BD31-4B8C-83A1-F6EECF244321}">
                <p14:modId xmlns:p14="http://schemas.microsoft.com/office/powerpoint/2010/main" val="772664722"/>
              </p:ext>
            </p:extLst>
          </p:nvPr>
        </p:nvGraphicFramePr>
        <p:xfrm>
          <a:off x="727385" y="2921643"/>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Do you see her school? Where is my school?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you see my school? Where is your school?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dirty="0">
                          <a:solidFill>
                            <a:srgbClr val="002060"/>
                          </a:solidFill>
                          <a:latin typeface="Century Gothic" panose="020B0502020202020204" pitchFamily="34" charset="0"/>
                        </a:rPr>
                        <a:t>Do you see your school? Where is your school?</a:t>
                      </a:r>
                      <a:endParaRPr lang="en-GB" sz="2000"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9" name="CustomShape 23">
            <a:hlinkClick r:id="" action="ppaction://noaction">
              <a:snd r:embed="rId10" name="T3_W6F_5.5.wav"/>
            </a:hlinkClick>
            <a:extLst>
              <a:ext uri="{FF2B5EF4-FFF2-40B4-BE49-F238E27FC236}">
                <a16:creationId xmlns:a16="http://schemas.microsoft.com/office/drawing/2014/main" id="{093674CB-991B-48FB-885D-BD9C1F2A97F1}"/>
              </a:ext>
            </a:extLst>
          </p:cNvPr>
          <p:cNvSpPr/>
          <p:nvPr/>
        </p:nvSpPr>
        <p:spPr>
          <a:xfrm>
            <a:off x="151836" y="4040537"/>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0" name="Table 2">
            <a:extLst>
              <a:ext uri="{FF2B5EF4-FFF2-40B4-BE49-F238E27FC236}">
                <a16:creationId xmlns:a16="http://schemas.microsoft.com/office/drawing/2014/main" id="{3A0A5BA1-6D89-493F-AE84-830BDB9495B3}"/>
              </a:ext>
            </a:extLst>
          </p:cNvPr>
          <p:cNvGraphicFramePr>
            <a:graphicFrameLocks noGrp="1"/>
          </p:cNvGraphicFramePr>
          <p:nvPr>
            <p:extLst>
              <p:ext uri="{D42A27DB-BD31-4B8C-83A1-F6EECF244321}">
                <p14:modId xmlns:p14="http://schemas.microsoft.com/office/powerpoint/2010/main" val="1402419894"/>
              </p:ext>
            </p:extLst>
          </p:nvPr>
        </p:nvGraphicFramePr>
        <p:xfrm>
          <a:off x="727385" y="3905047"/>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US" sz="2000" dirty="0">
                          <a:solidFill>
                            <a:srgbClr val="002060"/>
                          </a:solidFill>
                          <a:latin typeface="Century Gothic" panose="020B0502020202020204" pitchFamily="34" charset="0"/>
                        </a:rPr>
                        <a:t>Do (can) you find my shoe? My jacket is here.</a:t>
                      </a:r>
                      <a:endParaRPr lang="en-GB" sz="2000"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(can) you find her shoe? Your jacket is here.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(can) you find his shoe? Your jacket is here.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5" name="CustomShape 23">
            <a:hlinkClick r:id="" action="ppaction://noaction">
              <a:snd r:embed="rId11" name="T3_W6F_5.6.wav"/>
            </a:hlinkClick>
            <a:extLst>
              <a:ext uri="{FF2B5EF4-FFF2-40B4-BE49-F238E27FC236}">
                <a16:creationId xmlns:a16="http://schemas.microsoft.com/office/drawing/2014/main" id="{2826DEC1-3D75-4686-85F6-05B84383D3FF}"/>
              </a:ext>
            </a:extLst>
          </p:cNvPr>
          <p:cNvSpPr/>
          <p:nvPr/>
        </p:nvSpPr>
        <p:spPr>
          <a:xfrm>
            <a:off x="151836" y="503768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6" name="Table 2">
            <a:extLst>
              <a:ext uri="{FF2B5EF4-FFF2-40B4-BE49-F238E27FC236}">
                <a16:creationId xmlns:a16="http://schemas.microsoft.com/office/drawing/2014/main" id="{46A70032-BFAB-4281-A71E-48075622F358}"/>
              </a:ext>
            </a:extLst>
          </p:cNvPr>
          <p:cNvGraphicFramePr>
            <a:graphicFrameLocks noGrp="1"/>
          </p:cNvGraphicFramePr>
          <p:nvPr>
            <p:extLst>
              <p:ext uri="{D42A27DB-BD31-4B8C-83A1-F6EECF244321}">
                <p14:modId xmlns:p14="http://schemas.microsoft.com/office/powerpoint/2010/main" val="1853341753"/>
              </p:ext>
            </p:extLst>
          </p:nvPr>
        </p:nvGraphicFramePr>
        <p:xfrm>
          <a:off x="727385" y="4837066"/>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Are you singing my song? Do you like my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950" dirty="0">
                          <a:solidFill>
                            <a:srgbClr val="002060"/>
                          </a:solidFill>
                          <a:latin typeface="Century Gothic" panose="020B0502020202020204" pitchFamily="34" charset="0"/>
                        </a:rPr>
                        <a:t>Are you singing your song? Do you like her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Are you singing his song? Do you like his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7" name="CustomShape 23">
            <a:hlinkClick r:id="" action="ppaction://noaction">
              <a:snd r:embed="rId12" name="T3_W6F_5.7.wav"/>
            </a:hlinkClick>
            <a:extLst>
              <a:ext uri="{FF2B5EF4-FFF2-40B4-BE49-F238E27FC236}">
                <a16:creationId xmlns:a16="http://schemas.microsoft.com/office/drawing/2014/main" id="{0F170121-1BA1-4316-9DB1-0041951EB34A}"/>
              </a:ext>
            </a:extLst>
          </p:cNvPr>
          <p:cNvSpPr/>
          <p:nvPr/>
        </p:nvSpPr>
        <p:spPr>
          <a:xfrm>
            <a:off x="151836" y="6087652"/>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8" name="Table 2">
            <a:extLst>
              <a:ext uri="{FF2B5EF4-FFF2-40B4-BE49-F238E27FC236}">
                <a16:creationId xmlns:a16="http://schemas.microsoft.com/office/drawing/2014/main" id="{61360CE8-92D5-4AE2-B9FC-D9D8C208FE1E}"/>
              </a:ext>
            </a:extLst>
          </p:cNvPr>
          <p:cNvGraphicFramePr>
            <a:graphicFrameLocks noGrp="1"/>
          </p:cNvGraphicFramePr>
          <p:nvPr>
            <p:extLst>
              <p:ext uri="{D42A27DB-BD31-4B8C-83A1-F6EECF244321}">
                <p14:modId xmlns:p14="http://schemas.microsoft.com/office/powerpoint/2010/main" val="1815946137"/>
              </p:ext>
            </p:extLst>
          </p:nvPr>
        </p:nvGraphicFramePr>
        <p:xfrm>
          <a:off x="727385" y="5788205"/>
          <a:ext cx="10339446" cy="10058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He is wearing party clothes and bringing  his cake with him.</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is wearing her party clothes and bringing your cake with her.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is wearing her party clothes and bringing her cake with her.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9" name="CustomShape 23">
            <a:extLst>
              <a:ext uri="{FF2B5EF4-FFF2-40B4-BE49-F238E27FC236}">
                <a16:creationId xmlns:a16="http://schemas.microsoft.com/office/drawing/2014/main" id="{A375B198-274D-4AEA-8FF9-4C1A05ADEC30}"/>
              </a:ext>
            </a:extLst>
          </p:cNvPr>
          <p:cNvSpPr/>
          <p:nvPr/>
        </p:nvSpPr>
        <p:spPr>
          <a:xfrm>
            <a:off x="2293668" y="785642"/>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CustomShape 23">
            <a:extLst>
              <a:ext uri="{FF2B5EF4-FFF2-40B4-BE49-F238E27FC236}">
                <a16:creationId xmlns:a16="http://schemas.microsoft.com/office/drawing/2014/main" id="{6F026A5A-9BE0-4851-9FCB-C68FC19AF03E}"/>
              </a:ext>
            </a:extLst>
          </p:cNvPr>
          <p:cNvSpPr/>
          <p:nvPr/>
        </p:nvSpPr>
        <p:spPr>
          <a:xfrm>
            <a:off x="5863203" y="785642"/>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CustomShape 23">
            <a:extLst>
              <a:ext uri="{FF2B5EF4-FFF2-40B4-BE49-F238E27FC236}">
                <a16:creationId xmlns:a16="http://schemas.microsoft.com/office/drawing/2014/main" id="{47868512-B580-4557-AC64-9A1CFB3F3E1B}"/>
              </a:ext>
            </a:extLst>
          </p:cNvPr>
          <p:cNvSpPr/>
          <p:nvPr/>
        </p:nvSpPr>
        <p:spPr>
          <a:xfrm>
            <a:off x="9128553" y="782589"/>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C</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Rounded Rectangle 1"/>
          <p:cNvSpPr/>
          <p:nvPr/>
        </p:nvSpPr>
        <p:spPr>
          <a:xfrm>
            <a:off x="7596457" y="1194392"/>
            <a:ext cx="3491207" cy="69937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ounded Rectangle 33"/>
          <p:cNvSpPr/>
          <p:nvPr/>
        </p:nvSpPr>
        <p:spPr>
          <a:xfrm>
            <a:off x="722395" y="2069891"/>
            <a:ext cx="3451969" cy="66262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ounded Rectangle 34"/>
          <p:cNvSpPr/>
          <p:nvPr/>
        </p:nvSpPr>
        <p:spPr>
          <a:xfrm>
            <a:off x="4199356" y="2926502"/>
            <a:ext cx="3397102" cy="696181"/>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ounded Rectangle 35"/>
          <p:cNvSpPr/>
          <p:nvPr/>
        </p:nvSpPr>
        <p:spPr>
          <a:xfrm>
            <a:off x="7617786" y="3905046"/>
            <a:ext cx="3443108" cy="67419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ounded Rectangle 36"/>
          <p:cNvSpPr/>
          <p:nvPr/>
        </p:nvSpPr>
        <p:spPr>
          <a:xfrm>
            <a:off x="713737" y="4866362"/>
            <a:ext cx="3460628" cy="677216"/>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ounded Rectangle 37"/>
          <p:cNvSpPr/>
          <p:nvPr/>
        </p:nvSpPr>
        <p:spPr>
          <a:xfrm>
            <a:off x="7599857" y="5764975"/>
            <a:ext cx="3491207" cy="100583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Google Shape;167;p2">
            <a:extLst>
              <a:ext uri="{FF2B5EF4-FFF2-40B4-BE49-F238E27FC236}">
                <a16:creationId xmlns:a16="http://schemas.microsoft.com/office/drawing/2014/main" id="{FE8599C0-7079-E106-9EA6-61D610F37FE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13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77819952"/>
              </p:ext>
            </p:extLst>
          </p:nvPr>
        </p:nvGraphicFramePr>
        <p:xfrm>
          <a:off x="6137003" y="1062594"/>
          <a:ext cx="6095002" cy="5352250"/>
        </p:xfrm>
        <a:graphic>
          <a:graphicData uri="http://schemas.openxmlformats.org/drawingml/2006/table">
            <a:tbl>
              <a:tblPr firstRow="1" bandRow="1">
                <a:tableStyleId>{5940675A-B579-460E-94D1-54222C63F5DA}</a:tableStyleId>
              </a:tblPr>
              <a:tblGrid>
                <a:gridCol w="609500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 _____   is great. He sells party clothes.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baseline="0" dirty="0">
                          <a:solidFill>
                            <a:srgbClr val="002060"/>
                          </a:solidFill>
                          <a:latin typeface="Century Gothic" panose="020B0502020202020204" pitchFamily="34" charset="0"/>
                        </a:rPr>
                        <a:t>Leon loves _______. It is their _________ ________.</a:t>
                      </a:r>
                      <a:endParaRPr lang="en-GB" sz="2400" dirty="0">
                        <a:solidFill>
                          <a:srgbClr val="002060"/>
                        </a:solidFill>
                        <a:latin typeface="Century Gothic" panose="020B0502020202020204" pitchFamily="34" charset="0"/>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Are you singing my song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Many thanks for the clothes. I’m going to ______ your jacket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Are you _______ her camera with you (in)to the museum?</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2396867506"/>
              </p:ext>
            </p:extLst>
          </p:nvPr>
        </p:nvGraphicFramePr>
        <p:xfrm>
          <a:off x="576462" y="1063801"/>
          <a:ext cx="5529580" cy="5352250"/>
        </p:xfrm>
        <a:graphic>
          <a:graphicData uri="http://schemas.openxmlformats.org/drawingml/2006/table">
            <a:tbl>
              <a:tblPr firstRow="1" bandRow="1">
                <a:tableStyleId>{5940675A-B579-460E-94D1-54222C63F5DA}</a:tableStyleId>
              </a:tblPr>
              <a:tblGrid>
                <a:gridCol w="5529580">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Sein Laden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toll. Er </a:t>
                      </a:r>
                      <a:r>
                        <a:rPr lang="en-GB" sz="2400" dirty="0" err="1">
                          <a:solidFill>
                            <a:srgbClr val="002060"/>
                          </a:solidFill>
                          <a:latin typeface="Century Gothic" panose="020B0502020202020204" pitchFamily="34" charset="0"/>
                        </a:rPr>
                        <a:t>verkauft</a:t>
                      </a:r>
                      <a:r>
                        <a:rPr lang="en-GB" sz="2400" dirty="0">
                          <a:solidFill>
                            <a:srgbClr val="002060"/>
                          </a:solidFill>
                          <a:latin typeface="Century Gothic" panose="020B0502020202020204" pitchFamily="34" charset="0"/>
                        </a:rPr>
                        <a:t> _____________.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Leon ______ </a:t>
                      </a:r>
                      <a:r>
                        <a:rPr lang="en-GB" sz="2400" dirty="0" err="1">
                          <a:solidFill>
                            <a:srgbClr val="002060"/>
                          </a:solidFill>
                          <a:latin typeface="Century Gothic" panose="020B0502020202020204" pitchFamily="34" charset="0"/>
                        </a:rPr>
                        <a:t>Österreich</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_____ </a:t>
                      </a:r>
                      <a:r>
                        <a:rPr lang="en-GB" sz="2400" dirty="0" err="1">
                          <a:solidFill>
                            <a:srgbClr val="002060"/>
                          </a:solidFill>
                          <a:latin typeface="Century Gothic" panose="020B0502020202020204" pitchFamily="34" charset="0"/>
                        </a:rPr>
                        <a:t>Lieblingsland</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Singst</a:t>
                      </a:r>
                      <a:r>
                        <a:rPr lang="en-GB" sz="2400" dirty="0">
                          <a:solidFill>
                            <a:srgbClr val="002060"/>
                          </a:solidFill>
                          <a:latin typeface="Century Gothic" panose="020B0502020202020204" pitchFamily="34" charset="0"/>
                        </a:rPr>
                        <a:t> du am </a:t>
                      </a:r>
                      <a:r>
                        <a:rPr lang="en-GB" sz="2400" dirty="0" err="1">
                          <a:solidFill>
                            <a:srgbClr val="002060"/>
                          </a:solidFill>
                          <a:latin typeface="Century Gothic" panose="020B0502020202020204" pitchFamily="34" charset="0"/>
                        </a:rPr>
                        <a:t>Samstag</a:t>
                      </a:r>
                      <a:r>
                        <a:rPr lang="en-GB" sz="2400" dirty="0">
                          <a:solidFill>
                            <a:srgbClr val="002060"/>
                          </a:solidFill>
                          <a:latin typeface="Century Gothic" panose="020B0502020202020204" pitchFamily="34" charset="0"/>
                        </a:rPr>
                        <a:t> ________ Song?</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err="1">
                          <a:solidFill>
                            <a:srgbClr val="002060"/>
                          </a:solidFill>
                          <a:latin typeface="Century Gothic" panose="020B0502020202020204" pitchFamily="34" charset="0"/>
                        </a:rPr>
                        <a:t>Vielen</a:t>
                      </a:r>
                      <a:r>
                        <a:rPr lang="en-GB" sz="2400" dirty="0">
                          <a:solidFill>
                            <a:srgbClr val="002060"/>
                          </a:solidFill>
                          <a:latin typeface="Century Gothic" panose="020B0502020202020204" pitchFamily="34" charset="0"/>
                        </a:rPr>
                        <a:t> Dank für die </a:t>
                      </a:r>
                      <a:r>
                        <a:rPr lang="en-GB" sz="2400" dirty="0" err="1">
                          <a:solidFill>
                            <a:srgbClr val="002060"/>
                          </a:solidFill>
                          <a:latin typeface="Century Gothic" panose="020B0502020202020204" pitchFamily="34" charset="0"/>
                        </a:rPr>
                        <a:t>Kleidung</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trage</a:t>
                      </a:r>
                      <a:r>
                        <a:rPr lang="en-GB" sz="2400" dirty="0">
                          <a:solidFill>
                            <a:srgbClr val="002060"/>
                          </a:solidFill>
                          <a:latin typeface="Century Gothic" panose="020B0502020202020204" pitchFamily="34" charset="0"/>
                        </a:rPr>
                        <a:t> morgen ______ 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err="1">
                          <a:solidFill>
                            <a:srgbClr val="002060"/>
                          </a:solidFill>
                          <a:latin typeface="Century Gothic" panose="020B0502020202020204" pitchFamily="34" charset="0"/>
                        </a:rPr>
                        <a:t>Nimmst</a:t>
                      </a:r>
                      <a:r>
                        <a:rPr lang="en-GB" sz="2400" dirty="0">
                          <a:solidFill>
                            <a:srgbClr val="002060"/>
                          </a:solidFill>
                          <a:latin typeface="Century Gothic" panose="020B0502020202020204" pitchFamily="34" charset="0"/>
                        </a:rPr>
                        <a:t> du _____ </a:t>
                      </a:r>
                      <a:r>
                        <a:rPr lang="en-GB" sz="2400" dirty="0" err="1">
                          <a:solidFill>
                            <a:srgbClr val="002060"/>
                          </a:solidFill>
                          <a:latin typeface="Century Gothic" panose="020B0502020202020204" pitchFamily="34" charset="0"/>
                        </a:rPr>
                        <a:t>Kamera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ins Museum?</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sp>
        <p:nvSpPr>
          <p:cNvPr id="20" name="TextBox 19">
            <a:hlinkClick r:id="" action="ppaction://noaction">
              <a:snd r:embed="rId3" name="T3_W6F_6.1.wav"/>
            </a:hlinkClick>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63449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568062" y="1506831"/>
            <a:ext cx="22448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Partykelidung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6177826" y="1147383"/>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His shop</a:t>
            </a:r>
          </a:p>
        </p:txBody>
      </p:sp>
      <p:sp>
        <p:nvSpPr>
          <p:cNvPr id="55" name="TextBox 54">
            <a:extLst>
              <a:ext uri="{FF2B5EF4-FFF2-40B4-BE49-F238E27FC236}">
                <a16:creationId xmlns:a16="http://schemas.microsoft.com/office/drawing/2014/main" id="{A7E7CB1B-02FE-4E63-8854-4E43A202870E}"/>
              </a:ext>
            </a:extLst>
          </p:cNvPr>
          <p:cNvSpPr txBox="1"/>
          <p:nvPr/>
        </p:nvSpPr>
        <p:spPr>
          <a:xfrm>
            <a:off x="1517667" y="2241711"/>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liebt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7831986" y="2241710"/>
            <a:ext cx="1256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Austria</a:t>
            </a:r>
          </a:p>
        </p:txBody>
      </p:sp>
      <p:sp>
        <p:nvSpPr>
          <p:cNvPr id="57" name="TextBox 56">
            <a:extLst>
              <a:ext uri="{FF2B5EF4-FFF2-40B4-BE49-F238E27FC236}">
                <a16:creationId xmlns:a16="http://schemas.microsoft.com/office/drawing/2014/main" id="{116D372E-7610-4831-90BE-D51E643AA992}"/>
              </a:ext>
            </a:extLst>
          </p:cNvPr>
          <p:cNvSpPr txBox="1"/>
          <p:nvPr/>
        </p:nvSpPr>
        <p:spPr>
          <a:xfrm>
            <a:off x="3941804" y="3309706"/>
            <a:ext cx="1335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meinen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9843363" y="3454474"/>
            <a:ext cx="2151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Saturday</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773371" y="4752621"/>
            <a:ext cx="2211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deine</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08AFDB3-A821-40ED-8A44-53BB32F6C494}"/>
              </a:ext>
            </a:extLst>
          </p:cNvPr>
          <p:cNvSpPr txBox="1"/>
          <p:nvPr/>
        </p:nvSpPr>
        <p:spPr>
          <a:xfrm>
            <a:off x="6589222" y="4752621"/>
            <a:ext cx="924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wear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10C7E0B1-ECD5-4503-8935-E45D7EAA8064}"/>
              </a:ext>
            </a:extLst>
          </p:cNvPr>
          <p:cNvSpPr txBox="1"/>
          <p:nvPr/>
        </p:nvSpPr>
        <p:spPr>
          <a:xfrm>
            <a:off x="2306490" y="5448023"/>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7423445" y="5421895"/>
            <a:ext cx="134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taking</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84219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244056"/>
            <a:ext cx="1256675" cy="1256675"/>
          </a:xfrm>
          <a:prstGeom prst="rect">
            <a:avLst/>
          </a:prstGeom>
        </p:spPr>
      </p:pic>
      <p:sp>
        <p:nvSpPr>
          <p:cNvPr id="5" name="CustomShape 23">
            <a:hlinkClick r:id="" action="ppaction://noaction">
              <a:snd r:embed="rId7" name="T3_W6F_6.2.wav"/>
            </a:hlinkClick>
            <a:extLst>
              <a:ext uri="{FF2B5EF4-FFF2-40B4-BE49-F238E27FC236}">
                <a16:creationId xmlns:a16="http://schemas.microsoft.com/office/drawing/2014/main" id="{441185BC-90BE-E491-3DE5-4716D9C3221E}"/>
              </a:ext>
            </a:extLst>
          </p:cNvPr>
          <p:cNvSpPr/>
          <p:nvPr/>
        </p:nvSpPr>
        <p:spPr>
          <a:xfrm>
            <a:off x="73061" y="141714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8" name="T3_W6F_6.3.wav"/>
            </a:hlinkClick>
            <a:extLst>
              <a:ext uri="{FF2B5EF4-FFF2-40B4-BE49-F238E27FC236}">
                <a16:creationId xmlns:a16="http://schemas.microsoft.com/office/drawing/2014/main" id="{BCACD9B7-5A9B-9830-BE05-CC962963008F}"/>
              </a:ext>
            </a:extLst>
          </p:cNvPr>
          <p:cNvSpPr/>
          <p:nvPr/>
        </p:nvSpPr>
        <p:spPr>
          <a:xfrm>
            <a:off x="73061" y="2455060"/>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CustomShape 23">
            <a:hlinkClick r:id="" action="ppaction://noaction">
              <a:snd r:embed="rId9" name="T3_W6F_6.4.wav"/>
            </a:hlinkClick>
            <a:extLst>
              <a:ext uri="{FF2B5EF4-FFF2-40B4-BE49-F238E27FC236}">
                <a16:creationId xmlns:a16="http://schemas.microsoft.com/office/drawing/2014/main" id="{E3311D5D-0E89-0051-09E0-C75C3A14F64B}"/>
              </a:ext>
            </a:extLst>
          </p:cNvPr>
          <p:cNvSpPr/>
          <p:nvPr/>
        </p:nvSpPr>
        <p:spPr>
          <a:xfrm>
            <a:off x="73061" y="3540539"/>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CustomShape 23">
            <a:hlinkClick r:id="" action="ppaction://noaction">
              <a:snd r:embed="rId10" name="T3_W6F_6.5.wav"/>
            </a:hlinkClick>
            <a:extLst>
              <a:ext uri="{FF2B5EF4-FFF2-40B4-BE49-F238E27FC236}">
                <a16:creationId xmlns:a16="http://schemas.microsoft.com/office/drawing/2014/main" id="{C114DBEF-3229-F096-D7D8-9A33D159EF88}"/>
              </a:ext>
            </a:extLst>
          </p:cNvPr>
          <p:cNvSpPr/>
          <p:nvPr/>
        </p:nvSpPr>
        <p:spPr>
          <a:xfrm>
            <a:off x="73061" y="4648138"/>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CustomShape 23">
            <a:hlinkClick r:id="" action="ppaction://noaction">
              <a:snd r:embed="rId11" name="T3_W6F_6.6.wav"/>
            </a:hlinkClick>
            <a:extLst>
              <a:ext uri="{FF2B5EF4-FFF2-40B4-BE49-F238E27FC236}">
                <a16:creationId xmlns:a16="http://schemas.microsoft.com/office/drawing/2014/main" id="{2E3E758C-8FD1-86F6-434C-D005141DF94E}"/>
              </a:ext>
            </a:extLst>
          </p:cNvPr>
          <p:cNvSpPr/>
          <p:nvPr/>
        </p:nvSpPr>
        <p:spPr>
          <a:xfrm>
            <a:off x="73061" y="5685944"/>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2CAA23ED-C2C6-490A-8607-86D7BB6318B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55B0AAD5-62BB-43C3-500F-C8C71FDE3113}"/>
              </a:ext>
            </a:extLst>
          </p:cNvPr>
          <p:cNvSpPr txBox="1"/>
          <p:nvPr/>
        </p:nvSpPr>
        <p:spPr>
          <a:xfrm>
            <a:off x="4870467" y="2256210"/>
            <a:ext cx="816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xies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713B570-650D-0120-9E74-D42E20DC8AFB}"/>
              </a:ext>
            </a:extLst>
          </p:cNvPr>
          <p:cNvSpPr txBox="1"/>
          <p:nvPr/>
        </p:nvSpPr>
        <p:spPr>
          <a:xfrm>
            <a:off x="10305364" y="2241710"/>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favourite</a:t>
            </a:r>
          </a:p>
        </p:txBody>
      </p:sp>
      <p:sp>
        <p:nvSpPr>
          <p:cNvPr id="16" name="TextBox 15">
            <a:extLst>
              <a:ext uri="{FF2B5EF4-FFF2-40B4-BE49-F238E27FC236}">
                <a16:creationId xmlns:a16="http://schemas.microsoft.com/office/drawing/2014/main" id="{FB93269C-714F-4D3F-4FEC-9A1C2542EFAC}"/>
              </a:ext>
            </a:extLst>
          </p:cNvPr>
          <p:cNvSpPr txBox="1"/>
          <p:nvPr/>
        </p:nvSpPr>
        <p:spPr>
          <a:xfrm>
            <a:off x="6145403" y="2582715"/>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country</a:t>
            </a:r>
          </a:p>
        </p:txBody>
      </p:sp>
      <p:sp>
        <p:nvSpPr>
          <p:cNvPr id="17" name="TextBox 16">
            <a:extLst>
              <a:ext uri="{FF2B5EF4-FFF2-40B4-BE49-F238E27FC236}">
                <a16:creationId xmlns:a16="http://schemas.microsoft.com/office/drawing/2014/main" id="{E1C4A38B-3263-C3EB-EE49-B5B5359CF488}"/>
              </a:ext>
            </a:extLst>
          </p:cNvPr>
          <p:cNvSpPr txBox="1"/>
          <p:nvPr/>
        </p:nvSpPr>
        <p:spPr>
          <a:xfrm>
            <a:off x="9311031" y="4752621"/>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tomorrow</a:t>
            </a:r>
          </a:p>
        </p:txBody>
      </p:sp>
      <p:sp>
        <p:nvSpPr>
          <p:cNvPr id="18" name="TextBox 17">
            <a:extLst>
              <a:ext uri="{FF2B5EF4-FFF2-40B4-BE49-F238E27FC236}">
                <a16:creationId xmlns:a16="http://schemas.microsoft.com/office/drawing/2014/main" id="{772D3ED3-B8BE-722E-6BCA-87C4850F71F8}"/>
              </a:ext>
            </a:extLst>
          </p:cNvPr>
          <p:cNvSpPr txBox="1"/>
          <p:nvPr/>
        </p:nvSpPr>
        <p:spPr>
          <a:xfrm>
            <a:off x="2662494" y="6457890"/>
            <a:ext cx="3443548"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die </a:t>
            </a:r>
            <a:r>
              <a:rPr lang="en-GB" sz="2000" dirty="0" err="1">
                <a:solidFill>
                  <a:srgbClr val="002060"/>
                </a:solidFill>
                <a:latin typeface="Century Gothic" panose="020B0502020202020204" pitchFamily="34" charset="0"/>
              </a:rPr>
              <a:t>Kamera</a:t>
            </a:r>
            <a:r>
              <a:rPr lang="en-GB" sz="2000" dirty="0">
                <a:solidFill>
                  <a:srgbClr val="002060"/>
                </a:solidFill>
                <a:latin typeface="Century Gothic" panose="020B0502020202020204" pitchFamily="34" charset="0"/>
              </a:rPr>
              <a:t> – the camera</a:t>
            </a:r>
          </a:p>
        </p:txBody>
      </p:sp>
    </p:spTree>
    <p:extLst>
      <p:ext uri="{BB962C8B-B14F-4D97-AF65-F5344CB8AC3E}">
        <p14:creationId xmlns:p14="http://schemas.microsoft.com/office/powerpoint/2010/main" val="10139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58" grpId="0"/>
      <p:bldP spid="60" grpId="0"/>
      <p:bldP spid="62" grpId="0"/>
      <p:bldP spid="63" grpId="0"/>
      <p:bldP spid="64" grpId="0"/>
      <p:bldP spid="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AE7F3E51-77A8-D7CB-6A3C-6CBCAA164CC2}"/>
              </a:ext>
            </a:extLst>
          </p:cNvPr>
          <p:cNvSpPr/>
          <p:nvPr/>
        </p:nvSpPr>
        <p:spPr>
          <a:xfrm>
            <a:off x="1723222" y="960154"/>
            <a:ext cx="8744605" cy="4936324"/>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6">
              <a:extLst>
                <a:ext uri="{BEBA8EAE-BF5A-486C-A8C5-ECC9F3942E4B}">
                  <a14:imgProps xmlns:a14="http://schemas.microsoft.com/office/drawing/2010/main">
                    <a14:imgLayer r:embed="rId7">
                      <a14:imgEffect>
                        <a14:saturation sat="400000"/>
                      </a14:imgEffect>
                    </a14:imgLayer>
                  </a14:imgProps>
                </a:ext>
              </a:extLst>
            </a:blip>
            <a:stretch>
              <a:fillRect t="-21290" b="-23300"/>
            </a:stretch>
          </a:blipFill>
          <a:effectLst>
            <a:softEdge rad="63500"/>
          </a:effectLst>
        </p:spPr>
        <p:txBody>
          <a:bodyPr/>
          <a:lstStyle/>
          <a:p>
            <a:endParaRPr lang="en-US"/>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23001" y="66247"/>
            <a:ext cx="914400" cy="914400"/>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9" name="Speech Bubble: Rectangle with Corners Rounded 18">
            <a:hlinkClick r:id="" action="ppaction://noaction">
              <a:snd r:embed="rId11" name="T3_W6F_7.1.wav"/>
            </a:hlinkClick>
            <a:extLst>
              <a:ext uri="{FF2B5EF4-FFF2-40B4-BE49-F238E27FC236}">
                <a16:creationId xmlns:a16="http://schemas.microsoft.com/office/drawing/2014/main" id="{1D5673A2-8CCF-4347-AE44-0B95B64FC340}"/>
              </a:ext>
            </a:extLst>
          </p:cNvPr>
          <p:cNvSpPr/>
          <p:nvPr/>
        </p:nvSpPr>
        <p:spPr>
          <a:xfrm>
            <a:off x="3661465" y="108754"/>
            <a:ext cx="6949863" cy="833428"/>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hlinkClick r:id="" action="ppaction://noaction">
              <a:snd r:embed="rId11" name="T3_W6F_7.1.wav"/>
            </a:hlinkClick>
            <a:extLst>
              <a:ext uri="{FF2B5EF4-FFF2-40B4-BE49-F238E27FC236}">
                <a16:creationId xmlns:a16="http://schemas.microsoft.com/office/drawing/2014/main" id="{5C12384F-1D46-4056-AB2F-3709AE5BB247}"/>
              </a:ext>
            </a:extLst>
          </p:cNvPr>
          <p:cNvSpPr/>
          <p:nvPr/>
        </p:nvSpPr>
        <p:spPr>
          <a:xfrm>
            <a:off x="3660928" y="106165"/>
            <a:ext cx="6893136" cy="7625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lang="en-GB" sz="2400" b="1" spc="-1" dirty="0" err="1">
                <a:solidFill>
                  <a:srgbClr val="002060"/>
                </a:solidFill>
                <a:latin typeface="Century Gothic"/>
                <a:ea typeface="Century Gothic"/>
              </a:rPr>
              <a:t>findest</a:t>
            </a:r>
            <a:r>
              <a:rPr kumimoji="0" lang="en-GB" sz="2400" b="1" i="0" u="none" strike="noStrike" kern="1200" cap="none" spc="-1" normalizeH="0" baseline="0" noProof="0" dirty="0">
                <a:ln>
                  <a:noFill/>
                </a:ln>
                <a:solidFill>
                  <a:srgbClr val="002060"/>
                </a:solidFill>
                <a:effectLst/>
                <a:uLnTx/>
                <a:uFillTx/>
                <a:latin typeface="Century Gothic"/>
                <a:ea typeface="Century Gothic"/>
              </a:rPr>
              <a:t> du?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findet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dein</a:t>
            </a:r>
            <a:r>
              <a:rPr kumimoji="0" lang="en-GB" sz="2400" b="1" i="0" u="none" strike="noStrike" kern="1200" cap="none" spc="-1" normalizeH="0" baseline="0" noProof="0" dirty="0">
                <a:ln>
                  <a:noFill/>
                </a:ln>
                <a:solidFill>
                  <a:srgbClr val="002060"/>
                </a:solidFill>
                <a:effectLst/>
                <a:uLnTx/>
                <a:uFillTx/>
                <a:latin typeface="Century Gothic"/>
                <a:ea typeface="Century Gothic"/>
              </a:rPr>
              <a:t> Partner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deine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Partnerin</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Speech Bubble: Rectangle with Corners Rounded 38">
            <a:extLst>
              <a:ext uri="{FF2B5EF4-FFF2-40B4-BE49-F238E27FC236}">
                <a16:creationId xmlns:a16="http://schemas.microsoft.com/office/drawing/2014/main" id="{EB6F50CB-26C1-443B-9979-6E78300AF0B5}"/>
              </a:ext>
            </a:extLst>
          </p:cNvPr>
          <p:cNvSpPr/>
          <p:nvPr/>
        </p:nvSpPr>
        <p:spPr>
          <a:xfrm>
            <a:off x="1881614" y="2297418"/>
            <a:ext cx="2738121" cy="1199666"/>
          </a:xfrm>
          <a:prstGeom prst="wedgeRoundRectCallout">
            <a:avLst>
              <a:gd name="adj1" fmla="val -33736"/>
              <a:gd name="adj2" fmla="val 1436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lang="en-GB" sz="2200" dirty="0">
                <a:solidFill>
                  <a:srgbClr val="4472C4">
                    <a:lumMod val="50000"/>
                  </a:srgbClr>
                </a:solidFill>
                <a:latin typeface="Century Gothic" panose="020F0302020204030204"/>
              </a:rPr>
              <a:t>n Schuh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Speech Bubble: Rectangle with Corners Rounded 39">
            <a:extLst>
              <a:ext uri="{FF2B5EF4-FFF2-40B4-BE49-F238E27FC236}">
                <a16:creationId xmlns:a16="http://schemas.microsoft.com/office/drawing/2014/main" id="{6647DC9C-BF0F-4EF8-B2F5-68DA60CB9032}"/>
              </a:ext>
            </a:extLst>
          </p:cNvPr>
          <p:cNvSpPr/>
          <p:nvPr/>
        </p:nvSpPr>
        <p:spPr>
          <a:xfrm flipH="1">
            <a:off x="7245022" y="2796748"/>
            <a:ext cx="3208428" cy="1693361"/>
          </a:xfrm>
          <a:prstGeom prst="wedgeRoundRectCallout">
            <a:avLst>
              <a:gd name="adj1" fmla="val -26015"/>
              <a:gd name="adj2" fmla="val 7109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Schuh und…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Blume!</a:t>
            </a:r>
          </a:p>
        </p:txBody>
      </p:sp>
      <p:grpSp>
        <p:nvGrpSpPr>
          <p:cNvPr id="6" name="Group 5">
            <a:extLst>
              <a:ext uri="{FF2B5EF4-FFF2-40B4-BE49-F238E27FC236}">
                <a16:creationId xmlns:a16="http://schemas.microsoft.com/office/drawing/2014/main" id="{F09B5FDC-D006-4B4C-B97A-58E2BE4CD44A}"/>
              </a:ext>
            </a:extLst>
          </p:cNvPr>
          <p:cNvGrpSpPr/>
          <p:nvPr/>
        </p:nvGrpSpPr>
        <p:grpSpPr>
          <a:xfrm>
            <a:off x="1451567" y="4552702"/>
            <a:ext cx="1592531" cy="1592531"/>
            <a:chOff x="-519247" y="4752538"/>
            <a:chExt cx="1592531" cy="1592531"/>
          </a:xfrm>
        </p:grpSpPr>
        <p:pic>
          <p:nvPicPr>
            <p:cNvPr id="4" name="Graphic 3" descr="User with solid fill">
              <a:extLst>
                <a:ext uri="{FF2B5EF4-FFF2-40B4-BE49-F238E27FC236}">
                  <a16:creationId xmlns:a16="http://schemas.microsoft.com/office/drawing/2014/main" id="{30B0FF43-7516-4071-9D48-C3D8F78162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9247" y="4752538"/>
              <a:ext cx="1592531" cy="1592531"/>
            </a:xfrm>
            <a:prstGeom prst="rect">
              <a:avLst/>
            </a:prstGeom>
          </p:spPr>
        </p:pic>
        <p:sp>
          <p:nvSpPr>
            <p:cNvPr id="5" name="TextBox 4">
              <a:extLst>
                <a:ext uri="{FF2B5EF4-FFF2-40B4-BE49-F238E27FC236}">
                  <a16:creationId xmlns:a16="http://schemas.microsoft.com/office/drawing/2014/main" id="{597356BD-66F7-444C-B7B4-E3125F438459}"/>
                </a:ext>
              </a:extLst>
            </p:cNvPr>
            <p:cNvSpPr txBox="1"/>
            <p:nvPr/>
          </p:nvSpPr>
          <p:spPr>
            <a:xfrm>
              <a:off x="16542" y="5514072"/>
              <a:ext cx="66697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A</a:t>
              </a:r>
            </a:p>
          </p:txBody>
        </p:sp>
      </p:grpSp>
      <p:grpSp>
        <p:nvGrpSpPr>
          <p:cNvPr id="41" name="Group 40">
            <a:extLst>
              <a:ext uri="{FF2B5EF4-FFF2-40B4-BE49-F238E27FC236}">
                <a16:creationId xmlns:a16="http://schemas.microsoft.com/office/drawing/2014/main" id="{19049F9F-EF09-412F-A4FB-319DB9CF42EE}"/>
              </a:ext>
            </a:extLst>
          </p:cNvPr>
          <p:cNvGrpSpPr/>
          <p:nvPr/>
        </p:nvGrpSpPr>
        <p:grpSpPr>
          <a:xfrm>
            <a:off x="9158071" y="4530530"/>
            <a:ext cx="1592531" cy="1592531"/>
            <a:chOff x="2275698" y="4603117"/>
            <a:chExt cx="1592531" cy="1592531"/>
          </a:xfrm>
        </p:grpSpPr>
        <p:pic>
          <p:nvPicPr>
            <p:cNvPr id="42" name="Graphic 41" descr="User with solid fill">
              <a:extLst>
                <a:ext uri="{FF2B5EF4-FFF2-40B4-BE49-F238E27FC236}">
                  <a16:creationId xmlns:a16="http://schemas.microsoft.com/office/drawing/2014/main" id="{E04E3C69-CF68-4B54-8EEF-55D39B2D90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75698" y="4603117"/>
              <a:ext cx="1592531" cy="1592531"/>
            </a:xfrm>
            <a:prstGeom prst="rect">
              <a:avLst/>
            </a:prstGeom>
          </p:spPr>
        </p:pic>
        <p:sp>
          <p:nvSpPr>
            <p:cNvPr id="43" name="TextBox 42">
              <a:extLst>
                <a:ext uri="{FF2B5EF4-FFF2-40B4-BE49-F238E27FC236}">
                  <a16:creationId xmlns:a16="http://schemas.microsoft.com/office/drawing/2014/main" id="{238D444A-2D0A-4800-B816-A75C327A9DB2}"/>
                </a:ext>
              </a:extLst>
            </p:cNvPr>
            <p:cNvSpPr txBox="1"/>
            <p:nvPr/>
          </p:nvSpPr>
          <p:spPr>
            <a:xfrm>
              <a:off x="2811487" y="5364651"/>
              <a:ext cx="66697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B</a:t>
              </a:r>
            </a:p>
          </p:txBody>
        </p:sp>
      </p:grpSp>
      <p:sp>
        <p:nvSpPr>
          <p:cNvPr id="44" name="Speech Bubble: Rectangle with Corners Rounded 43">
            <a:extLst>
              <a:ext uri="{FF2B5EF4-FFF2-40B4-BE49-F238E27FC236}">
                <a16:creationId xmlns:a16="http://schemas.microsoft.com/office/drawing/2014/main" id="{762F0DEB-DCDB-41F8-884E-D53F878AB357}"/>
              </a:ext>
            </a:extLst>
          </p:cNvPr>
          <p:cNvSpPr/>
          <p:nvPr/>
        </p:nvSpPr>
        <p:spPr>
          <a:xfrm>
            <a:off x="3302597" y="3554150"/>
            <a:ext cx="3208429" cy="1455611"/>
          </a:xfrm>
          <a:prstGeom prst="wedgeRoundRectCallout">
            <a:avLst>
              <a:gd name="adj1" fmla="val -68117"/>
              <a:gd name="adj2" fmla="val 567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Zimmer </a:t>
            </a:r>
            <a:r>
              <a:rPr lang="en-GB" sz="2200" dirty="0" err="1">
                <a:solidFill>
                  <a:srgbClr val="4472C4">
                    <a:lumMod val="50000"/>
                  </a:srgbClr>
                </a:solidFill>
                <a:latin typeface="Century Gothic" panose="020F0302020204030204"/>
              </a:rPr>
              <a:t>finde</a:t>
            </a:r>
            <a:r>
              <a:rPr lang="en-GB" sz="2200" dirty="0">
                <a:solidFill>
                  <a:srgbClr val="4472C4">
                    <a:lumMod val="50000"/>
                  </a:srgbClr>
                </a:solidFill>
                <a:latin typeface="Century Gothic" panose="020F0302020204030204"/>
              </a:rPr>
              <a:t> ich </a:t>
            </a:r>
            <a:r>
              <a:rPr lang="en-GB" sz="2200" dirty="0" err="1">
                <a:solidFill>
                  <a:srgbClr val="4472C4">
                    <a:lumMod val="50000"/>
                  </a:srgbClr>
                </a:solidFill>
                <a:latin typeface="Century Gothic" panose="020F0302020204030204"/>
              </a:rPr>
              <a:t>meinen</a:t>
            </a:r>
            <a:r>
              <a:rPr lang="en-GB" sz="2200" dirty="0">
                <a:solidFill>
                  <a:srgbClr val="4472C4">
                    <a:lumMod val="50000"/>
                  </a:srgbClr>
                </a:solidFill>
                <a:latin typeface="Century Gothic" panose="020F0302020204030204"/>
              </a:rPr>
              <a:t> Schuh, </a:t>
            </a:r>
            <a:r>
              <a:rPr lang="en-GB" sz="2200" dirty="0" err="1">
                <a:solidFill>
                  <a:srgbClr val="4472C4">
                    <a:lumMod val="50000"/>
                  </a:srgbClr>
                </a:solidFill>
                <a:latin typeface="Century Gothic" panose="020F0302020204030204"/>
              </a:rPr>
              <a:t>ihre</a:t>
            </a:r>
            <a:r>
              <a:rPr lang="en-GB" sz="2200" dirty="0">
                <a:solidFill>
                  <a:srgbClr val="4472C4">
                    <a:lumMod val="50000"/>
                  </a:srgbClr>
                </a:solidFill>
                <a:latin typeface="Century Gothic" panose="020F0302020204030204"/>
              </a:rPr>
              <a:t> Blume und...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5" name="Picture 4" descr="Water Bottle Clip Art">
            <a:extLst>
              <a:ext uri="{FF2B5EF4-FFF2-40B4-BE49-F238E27FC236}">
                <a16:creationId xmlns:a16="http://schemas.microsoft.com/office/drawing/2014/main" id="{10885593-DE74-4E75-BBAE-84A8171A21A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8279863">
            <a:off x="11040182" y="1330798"/>
            <a:ext cx="463475" cy="12659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Mobile Touch Phone Clip Art">
            <a:extLst>
              <a:ext uri="{FF2B5EF4-FFF2-40B4-BE49-F238E27FC236}">
                <a16:creationId xmlns:a16="http://schemas.microsoft.com/office/drawing/2014/main" id="{62DCB359-6BD2-4060-9097-D6A22CC4076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028061">
            <a:off x="6091800" y="5940010"/>
            <a:ext cx="464978" cy="8995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Jacket, Blue, Fashion, Denim, Style, Clothing, Colorful">
            <a:extLst>
              <a:ext uri="{FF2B5EF4-FFF2-40B4-BE49-F238E27FC236}">
                <a16:creationId xmlns:a16="http://schemas.microsoft.com/office/drawing/2014/main" id="{1BF93810-D7C1-4187-931B-50F9A9E026D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831856">
            <a:off x="3665888" y="5787037"/>
            <a:ext cx="1913688" cy="95684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Board, Game, Ludo, Leisure, Luck">
            <a:extLst>
              <a:ext uri="{FF2B5EF4-FFF2-40B4-BE49-F238E27FC236}">
                <a16:creationId xmlns:a16="http://schemas.microsoft.com/office/drawing/2014/main" id="{14C455C0-5BF2-4546-A0DB-0FEDFCF7D85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87286" y="5692220"/>
            <a:ext cx="1774952" cy="11722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Football, Ball, Sport, Soccer">
            <a:extLst>
              <a:ext uri="{FF2B5EF4-FFF2-40B4-BE49-F238E27FC236}">
                <a16:creationId xmlns:a16="http://schemas.microsoft.com/office/drawing/2014/main" id="{6AB7FF78-A571-4E68-8D5C-6CAC6D864E5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49204" y="6023833"/>
            <a:ext cx="655678" cy="731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Pacco Regalo Clip Art">
            <a:extLst>
              <a:ext uri="{FF2B5EF4-FFF2-40B4-BE49-F238E27FC236}">
                <a16:creationId xmlns:a16="http://schemas.microsoft.com/office/drawing/2014/main" id="{374B0FD7-7718-4B1F-9750-D5F77284559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61339" y="5914450"/>
            <a:ext cx="866007" cy="924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C1329B6-56CB-4B6F-A192-5133BBCCADD2}"/>
              </a:ext>
            </a:extLst>
          </p:cNvPr>
          <p:cNvPicPr>
            <a:picLocks noChangeAspect="1"/>
          </p:cNvPicPr>
          <p:nvPr/>
        </p:nvPicPr>
        <p:blipFill rotWithShape="1">
          <a:blip r:embed="rId20">
            <a:clrChange>
              <a:clrFrom>
                <a:srgbClr val="FFFFFF"/>
              </a:clrFrom>
              <a:clrTo>
                <a:srgbClr val="FFFFFF">
                  <a:alpha val="0"/>
                </a:srgbClr>
              </a:clrTo>
            </a:clrChange>
          </a:blip>
          <a:srcRect l="36601" t="8895" r="30744" b="52278"/>
          <a:stretch/>
        </p:blipFill>
        <p:spPr>
          <a:xfrm>
            <a:off x="268290" y="4250416"/>
            <a:ext cx="1242450" cy="1481841"/>
          </a:xfrm>
          <a:prstGeom prst="rect">
            <a:avLst/>
          </a:prstGeom>
        </p:spPr>
      </p:pic>
      <p:pic>
        <p:nvPicPr>
          <p:cNvPr id="11" name="Picture 10">
            <a:extLst>
              <a:ext uri="{FF2B5EF4-FFF2-40B4-BE49-F238E27FC236}">
                <a16:creationId xmlns:a16="http://schemas.microsoft.com/office/drawing/2014/main" id="{57A12C85-F33E-43FD-824B-C93B731B06F7}"/>
              </a:ext>
            </a:extLst>
          </p:cNvPr>
          <p:cNvPicPr>
            <a:picLocks noChangeAspect="1"/>
          </p:cNvPicPr>
          <p:nvPr/>
        </p:nvPicPr>
        <p:blipFill>
          <a:blip r:embed="rId21"/>
          <a:stretch>
            <a:fillRect/>
          </a:stretch>
        </p:blipFill>
        <p:spPr>
          <a:xfrm rot="16200000">
            <a:off x="676510" y="2254556"/>
            <a:ext cx="983032" cy="507245"/>
          </a:xfrm>
          <a:prstGeom prst="rect">
            <a:avLst/>
          </a:prstGeom>
        </p:spPr>
      </p:pic>
      <p:pic>
        <p:nvPicPr>
          <p:cNvPr id="12" name="Picture 11">
            <a:extLst>
              <a:ext uri="{FF2B5EF4-FFF2-40B4-BE49-F238E27FC236}">
                <a16:creationId xmlns:a16="http://schemas.microsoft.com/office/drawing/2014/main" id="{2CA14111-3003-4DF2-B284-AA9A2106A9BF}"/>
              </a:ext>
            </a:extLst>
          </p:cNvPr>
          <p:cNvPicPr>
            <a:picLocks noChangeAspect="1"/>
          </p:cNvPicPr>
          <p:nvPr/>
        </p:nvPicPr>
        <p:blipFill>
          <a:blip r:embed="rId22"/>
          <a:stretch>
            <a:fillRect/>
          </a:stretch>
        </p:blipFill>
        <p:spPr>
          <a:xfrm>
            <a:off x="202831" y="928953"/>
            <a:ext cx="862940" cy="1058255"/>
          </a:xfrm>
          <a:prstGeom prst="rect">
            <a:avLst/>
          </a:prstGeom>
        </p:spPr>
      </p:pic>
      <p:pic>
        <p:nvPicPr>
          <p:cNvPr id="14" name="Picture 13">
            <a:extLst>
              <a:ext uri="{FF2B5EF4-FFF2-40B4-BE49-F238E27FC236}">
                <a16:creationId xmlns:a16="http://schemas.microsoft.com/office/drawing/2014/main" id="{4D874B9F-D79D-4E60-9A14-0C09BE0B3496}"/>
              </a:ext>
            </a:extLst>
          </p:cNvPr>
          <p:cNvPicPr>
            <a:picLocks noChangeAspect="1"/>
          </p:cNvPicPr>
          <p:nvPr/>
        </p:nvPicPr>
        <p:blipFill>
          <a:blip r:embed="rId23"/>
          <a:stretch>
            <a:fillRect/>
          </a:stretch>
        </p:blipFill>
        <p:spPr>
          <a:xfrm>
            <a:off x="1446696" y="807980"/>
            <a:ext cx="1121929" cy="897543"/>
          </a:xfrm>
          <a:prstGeom prst="rect">
            <a:avLst/>
          </a:prstGeom>
        </p:spPr>
      </p:pic>
      <p:pic>
        <p:nvPicPr>
          <p:cNvPr id="15" name="Picture 14">
            <a:extLst>
              <a:ext uri="{FF2B5EF4-FFF2-40B4-BE49-F238E27FC236}">
                <a16:creationId xmlns:a16="http://schemas.microsoft.com/office/drawing/2014/main" id="{FFD07EA1-9DD9-4AA9-B467-7337E8372D66}"/>
              </a:ext>
            </a:extLst>
          </p:cNvPr>
          <p:cNvPicPr>
            <a:picLocks noChangeAspect="1"/>
          </p:cNvPicPr>
          <p:nvPr/>
        </p:nvPicPr>
        <p:blipFill>
          <a:blip r:embed="rId24"/>
          <a:stretch>
            <a:fillRect/>
          </a:stretch>
        </p:blipFill>
        <p:spPr>
          <a:xfrm>
            <a:off x="11098109" y="3832255"/>
            <a:ext cx="950030" cy="712522"/>
          </a:xfrm>
          <a:prstGeom prst="rect">
            <a:avLst/>
          </a:prstGeom>
        </p:spPr>
      </p:pic>
      <p:pic>
        <p:nvPicPr>
          <p:cNvPr id="16" name="Picture 15">
            <a:extLst>
              <a:ext uri="{FF2B5EF4-FFF2-40B4-BE49-F238E27FC236}">
                <a16:creationId xmlns:a16="http://schemas.microsoft.com/office/drawing/2014/main" id="{473B8600-DFCF-4F44-8577-17C2BE9CDC1B}"/>
              </a:ext>
            </a:extLst>
          </p:cNvPr>
          <p:cNvPicPr>
            <a:picLocks noChangeAspect="1"/>
          </p:cNvPicPr>
          <p:nvPr/>
        </p:nvPicPr>
        <p:blipFill>
          <a:blip r:embed="rId25"/>
          <a:stretch>
            <a:fillRect/>
          </a:stretch>
        </p:blipFill>
        <p:spPr>
          <a:xfrm>
            <a:off x="10554063" y="2389669"/>
            <a:ext cx="1034885" cy="800959"/>
          </a:xfrm>
          <a:prstGeom prst="rect">
            <a:avLst/>
          </a:prstGeom>
        </p:spPr>
      </p:pic>
      <p:pic>
        <p:nvPicPr>
          <p:cNvPr id="17" name="Picture 16">
            <a:extLst>
              <a:ext uri="{FF2B5EF4-FFF2-40B4-BE49-F238E27FC236}">
                <a16:creationId xmlns:a16="http://schemas.microsoft.com/office/drawing/2014/main" id="{C925F5E3-62A1-4F35-8219-FECF5D54FE54}"/>
              </a:ext>
            </a:extLst>
          </p:cNvPr>
          <p:cNvPicPr>
            <a:picLocks noChangeAspect="1"/>
          </p:cNvPicPr>
          <p:nvPr/>
        </p:nvPicPr>
        <p:blipFill>
          <a:blip r:embed="rId26"/>
          <a:stretch>
            <a:fillRect/>
          </a:stretch>
        </p:blipFill>
        <p:spPr>
          <a:xfrm>
            <a:off x="10614990" y="3546968"/>
            <a:ext cx="578195" cy="641548"/>
          </a:xfrm>
          <a:prstGeom prst="rect">
            <a:avLst/>
          </a:prstGeom>
        </p:spPr>
      </p:pic>
      <p:pic>
        <p:nvPicPr>
          <p:cNvPr id="52" name="Picture 51">
            <a:extLst>
              <a:ext uri="{FF2B5EF4-FFF2-40B4-BE49-F238E27FC236}">
                <a16:creationId xmlns:a16="http://schemas.microsoft.com/office/drawing/2014/main" id="{CF076B53-FF5B-43DA-9309-E0B9203B20E6}"/>
              </a:ext>
            </a:extLst>
          </p:cNvPr>
          <p:cNvPicPr>
            <a:picLocks noChangeAspect="1"/>
          </p:cNvPicPr>
          <p:nvPr/>
        </p:nvPicPr>
        <p:blipFill>
          <a:blip r:embed="rId27"/>
          <a:stretch>
            <a:fillRect/>
          </a:stretch>
        </p:blipFill>
        <p:spPr>
          <a:xfrm>
            <a:off x="2750873" y="6033198"/>
            <a:ext cx="838478" cy="616197"/>
          </a:xfrm>
          <a:prstGeom prst="rect">
            <a:avLst/>
          </a:prstGeom>
        </p:spPr>
      </p:pic>
      <p:pic>
        <p:nvPicPr>
          <p:cNvPr id="2" name="Picture 1" descr="A green plant with leaves&#10;&#10;Description automatically generated">
            <a:extLst>
              <a:ext uri="{FF2B5EF4-FFF2-40B4-BE49-F238E27FC236}">
                <a16:creationId xmlns:a16="http://schemas.microsoft.com/office/drawing/2014/main" id="{FBCAB014-8D16-7104-2E01-6D0444EE010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7615520">
            <a:off x="361443" y="2539398"/>
            <a:ext cx="615381" cy="1230762"/>
          </a:xfrm>
          <a:prstGeom prst="rect">
            <a:avLst/>
          </a:prstGeom>
        </p:spPr>
      </p:pic>
      <p:pic>
        <p:nvPicPr>
          <p:cNvPr id="8" name="Picture 7" descr="A white rectangular object on a black background&#10;&#10;Description automatically generated">
            <a:extLst>
              <a:ext uri="{FF2B5EF4-FFF2-40B4-BE49-F238E27FC236}">
                <a16:creationId xmlns:a16="http://schemas.microsoft.com/office/drawing/2014/main" id="{59CA2D48-BBF7-5F8C-3B28-B68CA3CCE96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557467" y="4512876"/>
            <a:ext cx="926017" cy="1028908"/>
          </a:xfrm>
          <a:prstGeom prst="rect">
            <a:avLst/>
          </a:prstGeom>
        </p:spPr>
      </p:pic>
      <p:pic>
        <p:nvPicPr>
          <p:cNvPr id="29" name="Picture 28" descr="A piggy bank and coins&#10;&#10;Description automatically generated">
            <a:extLst>
              <a:ext uri="{FF2B5EF4-FFF2-40B4-BE49-F238E27FC236}">
                <a16:creationId xmlns:a16="http://schemas.microsoft.com/office/drawing/2014/main" id="{6CDE9A35-C21C-C512-CB19-BB59387BE08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1703" y="3502075"/>
            <a:ext cx="907937" cy="756141"/>
          </a:xfrm>
          <a:prstGeom prst="rect">
            <a:avLst/>
          </a:prstGeom>
        </p:spPr>
      </p:pic>
      <p:pic>
        <p:nvPicPr>
          <p:cNvPr id="30" name="Picture 29" descr="A blue shoe with white laces&#10;&#10;Description automatically generated">
            <a:extLst>
              <a:ext uri="{FF2B5EF4-FFF2-40B4-BE49-F238E27FC236}">
                <a16:creationId xmlns:a16="http://schemas.microsoft.com/office/drawing/2014/main" id="{C9274BBF-9E55-07C5-1653-29D8C9BA7D4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4266246">
            <a:off x="509286" y="5584269"/>
            <a:ext cx="896850" cy="1257358"/>
          </a:xfrm>
          <a:prstGeom prst="rect">
            <a:avLst/>
          </a:prstGeom>
        </p:spPr>
      </p:pic>
      <p:pic>
        <p:nvPicPr>
          <p:cNvPr id="31" name="Picture 30" descr="A red notebook with a white label&#10;&#10;Description automatically generated">
            <a:extLst>
              <a:ext uri="{FF2B5EF4-FFF2-40B4-BE49-F238E27FC236}">
                <a16:creationId xmlns:a16="http://schemas.microsoft.com/office/drawing/2014/main" id="{3296B7F1-ECF1-8689-23B4-A7C77509A59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651637" y="5717109"/>
            <a:ext cx="737679" cy="987687"/>
          </a:xfrm>
          <a:prstGeom prst="rect">
            <a:avLst/>
          </a:prstGeom>
        </p:spPr>
      </p:pic>
      <p:sp>
        <p:nvSpPr>
          <p:cNvPr id="34" name="TextBox 33">
            <a:hlinkClick r:id="" action="ppaction://noaction">
              <a:snd r:embed="rId33" name="T3_W6F_7.2.wav"/>
            </a:hlinkClick>
            <a:extLst>
              <a:ext uri="{FF2B5EF4-FFF2-40B4-BE49-F238E27FC236}">
                <a16:creationId xmlns:a16="http://schemas.microsoft.com/office/drawing/2014/main" id="{D7297186-F466-71C7-73C3-0D11F9BE0E60}"/>
              </a:ext>
            </a:extLst>
          </p:cNvPr>
          <p:cNvSpPr txBox="1"/>
          <p:nvPr/>
        </p:nvSpPr>
        <p:spPr>
          <a:xfrm>
            <a:off x="3044098" y="1031606"/>
            <a:ext cx="6348844" cy="707886"/>
          </a:xfrm>
          <a:prstGeom prst="rect">
            <a:avLst/>
          </a:prstGeom>
          <a:solidFill>
            <a:schemeClr val="bg1"/>
          </a:solidFill>
        </p:spPr>
        <p:txBody>
          <a:bodyPr wrap="square">
            <a:spAutoFit/>
          </a:bodyPr>
          <a:lstStyle/>
          <a:p>
            <a:pPr algn="ctr"/>
            <a:r>
              <a:rPr lang="en-GB" sz="2000" i="0" dirty="0" err="1">
                <a:solidFill>
                  <a:srgbClr val="002060"/>
                </a:solidFill>
                <a:latin typeface="Century Gothic" panose="020B0502020202020204" pitchFamily="34" charset="0"/>
              </a:rPr>
              <a:t>Benutz</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mein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dein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ihr</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sein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i="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oder</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xies</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i="0" dirty="0">
                <a:solidFill>
                  <a:srgbClr val="002060"/>
                </a:solidFill>
                <a:latin typeface="Century Gothic" panose="020B0502020202020204" pitchFamily="34" charset="0"/>
              </a:rPr>
              <a:t>.</a:t>
            </a:r>
            <a:r>
              <a:rPr lang="en-GB" sz="2000" b="1" i="0" dirty="0">
                <a:solidFill>
                  <a:srgbClr val="002060"/>
                </a:solidFill>
                <a:latin typeface="Century Gothic" panose="020B0502020202020204" pitchFamily="34" charset="0"/>
              </a:rPr>
              <a:t> </a:t>
            </a:r>
            <a:endParaRPr lang="en-US"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6F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6F_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78856289"/>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wohin</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Schwimmbad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essen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dann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(Party)</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tanzen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tragen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singen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Papier</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Schuh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Sachen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6F_8.1.wav"/>
            </a:hlinkClick>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65375" y="1252323"/>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15145" y="372067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594880" y="5620491"/>
            <a:ext cx="836373" cy="792353"/>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65378" y="5996442"/>
            <a:ext cx="351099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paper</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544763" y="5996442"/>
            <a:ext cx="26489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shoe</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709728" y="5996442"/>
            <a:ext cx="311767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things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544763" y="5106337"/>
            <a:ext cx="316274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wear, wearing</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709728" y="5106337"/>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sing, singing</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65378" y="4249180"/>
            <a:ext cx="23385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544763" y="4295347"/>
            <a:ext cx="3133454" cy="415498"/>
          </a:xfrm>
          <a:prstGeom prst="rect">
            <a:avLst/>
          </a:prstGeom>
          <a:noFill/>
        </p:spPr>
        <p:txBody>
          <a:bodyPr wrap="square" rtlCol="0">
            <a:spAutoFit/>
          </a:bodyPr>
          <a:lstStyle/>
          <a:p>
            <a:pPr>
              <a:buClr>
                <a:srgbClr val="000000"/>
              </a:buClr>
              <a:buFont typeface="Arial"/>
              <a:buNone/>
              <a:defRPr/>
            </a:pPr>
            <a:r>
              <a:rPr lang="en-GB" sz="2100" kern="0" dirty="0">
                <a:solidFill>
                  <a:srgbClr val="002060"/>
                </a:solidFill>
                <a:latin typeface="Century Gothic" panose="020B0502020202020204" pitchFamily="34" charset="0"/>
                <a:cs typeface="Arial"/>
                <a:sym typeface="Arial"/>
              </a:rPr>
              <a:t>people, you (general)</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709728" y="4249180"/>
            <a:ext cx="396889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(party) clothes</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65378" y="3401427"/>
            <a:ext cx="272161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eat, eating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544763" y="3401427"/>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709728" y="3401427"/>
            <a:ext cx="3114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65378" y="25252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park</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544763" y="2525201"/>
            <a:ext cx="24146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school</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709728" y="2525201"/>
            <a:ext cx="36663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swimming pool</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65378" y="1670959"/>
            <a:ext cx="274676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museum</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544763" y="1670959"/>
            <a:ext cx="233810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shop</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709728" y="1670959"/>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where (to)?</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AFD9D4D3-3B8F-2458-388F-769EFE0F4B28}"/>
              </a:ext>
            </a:extLst>
          </p:cNvPr>
          <p:cNvSpPr txBox="1"/>
          <p:nvPr/>
        </p:nvSpPr>
        <p:spPr>
          <a:xfrm>
            <a:off x="2365378" y="5106337"/>
            <a:ext cx="31349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dance, dancing</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6F_8.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A6237F2E-D14E-54C7-47E5-1EED5846C74F}"/>
              </a:ext>
            </a:extLst>
          </p:cNvPr>
          <p:cNvGraphicFramePr>
            <a:graphicFrameLocks noGrp="1"/>
          </p:cNvGraphicFramePr>
          <p:nvPr>
            <p:extLst>
              <p:ext uri="{D42A27DB-BD31-4B8C-83A1-F6EECF244321}">
                <p14:modId xmlns:p14="http://schemas.microsoft.com/office/powerpoint/2010/main" val="1789201970"/>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200" b="1" dirty="0">
                          <a:solidFill>
                            <a:srgbClr val="92D050"/>
                          </a:solidFill>
                          <a:latin typeface="Century Gothic" panose="020B0502020202020204" pitchFamily="34" charset="0"/>
                        </a:rPr>
                        <a:t>people, you (general)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dance, dancing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paper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4" name="Title 2">
            <a:extLst>
              <a:ext uri="{FF2B5EF4-FFF2-40B4-BE49-F238E27FC236}">
                <a16:creationId xmlns:a16="http://schemas.microsoft.com/office/drawing/2014/main" id="{FE498F65-E546-7B42-1304-7112338F1B7B}"/>
              </a:ext>
            </a:extLst>
          </p:cNvPr>
          <p:cNvSpPr txBox="1">
            <a:spLocks/>
          </p:cNvSpPr>
          <p:nvPr/>
        </p:nvSpPr>
        <p:spPr>
          <a:xfrm>
            <a:off x="10565375" y="1252323"/>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98FBF1B7-9FDB-F36A-328C-9FB9E5AA1677}"/>
              </a:ext>
            </a:extLst>
          </p:cNvPr>
          <p:cNvPicPr>
            <a:picLocks noChangeAspect="1"/>
          </p:cNvPicPr>
          <p:nvPr/>
        </p:nvPicPr>
        <p:blipFill>
          <a:blip r:embed="rId4"/>
          <a:stretch>
            <a:fillRect/>
          </a:stretch>
        </p:blipFill>
        <p:spPr>
          <a:xfrm>
            <a:off x="515145" y="3720673"/>
            <a:ext cx="1186070" cy="1080360"/>
          </a:xfrm>
          <a:prstGeom prst="rect">
            <a:avLst/>
          </a:prstGeom>
        </p:spPr>
      </p:pic>
      <p:pic>
        <p:nvPicPr>
          <p:cNvPr id="6" name="Picture 5" descr="Icon&#10;&#10;Description automatically generated">
            <a:extLst>
              <a:ext uri="{FF2B5EF4-FFF2-40B4-BE49-F238E27FC236}">
                <a16:creationId xmlns:a16="http://schemas.microsoft.com/office/drawing/2014/main" id="{18A7F94E-668B-A7DD-C889-D2D123190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7" name="Picture 6">
            <a:extLst>
              <a:ext uri="{FF2B5EF4-FFF2-40B4-BE49-F238E27FC236}">
                <a16:creationId xmlns:a16="http://schemas.microsoft.com/office/drawing/2014/main" id="{82F609AB-9060-F75B-B703-47CD1F705315}"/>
              </a:ext>
            </a:extLst>
          </p:cNvPr>
          <p:cNvPicPr>
            <a:picLocks noChangeAspect="1"/>
          </p:cNvPicPr>
          <p:nvPr/>
        </p:nvPicPr>
        <p:blipFill>
          <a:blip r:embed="rId6"/>
          <a:stretch>
            <a:fillRect/>
          </a:stretch>
        </p:blipFill>
        <p:spPr>
          <a:xfrm>
            <a:off x="594880" y="5620491"/>
            <a:ext cx="836373" cy="792353"/>
          </a:xfrm>
          <a:prstGeom prst="rect">
            <a:avLst/>
          </a:prstGeom>
        </p:spPr>
      </p:pic>
      <p:sp>
        <p:nvSpPr>
          <p:cNvPr id="8" name="TextBox 7">
            <a:extLst>
              <a:ext uri="{FF2B5EF4-FFF2-40B4-BE49-F238E27FC236}">
                <a16:creationId xmlns:a16="http://schemas.microsoft.com/office/drawing/2014/main" id="{73603262-10FC-837B-2DBF-AEBA9BA8E06E}"/>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9" name="TextBox 8">
            <a:extLst>
              <a:ext uri="{FF2B5EF4-FFF2-40B4-BE49-F238E27FC236}">
                <a16:creationId xmlns:a16="http://schemas.microsoft.com/office/drawing/2014/main" id="{7A6FA7E3-8820-3727-9F5A-5DF5D124864C}"/>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10" name="TextBox 9">
            <a:extLst>
              <a:ext uri="{FF2B5EF4-FFF2-40B4-BE49-F238E27FC236}">
                <a16:creationId xmlns:a16="http://schemas.microsoft.com/office/drawing/2014/main" id="{B6505145-EC90-44B3-B443-1A45A21BA3A8}"/>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11" name="TextBox 10">
            <a:hlinkClick r:id="" action="ppaction://noaction">
              <a:snd r:embed="rId7" name="T3_W6F_8.3.wav"/>
            </a:hlinkClick>
            <a:extLst>
              <a:ext uri="{FF2B5EF4-FFF2-40B4-BE49-F238E27FC236}">
                <a16:creationId xmlns:a16="http://schemas.microsoft.com/office/drawing/2014/main" id="{8E3C116A-1496-242F-DC14-5DDD1F8128E8}"/>
              </a:ext>
            </a:extLst>
          </p:cNvPr>
          <p:cNvSpPr txBox="1"/>
          <p:nvPr/>
        </p:nvSpPr>
        <p:spPr>
          <a:xfrm>
            <a:off x="2365379" y="5996442"/>
            <a:ext cx="312645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Schuh</a:t>
            </a:r>
            <a:endParaRPr lang="en-GB" sz="2400" kern="0" dirty="0">
              <a:solidFill>
                <a:srgbClr val="002060"/>
              </a:solidFill>
              <a:latin typeface="Century Gothic" panose="020B0502020202020204" pitchFamily="34" charset="0"/>
              <a:cs typeface="Arial"/>
              <a:sym typeface="Arial"/>
            </a:endParaRPr>
          </a:p>
        </p:txBody>
      </p:sp>
      <p:sp>
        <p:nvSpPr>
          <p:cNvPr id="12" name="TextBox 11">
            <a:hlinkClick r:id="" action="ppaction://noaction">
              <a:snd r:embed="rId8" name="T3_W6F_8.4.wav"/>
            </a:hlinkClick>
            <a:extLst>
              <a:ext uri="{FF2B5EF4-FFF2-40B4-BE49-F238E27FC236}">
                <a16:creationId xmlns:a16="http://schemas.microsoft.com/office/drawing/2014/main" id="{7BA6FD1E-6C57-83BF-77A4-BF36BAE078FB}"/>
              </a:ext>
            </a:extLst>
          </p:cNvPr>
          <p:cNvSpPr txBox="1"/>
          <p:nvPr/>
        </p:nvSpPr>
        <p:spPr>
          <a:xfrm>
            <a:off x="5544763" y="5996442"/>
            <a:ext cx="26489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Sachen</a:t>
            </a:r>
            <a:endParaRPr lang="en-GB" sz="2400" kern="0" dirty="0">
              <a:solidFill>
                <a:srgbClr val="002060"/>
              </a:solidFill>
              <a:latin typeface="Century Gothic" panose="020B0502020202020204" pitchFamily="34" charset="0"/>
              <a:cs typeface="Arial"/>
              <a:sym typeface="Arial"/>
            </a:endParaRPr>
          </a:p>
        </p:txBody>
      </p:sp>
      <p:sp>
        <p:nvSpPr>
          <p:cNvPr id="13" name="TextBox 12">
            <a:hlinkClick r:id="" action="ppaction://noaction">
              <a:snd r:embed="rId9" name="T3_W6F_8.5.wav"/>
            </a:hlinkClick>
            <a:extLst>
              <a:ext uri="{FF2B5EF4-FFF2-40B4-BE49-F238E27FC236}">
                <a16:creationId xmlns:a16="http://schemas.microsoft.com/office/drawing/2014/main" id="{189DECC0-D3DB-B866-1ECF-842E12B9BF43}"/>
              </a:ext>
            </a:extLst>
          </p:cNvPr>
          <p:cNvSpPr txBox="1"/>
          <p:nvPr/>
        </p:nvSpPr>
        <p:spPr>
          <a:xfrm>
            <a:off x="8709728" y="5996442"/>
            <a:ext cx="311767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Papier</a:t>
            </a:r>
          </a:p>
        </p:txBody>
      </p:sp>
      <p:sp>
        <p:nvSpPr>
          <p:cNvPr id="14" name="TextBox 13">
            <a:hlinkClick r:id="" action="ppaction://noaction">
              <a:snd r:embed="rId10" name="T3_W6F_8.7.wav"/>
            </a:hlinkClick>
            <a:extLst>
              <a:ext uri="{FF2B5EF4-FFF2-40B4-BE49-F238E27FC236}">
                <a16:creationId xmlns:a16="http://schemas.microsoft.com/office/drawing/2014/main" id="{8FF386DD-11C3-AAFA-0DB0-6B0D15ED29C4}"/>
              </a:ext>
            </a:extLst>
          </p:cNvPr>
          <p:cNvSpPr txBox="1"/>
          <p:nvPr/>
        </p:nvSpPr>
        <p:spPr>
          <a:xfrm>
            <a:off x="5544763" y="5106337"/>
            <a:ext cx="3162747"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15" name="TextBox 14">
            <a:hlinkClick r:id="" action="ppaction://noaction">
              <a:snd r:embed="rId11" name="T3_W6F_8.8.wav"/>
            </a:hlinkClick>
            <a:extLst>
              <a:ext uri="{FF2B5EF4-FFF2-40B4-BE49-F238E27FC236}">
                <a16:creationId xmlns:a16="http://schemas.microsoft.com/office/drawing/2014/main" id="{D59FB06D-99CF-1AA0-800A-5CB8B978695B}"/>
              </a:ext>
            </a:extLst>
          </p:cNvPr>
          <p:cNvSpPr txBox="1"/>
          <p:nvPr/>
        </p:nvSpPr>
        <p:spPr>
          <a:xfrm>
            <a:off x="8709728" y="5106337"/>
            <a:ext cx="269838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16" name="TextBox 15">
            <a:hlinkClick r:id="" action="ppaction://noaction">
              <a:snd r:embed="rId12" name="T3_W6F_8.9.wav"/>
            </a:hlinkClick>
            <a:extLst>
              <a:ext uri="{FF2B5EF4-FFF2-40B4-BE49-F238E27FC236}">
                <a16:creationId xmlns:a16="http://schemas.microsoft.com/office/drawing/2014/main" id="{DAA30031-E4C2-86FC-E9E8-4BC14CF87000}"/>
              </a:ext>
            </a:extLst>
          </p:cNvPr>
          <p:cNvSpPr txBox="1"/>
          <p:nvPr/>
        </p:nvSpPr>
        <p:spPr>
          <a:xfrm>
            <a:off x="2365378" y="4249180"/>
            <a:ext cx="233859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essen</a:t>
            </a:r>
            <a:endParaRPr lang="en-GB" sz="2400" kern="0" dirty="0">
              <a:solidFill>
                <a:srgbClr val="002060"/>
              </a:solidFill>
              <a:latin typeface="Century Gothic" panose="020B0502020202020204" pitchFamily="34" charset="0"/>
              <a:cs typeface="Arial"/>
              <a:sym typeface="Arial"/>
            </a:endParaRPr>
          </a:p>
        </p:txBody>
      </p:sp>
      <p:sp>
        <p:nvSpPr>
          <p:cNvPr id="17" name="TextBox 16">
            <a:hlinkClick r:id="" action="ppaction://noaction">
              <a:snd r:embed="rId13" name="T3_W6F_8.10.wav"/>
            </a:hlinkClick>
            <a:extLst>
              <a:ext uri="{FF2B5EF4-FFF2-40B4-BE49-F238E27FC236}">
                <a16:creationId xmlns:a16="http://schemas.microsoft.com/office/drawing/2014/main" id="{8A9430DA-0106-CAFD-22B8-1CC83DDA2834}"/>
              </a:ext>
            </a:extLst>
          </p:cNvPr>
          <p:cNvSpPr txBox="1"/>
          <p:nvPr/>
        </p:nvSpPr>
        <p:spPr>
          <a:xfrm>
            <a:off x="5544763" y="4254707"/>
            <a:ext cx="313345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18" name="TextBox 17">
            <a:hlinkClick r:id="" action="ppaction://noaction">
              <a:snd r:embed="rId14" name="T3_W6F_8.11.wav"/>
            </a:hlinkClick>
            <a:extLst>
              <a:ext uri="{FF2B5EF4-FFF2-40B4-BE49-F238E27FC236}">
                <a16:creationId xmlns:a16="http://schemas.microsoft.com/office/drawing/2014/main" id="{9F8556F0-7F78-74A8-F65D-9A6704B2ABFD}"/>
              </a:ext>
            </a:extLst>
          </p:cNvPr>
          <p:cNvSpPr txBox="1"/>
          <p:nvPr/>
        </p:nvSpPr>
        <p:spPr>
          <a:xfrm>
            <a:off x="8709728" y="4249180"/>
            <a:ext cx="2967127"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
        <p:nvSpPr>
          <p:cNvPr id="19" name="TextBox 18">
            <a:hlinkClick r:id="" action="ppaction://noaction">
              <a:snd r:embed="rId15" name="T3_W6F_8.12.wav"/>
            </a:hlinkClick>
            <a:extLst>
              <a:ext uri="{FF2B5EF4-FFF2-40B4-BE49-F238E27FC236}">
                <a16:creationId xmlns:a16="http://schemas.microsoft.com/office/drawing/2014/main" id="{159847BF-7966-EF61-AAFB-C2D682605A4E}"/>
              </a:ext>
            </a:extLst>
          </p:cNvPr>
          <p:cNvSpPr txBox="1"/>
          <p:nvPr/>
        </p:nvSpPr>
        <p:spPr>
          <a:xfrm>
            <a:off x="2365378" y="3401427"/>
            <a:ext cx="31793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22" name="TextBox 21">
            <a:hlinkClick r:id="" action="ppaction://noaction">
              <a:snd r:embed="rId16" name="T3_W6F_8.13.wav"/>
            </a:hlinkClick>
            <a:extLst>
              <a:ext uri="{FF2B5EF4-FFF2-40B4-BE49-F238E27FC236}">
                <a16:creationId xmlns:a16="http://schemas.microsoft.com/office/drawing/2014/main" id="{C0744976-ADF9-8781-0367-D36900C8A890}"/>
              </a:ext>
            </a:extLst>
          </p:cNvPr>
          <p:cNvSpPr txBox="1"/>
          <p:nvPr/>
        </p:nvSpPr>
        <p:spPr>
          <a:xfrm>
            <a:off x="5544763" y="340142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23" name="TextBox 22">
            <a:hlinkClick r:id="" action="ppaction://noaction">
              <a:snd r:embed="rId17" name="T3_W6F_8.14.wav"/>
            </a:hlinkClick>
            <a:extLst>
              <a:ext uri="{FF2B5EF4-FFF2-40B4-BE49-F238E27FC236}">
                <a16:creationId xmlns:a16="http://schemas.microsoft.com/office/drawing/2014/main" id="{E54A24BC-CA9A-2074-D18F-A834F885B8E5}"/>
              </a:ext>
            </a:extLst>
          </p:cNvPr>
          <p:cNvSpPr txBox="1"/>
          <p:nvPr/>
        </p:nvSpPr>
        <p:spPr>
          <a:xfrm>
            <a:off x="8709728" y="3401427"/>
            <a:ext cx="311452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24" name="TextBox 23">
            <a:hlinkClick r:id="" action="ppaction://noaction">
              <a:snd r:embed="rId18" name="T3_W6F_8.15.wav"/>
            </a:hlinkClick>
            <a:extLst>
              <a:ext uri="{FF2B5EF4-FFF2-40B4-BE49-F238E27FC236}">
                <a16:creationId xmlns:a16="http://schemas.microsoft.com/office/drawing/2014/main" id="{3B821EED-166E-13FD-BE3B-98A2E34053EB}"/>
              </a:ext>
            </a:extLst>
          </p:cNvPr>
          <p:cNvSpPr txBox="1"/>
          <p:nvPr/>
        </p:nvSpPr>
        <p:spPr>
          <a:xfrm>
            <a:off x="2365378" y="25252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Laden</a:t>
            </a:r>
          </a:p>
        </p:txBody>
      </p:sp>
      <p:sp>
        <p:nvSpPr>
          <p:cNvPr id="25" name="TextBox 24">
            <a:hlinkClick r:id="" action="ppaction://noaction">
              <a:snd r:embed="rId19" name="T3_W6F_8.16.wav"/>
            </a:hlinkClick>
            <a:extLst>
              <a:ext uri="{FF2B5EF4-FFF2-40B4-BE49-F238E27FC236}">
                <a16:creationId xmlns:a16="http://schemas.microsoft.com/office/drawing/2014/main" id="{1EAC6822-CA69-D2A2-65CF-AA95ECE6077C}"/>
              </a:ext>
            </a:extLst>
          </p:cNvPr>
          <p:cNvSpPr txBox="1"/>
          <p:nvPr/>
        </p:nvSpPr>
        <p:spPr>
          <a:xfrm>
            <a:off x="5544763" y="2525201"/>
            <a:ext cx="24146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Museum</a:t>
            </a:r>
            <a:endParaRPr lang="en-GB" sz="2400" kern="0" dirty="0">
              <a:solidFill>
                <a:srgbClr val="002060"/>
              </a:solidFill>
              <a:latin typeface="Century Gothic" panose="020B0502020202020204" pitchFamily="34" charset="0"/>
              <a:cs typeface="Arial"/>
              <a:sym typeface="Arial"/>
            </a:endParaRPr>
          </a:p>
        </p:txBody>
      </p:sp>
      <p:sp>
        <p:nvSpPr>
          <p:cNvPr id="26" name="TextBox 25">
            <a:hlinkClick r:id="" action="ppaction://noaction">
              <a:snd r:embed="rId20" name="T3_W6F_8.17.wav"/>
            </a:hlinkClick>
            <a:extLst>
              <a:ext uri="{FF2B5EF4-FFF2-40B4-BE49-F238E27FC236}">
                <a16:creationId xmlns:a16="http://schemas.microsoft.com/office/drawing/2014/main" id="{B9417F8D-5795-200E-3EBA-EFAC8D520F18}"/>
              </a:ext>
            </a:extLst>
          </p:cNvPr>
          <p:cNvSpPr txBox="1"/>
          <p:nvPr/>
        </p:nvSpPr>
        <p:spPr>
          <a:xfrm>
            <a:off x="8709728" y="2525201"/>
            <a:ext cx="296712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Schule</a:t>
            </a:r>
          </a:p>
        </p:txBody>
      </p:sp>
      <p:sp>
        <p:nvSpPr>
          <p:cNvPr id="27" name="TextBox 26">
            <a:hlinkClick r:id="" action="ppaction://noaction">
              <a:snd r:embed="rId21" name="T3_W6F_8.18.wav"/>
            </a:hlinkClick>
            <a:extLst>
              <a:ext uri="{FF2B5EF4-FFF2-40B4-BE49-F238E27FC236}">
                <a16:creationId xmlns:a16="http://schemas.microsoft.com/office/drawing/2014/main" id="{D2F7D9A4-29D6-0E36-DD1D-B064BA5D5D41}"/>
              </a:ext>
            </a:extLst>
          </p:cNvPr>
          <p:cNvSpPr txBox="1"/>
          <p:nvPr/>
        </p:nvSpPr>
        <p:spPr>
          <a:xfrm>
            <a:off x="2365378" y="1670959"/>
            <a:ext cx="274676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29" name="TextBox 28">
            <a:hlinkClick r:id="" action="ppaction://noaction">
              <a:snd r:embed="rId22" name="T3_W6F_8.19.wav"/>
            </a:hlinkClick>
            <a:extLst>
              <a:ext uri="{FF2B5EF4-FFF2-40B4-BE49-F238E27FC236}">
                <a16:creationId xmlns:a16="http://schemas.microsoft.com/office/drawing/2014/main" id="{656C3366-7CAB-739E-56C7-3D8D636331BA}"/>
              </a:ext>
            </a:extLst>
          </p:cNvPr>
          <p:cNvSpPr txBox="1"/>
          <p:nvPr/>
        </p:nvSpPr>
        <p:spPr>
          <a:xfrm>
            <a:off x="5544763" y="1670959"/>
            <a:ext cx="29224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a:t>
            </a:r>
            <a:r>
              <a:rPr lang="en-US" sz="2400" kern="0" dirty="0" err="1">
                <a:solidFill>
                  <a:srgbClr val="002060"/>
                </a:solidFill>
                <a:latin typeface="Century Gothic" panose="020B0502020202020204" pitchFamily="34" charset="0"/>
                <a:cs typeface="Arial"/>
                <a:sym typeface="Arial"/>
              </a:rPr>
              <a:t>Schwimmbad</a:t>
            </a:r>
            <a:endParaRPr lang="en-GB" sz="2400" kern="0" dirty="0">
              <a:solidFill>
                <a:srgbClr val="002060"/>
              </a:solidFill>
              <a:latin typeface="Century Gothic" panose="020B0502020202020204" pitchFamily="34" charset="0"/>
              <a:cs typeface="Arial"/>
              <a:sym typeface="Arial"/>
            </a:endParaRPr>
          </a:p>
        </p:txBody>
      </p:sp>
      <p:sp>
        <p:nvSpPr>
          <p:cNvPr id="30" name="TextBox 29">
            <a:hlinkClick r:id="" action="ppaction://noaction">
              <a:snd r:embed="rId23" name="T3_W6F_8.20.wav"/>
            </a:hlinkClick>
            <a:extLst>
              <a:ext uri="{FF2B5EF4-FFF2-40B4-BE49-F238E27FC236}">
                <a16:creationId xmlns:a16="http://schemas.microsoft.com/office/drawing/2014/main" id="{583C13A9-4C45-9A55-3D42-E803DA5BE799}"/>
              </a:ext>
            </a:extLst>
          </p:cNvPr>
          <p:cNvSpPr txBox="1"/>
          <p:nvPr/>
        </p:nvSpPr>
        <p:spPr>
          <a:xfrm>
            <a:off x="8709728" y="1670959"/>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Park</a:t>
            </a:r>
            <a:endParaRPr lang="en-GB" sz="2400" kern="0" dirty="0">
              <a:solidFill>
                <a:srgbClr val="002060"/>
              </a:solidFill>
              <a:latin typeface="Century Gothic" panose="020B0502020202020204" pitchFamily="34" charset="0"/>
              <a:cs typeface="Arial"/>
              <a:sym typeface="Arial"/>
            </a:endParaRPr>
          </a:p>
        </p:txBody>
      </p:sp>
      <p:sp>
        <p:nvSpPr>
          <p:cNvPr id="31" name="TextBox 30">
            <a:hlinkClick r:id="" action="ppaction://noaction">
              <a:snd r:embed="rId24" name="T3_W6F_8.6.wav"/>
            </a:hlinkClick>
            <a:extLst>
              <a:ext uri="{FF2B5EF4-FFF2-40B4-BE49-F238E27FC236}">
                <a16:creationId xmlns:a16="http://schemas.microsoft.com/office/drawing/2014/main" id="{8631CB69-91E4-F0FB-1DEE-E0AA52F8C166}"/>
              </a:ext>
            </a:extLst>
          </p:cNvPr>
          <p:cNvSpPr txBox="1"/>
          <p:nvPr/>
        </p:nvSpPr>
        <p:spPr>
          <a:xfrm>
            <a:off x="2365378" y="5106337"/>
            <a:ext cx="31349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a:t>
            </a:r>
          </a:p>
        </p:txBody>
      </p:sp>
    </p:spTree>
    <p:extLst>
      <p:ext uri="{BB962C8B-B14F-4D97-AF65-F5344CB8AC3E}">
        <p14:creationId xmlns:p14="http://schemas.microsoft.com/office/powerpoint/2010/main" val="31304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TotalTime>
  <Words>2743</Words>
  <Application>Microsoft Macintosh PowerPoint</Application>
  <PresentationFormat>Widescreen</PresentationFormat>
  <Paragraphs>378</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Century Gothic</vt:lpstr>
      <vt:lpstr>Modern Love</vt:lpstr>
      <vt:lpstr>1_Office Theme</vt:lpstr>
      <vt:lpstr>Office Theme</vt:lpstr>
      <vt:lpstr>Experiences at home and away </vt:lpstr>
      <vt:lpstr>aussprechen</vt:lpstr>
      <vt:lpstr>aussprechen</vt:lpstr>
      <vt:lpstr>Follow up 1 </vt:lpstr>
      <vt:lpstr>Follow up 2</vt:lpstr>
      <vt:lpstr>Follow up 3 </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75</cp:revision>
  <dcterms:created xsi:type="dcterms:W3CDTF">2021-06-12T06:20:35Z</dcterms:created>
  <dcterms:modified xsi:type="dcterms:W3CDTF">2024-05-19T16:06:09Z</dcterms:modified>
</cp:coreProperties>
</file>