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991" r:id="rId2"/>
    <p:sldId id="277" r:id="rId3"/>
    <p:sldId id="299" r:id="rId4"/>
    <p:sldId id="927" r:id="rId5"/>
    <p:sldId id="988" r:id="rId6"/>
    <p:sldId id="928" r:id="rId7"/>
    <p:sldId id="992" r:id="rId8"/>
    <p:sldId id="990" r:id="rId9"/>
    <p:sldId id="261" r:id="rId10"/>
    <p:sldId id="296" r:id="rId11"/>
    <p:sldId id="9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EFF9FB"/>
    <a:srgbClr val="0070C0"/>
    <a:srgbClr val="FFFFCC"/>
    <a:srgbClr val="2E94AF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B9592-9AE0-B64C-B467-B7C4873EFC26}" v="2036" dt="2023-11-15T16:21:40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8" autoAdjust="0"/>
    <p:restoredTop sz="71813" autoAdjust="0"/>
  </p:normalViewPr>
  <p:slideViewPr>
    <p:cSldViewPr snapToGrid="0">
      <p:cViewPr varScale="1">
        <p:scale>
          <a:sx n="82" d="100"/>
          <a:sy n="82" d="100"/>
        </p:scale>
        <p:origin x="1080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19/05/2024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Information [465]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[677] international [465] Position [944] Tradition [1650]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Papier [1163] Sachen [318]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Schuh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[1678]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 [323] gehen [66] sehen [79] singen [1063] tanzen [1497] tragen [271] man [32] (Party)Kleidung [2820] dann [41]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gehen [66] sein [3] Laden [1675] Museum [1078] Park [2141] Restaurant [1802] Schwimmbad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Schule [359] Stadt [204] Wohin? [1811]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Row 1 and Row 2 masculine nouns by focussing on the possessive adjective ending.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context – even after tidying away, Ronja can’t find some of her things. She texts her mum for help.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option from the two options given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 Point out that all the verbs used apart from sein need the 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ending for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b="0" dirty="0"/>
              <a:t>1. Present the SSC and say the </a:t>
            </a:r>
            <a:r>
              <a:rPr lang="en-GB" b="1" dirty="0"/>
              <a:t>[-</a:t>
            </a:r>
            <a:r>
              <a:rPr lang="en-GB" b="1" dirty="0" err="1"/>
              <a:t>tion</a:t>
            </a:r>
            <a:r>
              <a:rPr lang="en-GB" b="1" dirty="0"/>
              <a:t>] </a:t>
            </a:r>
            <a:r>
              <a:rPr lang="en-GB" b="0" dirty="0"/>
              <a:t>sound first, on its own. Pupils repeat it with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Information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b="0" dirty="0"/>
              <a:t>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to use the British Sign Language (BSL) sign for information, as here: </a:t>
            </a:r>
            <a:r>
              <a:rPr lang="fr-FR" baseline="0" dirty="0"/>
              <a:t>https://www.signbsl.com/sign/information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Click to bring up the image and say the word “Information” again with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/>
              <a:t>Information [465]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49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0" baseline="0" dirty="0"/>
              <a:t>Information [465] </a:t>
            </a:r>
            <a:r>
              <a:rPr lang="en-GB" baseline="0" dirty="0"/>
              <a:t>Tradition [1650] Position [944] international [426] </a:t>
            </a:r>
            <a:r>
              <a:rPr lang="en-GB" baseline="0" dirty="0" err="1"/>
              <a:t>funktionieren</a:t>
            </a:r>
            <a:r>
              <a:rPr lang="en-GB" baseline="0" dirty="0"/>
              <a:t> [677]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</a:t>
            </a:r>
            <a:r>
              <a:rPr lang="en-US" dirty="0"/>
              <a:t>SSC [-</a:t>
            </a:r>
            <a:r>
              <a:rPr lang="en-US" dirty="0" err="1"/>
              <a:t>tion</a:t>
            </a:r>
            <a:r>
              <a:rPr lang="en-US" dirty="0"/>
              <a:t>] with some unfamiliar cognates. Pronunciation is very different from English, the ‘t’ in –</a:t>
            </a:r>
            <a:r>
              <a:rPr lang="en-US" dirty="0" err="1"/>
              <a:t>tion</a:t>
            </a:r>
            <a:r>
              <a:rPr lang="en-US" dirty="0"/>
              <a:t> like the [-</a:t>
            </a:r>
            <a:r>
              <a:rPr lang="en-US" dirty="0" err="1"/>
              <a:t>ts</a:t>
            </a:r>
            <a:r>
              <a:rPr lang="en-US" dirty="0"/>
              <a:t>] at the end of ‘boots’, plus long German ‘I’ and ‘o’ sounds.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highlight a word.</a:t>
            </a:r>
          </a:p>
          <a:p>
            <a:pPr marL="228600" indent="-228600">
              <a:buAutoNum type="arabicPeriod"/>
            </a:pPr>
            <a:r>
              <a:rPr lang="en-US" b="0" dirty="0"/>
              <a:t>Say the word out loud, focusing on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Click on the number button next to the word to check pronunciation.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Repeat for items 2-10.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Finally, click to bring up the call out to show how nouns ending in –</a:t>
            </a:r>
            <a:r>
              <a:rPr lang="en-US" b="0" dirty="0" err="1"/>
              <a:t>tion</a:t>
            </a:r>
            <a:r>
              <a:rPr lang="en-US" b="0" dirty="0"/>
              <a:t> tend to be feminine. You can also challenge pupils to find the one word in the list that is </a:t>
            </a:r>
            <a:r>
              <a:rPr lang="en-US" b="1" dirty="0"/>
              <a:t>not </a:t>
            </a:r>
            <a:r>
              <a:rPr lang="en-US" b="0" dirty="0"/>
              <a:t>a noun (international). They can tell because the first letter is not </a:t>
            </a:r>
            <a:r>
              <a:rPr lang="en-US" b="0" dirty="0" err="1"/>
              <a:t>capitalised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and </a:t>
            </a:r>
            <a:r>
              <a:rPr lang="en-GB" b="1" baseline="0" dirty="0"/>
              <a:t>word frequency (1 is the most frequent word in German):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Reaktion</a:t>
            </a:r>
            <a:r>
              <a:rPr lang="en-GB" b="0" baseline="0" dirty="0"/>
              <a:t> [400] Situation [423] international [426] Definition [1057] Organisation [1113] Generation [1153] Option [3364] Operation [2177] Emotion [2784] Station [2562]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context for this week, introduce this week’s vocabulary (der Schuh,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Sachen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das Papier) whilst reviewing some familiar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Make sure the context is clear. The text at the top translates to: ‘Ronja can’t find anything in her room. Can you help Ronja?’ and ‘Do you see Ronja’s things? Say where they are’.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Ronja saying ‘Where are my things?’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bring up the directions. Explain that they will say where Ronja’s things are on the picture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(at the top),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rechts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(on the right),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unten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(at the bottom) or links (on the left). Explain that you can also combine them, e.g. bottom left =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unten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links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example. Ask pupils to put up their hands when they think they’ve found the computer. Choose a someone to say where it is (’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rechts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‘Der Computer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rechts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’). Click to check.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to click through 1-6 in the same way.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Finally, the last speech bubble is introducing the German word for piggy bank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Sparschwein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– literally ‘saving pig’). If there is time, you could ask pupils if they have a piggy bank (Hast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Sparschwein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?).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Vocabulary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strike="noStrike" spc="-1" dirty="0" err="1">
                <a:latin typeface="Arial"/>
              </a:rPr>
              <a:t>sparen</a:t>
            </a:r>
            <a:r>
              <a:rPr lang="en-GB" sz="1400" b="0" strike="noStrike" spc="-1" dirty="0">
                <a:latin typeface="Arial"/>
              </a:rPr>
              <a:t> [2001] </a:t>
            </a:r>
            <a:r>
              <a:rPr lang="en-GB" sz="1400" b="0" strike="noStrike" spc="-1" dirty="0" err="1">
                <a:latin typeface="Arial"/>
              </a:rPr>
              <a:t>Schwein</a:t>
            </a:r>
            <a:r>
              <a:rPr lang="en-GB" sz="1400" b="0" strike="noStrike" spc="-1" dirty="0">
                <a:latin typeface="Arial"/>
              </a:rPr>
              <a:t> [2975] </a:t>
            </a:r>
            <a:endParaRPr lang="de-DE" sz="14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45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‘sein’ and ‘</a:t>
            </a:r>
            <a:r>
              <a:rPr lang="en-GB" sz="1200" b="0" strike="noStrike" spc="-1" dirty="0" err="1">
                <a:latin typeface="Arial"/>
              </a:rPr>
              <a:t>ihr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56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</a:t>
            </a:r>
            <a:r>
              <a:rPr lang="en-GB" b="0" dirty="0"/>
              <a:t>recap the forms and uses of articles in row 1 (nominative) and row 2 (accusative), and introduce the same pattern for masculine possessive pronouns.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Ask pupils what would happen if they changed the verb 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finden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(this would be the same 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–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findest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Schuh.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findest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Schuh.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findest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Schuh!)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76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possessive adjectives and their connection to nouns of different genders.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Check pupils know the German words and genders for each of the pictures. These are:</a:t>
            </a: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Handy – die Blume</a:t>
            </a: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der Ball – das Papier</a:t>
            </a: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Geld –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Flasche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der Schuh – das Spiel</a:t>
            </a: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Heft –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– der Brief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first audio box to play the recording. Based on the possessive adjective, pupils write down A or B for the object, and R or L for Ronja/my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/your. 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answer tick for the object that Ronja mentions. Complete sentence audio is attached to each answer tick.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reveal R or L.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items 2-6.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Siehst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meine</a:t>
            </a:r>
            <a:r>
              <a:rPr lang="en-GB" sz="1200" b="0" strike="noStrike" spc="-1" dirty="0">
                <a:latin typeface="Arial"/>
              </a:rPr>
              <a:t> [Blume]?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Hast du </a:t>
            </a:r>
            <a:r>
              <a:rPr lang="en-GB" sz="1200" b="0" strike="noStrike" spc="-1" dirty="0" err="1">
                <a:latin typeface="Arial"/>
              </a:rPr>
              <a:t>seinen</a:t>
            </a:r>
            <a:r>
              <a:rPr lang="en-GB" sz="1200" b="0" strike="noStrike" spc="-1" dirty="0">
                <a:latin typeface="Arial"/>
              </a:rPr>
              <a:t> [Ball]?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Hier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habe</a:t>
            </a:r>
            <a:r>
              <a:rPr lang="en-GB" sz="1200" b="0" strike="noStrike" spc="-1" dirty="0">
                <a:latin typeface="Arial"/>
              </a:rPr>
              <a:t> ich </a:t>
            </a:r>
            <a:r>
              <a:rPr lang="en-GB" sz="1200" b="0" strike="noStrike" spc="-1" dirty="0" err="1">
                <a:latin typeface="Arial"/>
              </a:rPr>
              <a:t>deine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Flasche</a:t>
            </a:r>
            <a:r>
              <a:rPr lang="en-GB" sz="1200" b="0" strike="noStrike" spc="-1" dirty="0">
                <a:latin typeface="Arial"/>
              </a:rPr>
              <a:t>].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</a:t>
            </a:r>
            <a:r>
              <a:rPr lang="en-GB" sz="1200" b="0" strike="noStrike" spc="-1" dirty="0" err="1">
                <a:latin typeface="Arial"/>
              </a:rPr>
              <a:t>sehe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ihren</a:t>
            </a:r>
            <a:r>
              <a:rPr lang="en-GB" sz="1200" b="0" strike="noStrike" spc="-1" dirty="0">
                <a:latin typeface="Arial"/>
              </a:rPr>
              <a:t> [Schuh].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</a:t>
            </a:r>
            <a:r>
              <a:rPr lang="en-GB" sz="1200" b="0" strike="noStrike" spc="-1" dirty="0" err="1">
                <a:latin typeface="Arial"/>
              </a:rPr>
              <a:t>finde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xiese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Uhr</a:t>
            </a:r>
            <a:r>
              <a:rPr lang="en-GB" sz="1200" b="0" strike="noStrike" spc="-1" dirty="0">
                <a:latin typeface="Arial"/>
              </a:rPr>
              <a:t>] 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!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Hey! Was </a:t>
            </a:r>
            <a:r>
              <a:rPr lang="en-GB" sz="1200" b="0" strike="noStrike" spc="-1" dirty="0" err="1">
                <a:latin typeface="Arial"/>
              </a:rPr>
              <a:t>machst</a:t>
            </a:r>
            <a:r>
              <a:rPr lang="en-GB" sz="1200" b="0" strike="noStrike" spc="-1" dirty="0">
                <a:latin typeface="Arial"/>
              </a:rPr>
              <a:t> du?! </a:t>
            </a:r>
            <a:r>
              <a:rPr lang="en-GB" sz="1200" b="0" strike="noStrike" spc="-1" dirty="0" err="1">
                <a:latin typeface="Arial"/>
              </a:rPr>
              <a:t>Liest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deinen</a:t>
            </a:r>
            <a:r>
              <a:rPr lang="en-GB" sz="1200" b="0" strike="noStrike" spc="-1" dirty="0">
                <a:latin typeface="Arial"/>
              </a:rPr>
              <a:t> [Brief]? </a:t>
            </a:r>
            <a:r>
              <a:rPr lang="en-GB" sz="1200" b="0" strike="noStrike" spc="-1" dirty="0" err="1">
                <a:latin typeface="Arial"/>
              </a:rPr>
              <a:t>Hilfst</a:t>
            </a:r>
            <a:r>
              <a:rPr lang="en-GB" sz="1200" b="0" strike="noStrike" spc="-1" dirty="0">
                <a:latin typeface="Arial"/>
              </a:rPr>
              <a:t> du mir, bitte?!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2.wav"/><Relationship Id="rId13" Type="http://schemas.openxmlformats.org/officeDocument/2006/relationships/image" Target="../media/image11.png"/><Relationship Id="rId3" Type="http://schemas.openxmlformats.org/officeDocument/2006/relationships/audio" Target="../media/audio77.wav"/><Relationship Id="rId7" Type="http://schemas.openxmlformats.org/officeDocument/2006/relationships/audio" Target="../media/audio81.wav"/><Relationship Id="rId12" Type="http://schemas.openxmlformats.org/officeDocument/2006/relationships/audio" Target="../media/audio8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0.wav"/><Relationship Id="rId11" Type="http://schemas.openxmlformats.org/officeDocument/2006/relationships/image" Target="../media/image37.png"/><Relationship Id="rId5" Type="http://schemas.openxmlformats.org/officeDocument/2006/relationships/audio" Target="../media/audio79.wav"/><Relationship Id="rId15" Type="http://schemas.openxmlformats.org/officeDocument/2006/relationships/image" Target="../media/image38.gif"/><Relationship Id="rId10" Type="http://schemas.openxmlformats.org/officeDocument/2006/relationships/image" Target="../media/image36.png"/><Relationship Id="rId4" Type="http://schemas.openxmlformats.org/officeDocument/2006/relationships/audio" Target="../media/audio78.wav"/><Relationship Id="rId9" Type="http://schemas.openxmlformats.org/officeDocument/2006/relationships/image" Target="../media/image35.png"/><Relationship Id="rId1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image" Target="../media/image3.png"/><Relationship Id="rId1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audio" Target="../media/audio12.wav"/><Relationship Id="rId5" Type="http://schemas.openxmlformats.org/officeDocument/2006/relationships/image" Target="../media/image11.png"/><Relationship Id="rId15" Type="http://schemas.openxmlformats.org/officeDocument/2006/relationships/audio" Target="../media/audio16.wav"/><Relationship Id="rId10" Type="http://schemas.openxmlformats.org/officeDocument/2006/relationships/audio" Target="../media/audio11.wav"/><Relationship Id="rId19" Type="http://schemas.openxmlformats.org/officeDocument/2006/relationships/audio" Target="../media/audio3.wav"/><Relationship Id="rId4" Type="http://schemas.openxmlformats.org/officeDocument/2006/relationships/audio" Target="../media/audio8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30.wav"/><Relationship Id="rId18" Type="http://schemas.openxmlformats.org/officeDocument/2006/relationships/image" Target="../media/image2.png"/><Relationship Id="rId26" Type="http://schemas.openxmlformats.org/officeDocument/2006/relationships/image" Target="../media/image17.png"/><Relationship Id="rId3" Type="http://schemas.openxmlformats.org/officeDocument/2006/relationships/audio" Target="../media/audio20.wav"/><Relationship Id="rId21" Type="http://schemas.openxmlformats.org/officeDocument/2006/relationships/image" Target="../media/image11.png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17" Type="http://schemas.openxmlformats.org/officeDocument/2006/relationships/audio" Target="../media/audio34.wav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3.wav"/><Relationship Id="rId20" Type="http://schemas.openxmlformats.org/officeDocument/2006/relationships/audio" Target="../media/audio36.wav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24" Type="http://schemas.openxmlformats.org/officeDocument/2006/relationships/image" Target="../media/image15.png"/><Relationship Id="rId5" Type="http://schemas.openxmlformats.org/officeDocument/2006/relationships/audio" Target="../media/audio22.wav"/><Relationship Id="rId15" Type="http://schemas.openxmlformats.org/officeDocument/2006/relationships/audio" Target="../media/audio32.wav"/><Relationship Id="rId23" Type="http://schemas.openxmlformats.org/officeDocument/2006/relationships/image" Target="../media/image14.gif"/><Relationship Id="rId28" Type="http://schemas.openxmlformats.org/officeDocument/2006/relationships/image" Target="../media/image19.png"/><Relationship Id="rId10" Type="http://schemas.openxmlformats.org/officeDocument/2006/relationships/audio" Target="../media/audio27.wav"/><Relationship Id="rId19" Type="http://schemas.openxmlformats.org/officeDocument/2006/relationships/audio" Target="../media/audio35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31.wav"/><Relationship Id="rId22" Type="http://schemas.openxmlformats.org/officeDocument/2006/relationships/image" Target="../media/image12.svg"/><Relationship Id="rId27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14.gif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11" Type="http://schemas.openxmlformats.org/officeDocument/2006/relationships/image" Target="../media/image21.png"/><Relationship Id="rId5" Type="http://schemas.openxmlformats.org/officeDocument/2006/relationships/audio" Target="../media/audio39.wav"/><Relationship Id="rId15" Type="http://schemas.openxmlformats.org/officeDocument/2006/relationships/audio" Target="../media/audio45.wav"/><Relationship Id="rId10" Type="http://schemas.openxmlformats.org/officeDocument/2006/relationships/audio" Target="../media/audio44.wav"/><Relationship Id="rId4" Type="http://schemas.openxmlformats.org/officeDocument/2006/relationships/audio" Target="../media/audio38.wav"/><Relationship Id="rId9" Type="http://schemas.openxmlformats.org/officeDocument/2006/relationships/audio" Target="../media/audio43.wav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image" Target="../media/image14.gif"/><Relationship Id="rId3" Type="http://schemas.openxmlformats.org/officeDocument/2006/relationships/audio" Target="../media/audio46.wav"/><Relationship Id="rId7" Type="http://schemas.openxmlformats.org/officeDocument/2006/relationships/audio" Target="../media/audio50.wav"/><Relationship Id="rId12" Type="http://schemas.openxmlformats.org/officeDocument/2006/relationships/image" Target="../media/image22.png"/><Relationship Id="rId17" Type="http://schemas.openxmlformats.org/officeDocument/2006/relationships/audio" Target="../media/audio55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9.wav"/><Relationship Id="rId11" Type="http://schemas.openxmlformats.org/officeDocument/2006/relationships/image" Target="../media/image21.png"/><Relationship Id="rId5" Type="http://schemas.openxmlformats.org/officeDocument/2006/relationships/audio" Target="../media/audio48.wav"/><Relationship Id="rId15" Type="http://schemas.openxmlformats.org/officeDocument/2006/relationships/audio" Target="../media/audio54.wav"/><Relationship Id="rId10" Type="http://schemas.openxmlformats.org/officeDocument/2006/relationships/audio" Target="../media/audio53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image" Target="../media/image25.gif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9.wav"/><Relationship Id="rId11" Type="http://schemas.openxmlformats.org/officeDocument/2006/relationships/image" Target="../media/image14.gif"/><Relationship Id="rId5" Type="http://schemas.openxmlformats.org/officeDocument/2006/relationships/audio" Target="../media/audio58.wav"/><Relationship Id="rId15" Type="http://schemas.openxmlformats.org/officeDocument/2006/relationships/audio" Target="../media/audio62.wav"/><Relationship Id="rId10" Type="http://schemas.openxmlformats.org/officeDocument/2006/relationships/image" Target="../media/image22.png"/><Relationship Id="rId4" Type="http://schemas.openxmlformats.org/officeDocument/2006/relationships/audio" Target="../media/audio57.wav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audio" Target="../media/audio63.wav"/><Relationship Id="rId21" Type="http://schemas.openxmlformats.org/officeDocument/2006/relationships/audio" Target="../media/audio74.wav"/><Relationship Id="rId34" Type="http://schemas.openxmlformats.org/officeDocument/2006/relationships/image" Target="../media/image34.png"/><Relationship Id="rId7" Type="http://schemas.openxmlformats.org/officeDocument/2006/relationships/audio" Target="../media/audio67.wav"/><Relationship Id="rId12" Type="http://schemas.openxmlformats.org/officeDocument/2006/relationships/audio" Target="../media/audio71.wav"/><Relationship Id="rId17" Type="http://schemas.openxmlformats.org/officeDocument/2006/relationships/audio" Target="../media/audio73.wav"/><Relationship Id="rId25" Type="http://schemas.openxmlformats.org/officeDocument/2006/relationships/image" Target="../media/image23.gif"/><Relationship Id="rId3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72.wav"/><Relationship Id="rId20" Type="http://schemas.openxmlformats.org/officeDocument/2006/relationships/image" Target="../media/image29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6.wav"/><Relationship Id="rId11" Type="http://schemas.openxmlformats.org/officeDocument/2006/relationships/audio" Target="../media/audio70.wav"/><Relationship Id="rId24" Type="http://schemas.openxmlformats.org/officeDocument/2006/relationships/image" Target="../media/image30.png"/><Relationship Id="rId32" Type="http://schemas.openxmlformats.org/officeDocument/2006/relationships/image" Target="../media/image18.png"/><Relationship Id="rId5" Type="http://schemas.openxmlformats.org/officeDocument/2006/relationships/audio" Target="../media/audio65.wav"/><Relationship Id="rId15" Type="http://schemas.openxmlformats.org/officeDocument/2006/relationships/image" Target="../media/image26.png"/><Relationship Id="rId23" Type="http://schemas.openxmlformats.org/officeDocument/2006/relationships/audio" Target="../media/audio76.wav"/><Relationship Id="rId28" Type="http://schemas.openxmlformats.org/officeDocument/2006/relationships/image" Target="../media/image17.png"/><Relationship Id="rId10" Type="http://schemas.openxmlformats.org/officeDocument/2006/relationships/audio" Target="../media/audio69.wav"/><Relationship Id="rId19" Type="http://schemas.openxmlformats.org/officeDocument/2006/relationships/image" Target="../media/image28.png"/><Relationship Id="rId31" Type="http://schemas.openxmlformats.org/officeDocument/2006/relationships/image" Target="../media/image16.png"/><Relationship Id="rId4" Type="http://schemas.openxmlformats.org/officeDocument/2006/relationships/audio" Target="../media/audio64.wav"/><Relationship Id="rId9" Type="http://schemas.openxmlformats.org/officeDocument/2006/relationships/image" Target="../media/image14.gif"/><Relationship Id="rId14" Type="http://schemas.openxmlformats.org/officeDocument/2006/relationships/image" Target="../media/image12.svg"/><Relationship Id="rId22" Type="http://schemas.openxmlformats.org/officeDocument/2006/relationships/audio" Target="../media/audio75.wav"/><Relationship Id="rId27" Type="http://schemas.openxmlformats.org/officeDocument/2006/relationships/image" Target="../media/image32.png"/><Relationship Id="rId30" Type="http://schemas.openxmlformats.org/officeDocument/2006/relationships/image" Target="../media/image19.png"/><Relationship Id="rId8" Type="http://schemas.openxmlformats.org/officeDocument/2006/relationships/audio" Target="../media/audio6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sp>
        <p:nvSpPr>
          <p:cNvPr id="3" name="TextBox 2">
            <a:hlinkClick r:id="" action="ppaction://noaction">
              <a:snd r:embed="rId4" name="T3_W6_1.1.wav"/>
            </a:hlinkClick>
            <a:extLst>
              <a:ext uri="{FF2B5EF4-FFF2-40B4-BE49-F238E27FC236}">
                <a16:creationId xmlns:a16="http://schemas.microsoft.com/office/drawing/2014/main" id="{906BE88F-F08F-0A22-9010-0BEA9D3723D9}"/>
              </a:ext>
            </a:extLst>
          </p:cNvPr>
          <p:cNvSpPr txBox="1"/>
          <p:nvPr/>
        </p:nvSpPr>
        <p:spPr>
          <a:xfrm>
            <a:off x="587220" y="4428943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Wir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räumen</a:t>
            </a:r>
            <a:r>
              <a:rPr lang="en-GB" sz="2400" dirty="0">
                <a:solidFill>
                  <a:srgbClr val="002060"/>
                </a:solidFill>
              </a:rPr>
              <a:t> auf*!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99735673-9A70-BEF5-25A6-208F481ABD21}"/>
              </a:ext>
            </a:extLst>
          </p:cNvPr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Possessive adjectives mein, dein, sein, ihr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[-tion]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5FAEE-10F8-1298-AE23-ACD6848F5604}"/>
              </a:ext>
            </a:extLst>
          </p:cNvPr>
          <p:cNvSpPr txBox="1"/>
          <p:nvPr/>
        </p:nvSpPr>
        <p:spPr>
          <a:xfrm>
            <a:off x="4523121" y="6500985"/>
            <a:ext cx="320289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</a:rPr>
              <a:t>aufräumen</a:t>
            </a:r>
            <a:r>
              <a:rPr lang="en-GB" sz="2000" dirty="0">
                <a:solidFill>
                  <a:srgbClr val="002060"/>
                </a:solidFill>
              </a:rPr>
              <a:t> – to tidy up</a:t>
            </a:r>
          </a:p>
        </p:txBody>
      </p:sp>
      <p:pic>
        <p:nvPicPr>
          <p:cNvPr id="7" name="Picture 6" descr="A nice room with a bed and toys&#10;&#10;Description automatically generated with medium confidence">
            <a:extLst>
              <a:ext uri="{FF2B5EF4-FFF2-40B4-BE49-F238E27FC236}">
                <a16:creationId xmlns:a16="http://schemas.microsoft.com/office/drawing/2014/main" id="{AFF6A687-E77C-ACDF-5E46-CB9CC0C5F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0" y="1434335"/>
            <a:ext cx="3835870" cy="2775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6_10.1.wav"/>
            </a:hlinkClick>
          </p:cNvPr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findet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ihre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Sachen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nicht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312450"/>
            <a:ext cx="2392549" cy="115190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72091" y="1296483"/>
            <a:ext cx="2343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Mutti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, wo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000" b="1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Fußball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4" name="T3_W6_10.3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7528" y="3346491"/>
            <a:ext cx="2384958" cy="82820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61454" y="3339804"/>
            <a:ext cx="238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Hast du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000" b="1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/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Apfel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5" name="T3_W6_10.4.wav"/>
            </a:hlinkClick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0766" y="3295144"/>
            <a:ext cx="2392549" cy="940267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75524" y="332891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Siehst</a:t>
            </a:r>
            <a:r>
              <a:rPr lang="en-US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du </a:t>
            </a:r>
            <a:r>
              <a:rPr lang="en-US" sz="2000" b="1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</a:t>
            </a:r>
            <a:r>
              <a:rPr lang="en-US" sz="2000" b="1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/ </a:t>
            </a:r>
            <a:r>
              <a:rPr lang="en-US" sz="2000" b="1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meinen</a:t>
            </a:r>
            <a:r>
              <a:rPr lang="en-US" sz="2000" b="1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US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Kuchen?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hlinkClick r:id="" action="ppaction://noaction">
              <a:snd r:embed="rId6" name="T3_W6_10.6.wav"/>
            </a:hlinkClick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37552" y="5216227"/>
            <a:ext cx="2387989" cy="795444"/>
          </a:xfrm>
          <a:prstGeom prst="wedgeRoundRectCallout">
            <a:avLst>
              <a:gd name="adj1" fmla="val 27044"/>
              <a:gd name="adj2" fmla="val 600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74916" y="5205537"/>
            <a:ext cx="235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Findest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du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000" b="1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000" b="1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Bleistift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7" name="T3_W6_10.5.wav"/>
            </a:hlinkClick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13535" y="4459922"/>
            <a:ext cx="1396825" cy="2512251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885288" y="5067417"/>
            <a:ext cx="2392549" cy="1283894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899627" y="5090581"/>
            <a:ext cx="2379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Mutti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</a:rPr>
              <a:t>...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trägst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</a:rPr>
              <a:t> du </a:t>
            </a:r>
            <a:r>
              <a:rPr lang="en-GB" sz="2000" b="1" kern="12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Schuh?!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hlinkClick r:id="" action="ppaction://noaction">
              <a:snd r:embed="rId8" name="T3_W6_10.7.wav"/>
            </a:hlinkClick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88EFA66D-9D39-43F3-B02E-B453E1ABB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132" y="1178610"/>
            <a:ext cx="546339" cy="506217"/>
          </a:xfrm>
          <a:prstGeom prst="rect">
            <a:avLst/>
          </a:prstGeom>
        </p:spPr>
      </p:pic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F35B08B9-458B-3B99-2140-20C86E1618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617" y="3732802"/>
            <a:ext cx="546339" cy="506217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3F87E0DE-5A9C-AD46-CDBE-E14E0C4AB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0347" y="5724301"/>
            <a:ext cx="546339" cy="506217"/>
          </a:xfrm>
          <a:prstGeom prst="rect">
            <a:avLst/>
          </a:prstGeom>
        </p:spPr>
      </p:pic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8871C201-117A-F861-449A-F5DD385FD0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7536" y="3680034"/>
            <a:ext cx="546339" cy="506217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25DFA243-2B86-CA6D-7E03-191FBD347A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0725" y="5613879"/>
            <a:ext cx="546339" cy="506217"/>
          </a:xfrm>
          <a:prstGeom prst="rect">
            <a:avLst/>
          </a:prstGeom>
        </p:spPr>
      </p:pic>
      <p:pic>
        <p:nvPicPr>
          <p:cNvPr id="1026" name="Picture 2" descr="Free Interrogation Point Interrogation Mark vector and picture">
            <a:extLst>
              <a:ext uri="{FF2B5EF4-FFF2-40B4-BE49-F238E27FC236}">
                <a16:creationId xmlns:a16="http://schemas.microsoft.com/office/drawing/2014/main" id="{5E229FB6-1591-0EED-50BF-13E257C9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70" y="622093"/>
            <a:ext cx="1285268" cy="20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peech Bubble: Rectangle with Corners Rounded 72">
            <a:hlinkClick r:id="" action="ppaction://noaction">
              <a:snd r:embed="rId12" name="T3_W6_10.2.wav"/>
            </a:hlinkClick>
            <a:extLst>
              <a:ext uri="{FF2B5EF4-FFF2-40B4-BE49-F238E27FC236}">
                <a16:creationId xmlns:a16="http://schemas.microsoft.com/office/drawing/2014/main" id="{B16458E0-D5B7-41A7-8F82-CB12C6541179}"/>
              </a:ext>
            </a:extLst>
          </p:cNvPr>
          <p:cNvSpPr/>
          <p:nvPr/>
        </p:nvSpPr>
        <p:spPr>
          <a:xfrm>
            <a:off x="1198505" y="546778"/>
            <a:ext cx="3997012" cy="46713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52A79D1E-70B1-4ABE-9D87-350F39BE8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6644" y="320866"/>
            <a:ext cx="914400" cy="914400"/>
          </a:xfrm>
          <a:prstGeom prst="rect">
            <a:avLst/>
          </a:prstGeom>
        </p:spPr>
      </p:pic>
      <p:sp>
        <p:nvSpPr>
          <p:cNvPr id="75" name="Google Shape;108;p3">
            <a:hlinkClick r:id="" action="ppaction://noaction">
              <a:snd r:embed="rId12" name="T3_W6_10.2.wav"/>
            </a:hlinkClick>
            <a:extLst>
              <a:ext uri="{FF2B5EF4-FFF2-40B4-BE49-F238E27FC236}">
                <a16:creationId xmlns:a16="http://schemas.microsoft.com/office/drawing/2014/main" id="{D9C9F2D8-6C36-493C-858A-46C6FB27FCDF}"/>
              </a:ext>
            </a:extLst>
          </p:cNvPr>
          <p:cNvSpPr txBox="1"/>
          <p:nvPr/>
        </p:nvSpPr>
        <p:spPr>
          <a:xfrm>
            <a:off x="1258676" y="500343"/>
            <a:ext cx="407545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0" name="Picture 69" descr="A cartoon of 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82EBC7A3-7CC4-46CC-81D5-E7FD4B7E81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60" y="-2350"/>
            <a:ext cx="1263609" cy="124289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8B95F-0858-130E-2CCC-608878157D55}"/>
              </a:ext>
            </a:extLst>
          </p:cNvPr>
          <p:cNvSpPr txBox="1"/>
          <p:nvPr/>
        </p:nvSpPr>
        <p:spPr>
          <a:xfrm>
            <a:off x="14271812" y="1319802"/>
            <a:ext cx="2140330" cy="10895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 Schuh</a:t>
            </a:r>
          </a:p>
          <a:p>
            <a:r>
              <a:rPr lang="en-US" dirty="0"/>
              <a:t>der </a:t>
            </a:r>
            <a:r>
              <a:rPr lang="en-US" dirty="0" err="1"/>
              <a:t>Bleistift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Flasche</a:t>
            </a:r>
            <a:endParaRPr lang="en-US" dirty="0"/>
          </a:p>
          <a:p>
            <a:r>
              <a:rPr lang="en-US" dirty="0"/>
              <a:t>das Heft</a:t>
            </a:r>
          </a:p>
          <a:p>
            <a:r>
              <a:rPr lang="en-US" dirty="0"/>
              <a:t>das Ding</a:t>
            </a:r>
          </a:p>
          <a:p>
            <a:r>
              <a:rPr lang="en-US" dirty="0"/>
              <a:t>das Bild</a:t>
            </a:r>
          </a:p>
          <a:p>
            <a:r>
              <a:rPr lang="en-US" dirty="0"/>
              <a:t>das </a:t>
            </a:r>
            <a:r>
              <a:rPr lang="en-US" dirty="0" err="1"/>
              <a:t>Foto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Fußball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Tasche</a:t>
            </a:r>
            <a:endParaRPr lang="en-US" dirty="0"/>
          </a:p>
          <a:p>
            <a:r>
              <a:rPr lang="en-US" dirty="0"/>
              <a:t>das Buch</a:t>
            </a:r>
          </a:p>
          <a:p>
            <a:r>
              <a:rPr lang="en-US" dirty="0"/>
              <a:t>das </a:t>
            </a:r>
            <a:r>
              <a:rPr lang="en-US" dirty="0" err="1"/>
              <a:t>Haustier</a:t>
            </a:r>
            <a:endParaRPr lang="en-US" dirty="0"/>
          </a:p>
          <a:p>
            <a:r>
              <a:rPr lang="en-US" dirty="0"/>
              <a:t>das Handy</a:t>
            </a:r>
          </a:p>
          <a:p>
            <a:r>
              <a:rPr lang="en-US" dirty="0"/>
              <a:t>der Hund</a:t>
            </a:r>
          </a:p>
          <a:p>
            <a:r>
              <a:rPr lang="en-US" dirty="0"/>
              <a:t>die Blume</a:t>
            </a:r>
          </a:p>
          <a:p>
            <a:r>
              <a:rPr lang="en-US" dirty="0"/>
              <a:t>das </a:t>
            </a:r>
            <a:r>
              <a:rPr lang="en-US" dirty="0" err="1"/>
              <a:t>Geschenk</a:t>
            </a:r>
            <a:endParaRPr lang="en-US" dirty="0"/>
          </a:p>
          <a:p>
            <a:r>
              <a:rPr lang="en-US" dirty="0"/>
              <a:t>das Spiel</a:t>
            </a:r>
          </a:p>
          <a:p>
            <a:r>
              <a:rPr lang="en-US" dirty="0"/>
              <a:t>der Kuchen</a:t>
            </a:r>
          </a:p>
          <a:p>
            <a:r>
              <a:rPr lang="en-US" dirty="0"/>
              <a:t>das Instrument</a:t>
            </a:r>
          </a:p>
          <a:p>
            <a:r>
              <a:rPr lang="en-US" dirty="0"/>
              <a:t>der </a:t>
            </a:r>
            <a:r>
              <a:rPr lang="en-US" dirty="0" err="1"/>
              <a:t>Apfel</a:t>
            </a:r>
            <a:endParaRPr lang="en-US" dirty="0"/>
          </a:p>
          <a:p>
            <a:r>
              <a:rPr lang="en-US" dirty="0"/>
              <a:t>der Ball</a:t>
            </a:r>
          </a:p>
          <a:p>
            <a:r>
              <a:rPr lang="en-US" dirty="0"/>
              <a:t>die </a:t>
            </a:r>
            <a:r>
              <a:rPr lang="en-US" dirty="0" err="1"/>
              <a:t>Uhr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Jacke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Butterbrot</a:t>
            </a:r>
            <a:endParaRPr lang="en-US" dirty="0"/>
          </a:p>
          <a:p>
            <a:r>
              <a:rPr lang="en-US" dirty="0"/>
              <a:t>das Blatt</a:t>
            </a:r>
          </a:p>
          <a:p>
            <a:r>
              <a:rPr lang="en-US" dirty="0"/>
              <a:t>die Karte</a:t>
            </a:r>
          </a:p>
          <a:p>
            <a:r>
              <a:rPr lang="en-US" dirty="0"/>
              <a:t>die </a:t>
            </a:r>
            <a:r>
              <a:rPr lang="en-US" dirty="0" err="1"/>
              <a:t>Liste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Hausaufgabe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Kleidung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Katze</a:t>
            </a:r>
            <a:endParaRPr lang="en-US" dirty="0"/>
          </a:p>
          <a:p>
            <a:r>
              <a:rPr lang="en-US" dirty="0"/>
              <a:t>der Computer</a:t>
            </a:r>
          </a:p>
          <a:p>
            <a:r>
              <a:rPr lang="en-US" dirty="0"/>
              <a:t>das </a:t>
            </a:r>
            <a:r>
              <a:rPr lang="en-US" dirty="0" err="1"/>
              <a:t>Fahrrad</a:t>
            </a:r>
            <a:endParaRPr lang="en-US" dirty="0"/>
          </a:p>
          <a:p>
            <a:r>
              <a:rPr lang="en-US" dirty="0"/>
              <a:t>das Papier</a:t>
            </a:r>
          </a:p>
          <a:p>
            <a:r>
              <a:rPr lang="en-US" dirty="0"/>
              <a:t>der Brief</a:t>
            </a:r>
          </a:p>
          <a:p>
            <a:r>
              <a:rPr lang="en-US" dirty="0"/>
              <a:t>das Geld</a:t>
            </a:r>
          </a:p>
          <a:p>
            <a:r>
              <a:rPr lang="en-US" dirty="0"/>
              <a:t>der </a:t>
            </a:r>
            <a:r>
              <a:rPr lang="en-US" dirty="0" err="1"/>
              <a:t>Käse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Sachen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Müll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Kunstprojekt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430C1A-B81D-69DA-A8E4-AD2E4E686B57}"/>
              </a:ext>
            </a:extLst>
          </p:cNvPr>
          <p:cNvSpPr/>
          <p:nvPr/>
        </p:nvSpPr>
        <p:spPr>
          <a:xfrm>
            <a:off x="2188543" y="1684827"/>
            <a:ext cx="1315791" cy="290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BE360E-8747-8DBC-6A45-6B344301E5F6}"/>
              </a:ext>
            </a:extLst>
          </p:cNvPr>
          <p:cNvSpPr/>
          <p:nvPr/>
        </p:nvSpPr>
        <p:spPr>
          <a:xfrm>
            <a:off x="2037067" y="3369963"/>
            <a:ext cx="987673" cy="34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633C588-8177-5E90-01F0-54144C862C2F}"/>
              </a:ext>
            </a:extLst>
          </p:cNvPr>
          <p:cNvSpPr/>
          <p:nvPr/>
        </p:nvSpPr>
        <p:spPr>
          <a:xfrm>
            <a:off x="2372674" y="5271963"/>
            <a:ext cx="840148" cy="27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DA844D5-83AE-23EA-EF09-C70A5A726AEF}"/>
              </a:ext>
            </a:extLst>
          </p:cNvPr>
          <p:cNvSpPr/>
          <p:nvPr/>
        </p:nvSpPr>
        <p:spPr>
          <a:xfrm>
            <a:off x="8183319" y="3325254"/>
            <a:ext cx="987673" cy="34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5623E39-55E8-BF05-93B2-D01612F87768}"/>
              </a:ext>
            </a:extLst>
          </p:cNvPr>
          <p:cNvSpPr/>
          <p:nvPr/>
        </p:nvSpPr>
        <p:spPr>
          <a:xfrm>
            <a:off x="6975524" y="5442169"/>
            <a:ext cx="839323" cy="3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1C8DE05-DE87-2DAE-4672-3C76AAB9B0F4}"/>
              </a:ext>
            </a:extLst>
          </p:cNvPr>
          <p:cNvSpPr/>
          <p:nvPr/>
        </p:nvSpPr>
        <p:spPr>
          <a:xfrm>
            <a:off x="3025971" y="5248087"/>
            <a:ext cx="186851" cy="34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1" grpId="0" animBg="1"/>
      <p:bldP spid="76" grpId="0" animBg="1"/>
      <p:bldP spid="77" grpId="0" animBg="1"/>
      <p:bldP spid="80" grpId="0" animBg="1"/>
      <p:bldP spid="8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16798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Informa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3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4423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[-</a:t>
            </a:r>
            <a:r>
              <a:rPr lang="en-GB" sz="11500" dirty="0" err="1">
                <a:solidFill>
                  <a:srgbClr val="002060"/>
                </a:solidFill>
              </a:rPr>
              <a:t>tion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69" y="865610"/>
            <a:ext cx="3206078" cy="3231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8" name="T3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2799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[-</a:t>
            </a:r>
            <a:r>
              <a:rPr lang="en-GB" sz="11500" dirty="0" err="1">
                <a:solidFill>
                  <a:srgbClr val="002060"/>
                </a:solidFill>
              </a:rPr>
              <a:t>tion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CustomShape 2"/>
          <p:cNvSpPr/>
          <p:nvPr/>
        </p:nvSpPr>
        <p:spPr>
          <a:xfrm>
            <a:off x="3899425" y="4365066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Informa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50" y="2268987"/>
            <a:ext cx="2031455" cy="2047451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235FC93-BCE6-4A82-9919-D14BD80B537B}"/>
              </a:ext>
            </a:extLst>
          </p:cNvPr>
          <p:cNvSpPr/>
          <p:nvPr/>
        </p:nvSpPr>
        <p:spPr>
          <a:xfrm>
            <a:off x="4155980" y="2088458"/>
            <a:ext cx="3517797" cy="3275917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0" y="3240437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Tradi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7844476" y="3241563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-175818" y="5858691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interna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lang="en-GB" sz="4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al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7614178" y="5860865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funk</a:t>
            </a: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lang="en-GB" sz="4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ieren</a:t>
            </a:r>
            <a:endParaRPr lang="en-GB" sz="4400" spc="-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</a:endParaRPr>
          </a:p>
        </p:txBody>
      </p:sp>
      <p:pic>
        <p:nvPicPr>
          <p:cNvPr id="1026" name="Picture 2" descr="Free Nutcracker Christmas Decoration vector and pict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36" y="1584293"/>
            <a:ext cx="862064" cy="17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International World vector and pictur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29" y="4260916"/>
            <a:ext cx="1677479" cy="16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ag Locations vector and pictur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23019" r="29447" b="22762"/>
          <a:stretch/>
        </p:blipFill>
        <p:spPr bwMode="auto">
          <a:xfrm>
            <a:off x="9179913" y="1591974"/>
            <a:ext cx="1152399" cy="14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Gear Gears illustration and pictur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2928" r="35074" b="3635"/>
          <a:stretch/>
        </p:blipFill>
        <p:spPr bwMode="auto">
          <a:xfrm>
            <a:off x="8783930" y="4192612"/>
            <a:ext cx="1973292" cy="16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4" name="T3_W6_4.2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6406191" y="223528"/>
            <a:ext cx="25999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2124" y="8834"/>
            <a:ext cx="914400" cy="914400"/>
          </a:xfrm>
          <a:prstGeom prst="rect">
            <a:avLst/>
          </a:prstGeom>
        </p:spPr>
      </p:pic>
      <p:sp>
        <p:nvSpPr>
          <p:cNvPr id="13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1691374" y="1745106"/>
            <a:ext cx="67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</a:t>
            </a:r>
          </a:p>
        </p:txBody>
      </p:sp>
      <p:sp>
        <p:nvSpPr>
          <p:cNvPr id="35" name="Speech Bubble: Rectangle with Corners Rounded 22"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8610094" y="931904"/>
            <a:ext cx="3460758" cy="1596333"/>
          </a:xfrm>
          <a:prstGeom prst="wedgeRoundRectCallout">
            <a:avLst>
              <a:gd name="adj1" fmla="val -50014"/>
              <a:gd name="adj2" fmla="val 7373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Fun fact! If you see a noun that ends in –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German, it will almost always be feminine. E.g. die Situation.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Singing, Music, Sound, Entertainment, Concert">
            <a:extLst>
              <a:ext uri="{FF2B5EF4-FFF2-40B4-BE49-F238E27FC236}">
                <a16:creationId xmlns:a16="http://schemas.microsoft.com/office/drawing/2014/main" id="{30E25CBF-C27B-4419-9AD3-187858EA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87" y="2925250"/>
            <a:ext cx="2075224" cy="37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" action="ppaction://noaction">
              <a:snd r:embed="rId8" name="T3_W6_4.1.wav"/>
            </a:hlinkClick>
            <a:extLst>
              <a:ext uri="{FF2B5EF4-FFF2-40B4-BE49-F238E27FC236}">
                <a16:creationId xmlns:a16="http://schemas.microsoft.com/office/drawing/2014/main" id="{D4E56974-EB2F-4C86-BC76-B5730664F67E}"/>
              </a:ext>
            </a:extLst>
          </p:cNvPr>
          <p:cNvSpPr txBox="1"/>
          <p:nvPr/>
        </p:nvSpPr>
        <p:spPr>
          <a:xfrm>
            <a:off x="2362200" y="214694"/>
            <a:ext cx="312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Karaoke SSC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20D389-9C01-4343-8F51-A0CFB16E63F3}"/>
              </a:ext>
            </a:extLst>
          </p:cNvPr>
          <p:cNvSpPr txBox="1"/>
          <p:nvPr/>
        </p:nvSpPr>
        <p:spPr>
          <a:xfrm>
            <a:off x="2466213" y="3336071"/>
            <a:ext cx="156353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Reaktion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C7399F-19ED-41A7-8507-9EFC4F32FEB6}"/>
              </a:ext>
            </a:extLst>
          </p:cNvPr>
          <p:cNvSpPr txBox="1"/>
          <p:nvPr/>
        </p:nvSpPr>
        <p:spPr>
          <a:xfrm>
            <a:off x="4687439" y="2750518"/>
            <a:ext cx="1478905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Situation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706EF4-7DB7-4D87-83B1-01E561A7709F}"/>
              </a:ext>
            </a:extLst>
          </p:cNvPr>
          <p:cNvSpPr txBox="1"/>
          <p:nvPr/>
        </p:nvSpPr>
        <p:spPr>
          <a:xfrm>
            <a:off x="6443733" y="2046963"/>
            <a:ext cx="205378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international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B3482B-3988-4FAB-AD50-7DFAF6041286}"/>
              </a:ext>
            </a:extLst>
          </p:cNvPr>
          <p:cNvSpPr txBox="1"/>
          <p:nvPr/>
        </p:nvSpPr>
        <p:spPr>
          <a:xfrm>
            <a:off x="4117673" y="3988579"/>
            <a:ext cx="1577149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Definition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F2D355-8A45-4F53-86BB-C6AB55DFBDF9}"/>
              </a:ext>
            </a:extLst>
          </p:cNvPr>
          <p:cNvSpPr txBox="1"/>
          <p:nvPr/>
        </p:nvSpPr>
        <p:spPr>
          <a:xfrm flipH="1">
            <a:off x="2467189" y="4732871"/>
            <a:ext cx="2075224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Organisation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72964C-0C33-4B68-A4F7-F398D26CF940}"/>
              </a:ext>
            </a:extLst>
          </p:cNvPr>
          <p:cNvSpPr txBox="1"/>
          <p:nvPr/>
        </p:nvSpPr>
        <p:spPr>
          <a:xfrm>
            <a:off x="6166344" y="3372988"/>
            <a:ext cx="1301680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rgbClr val="002060"/>
                </a:solidFill>
              </a:rPr>
              <a:t>Station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447269-6A17-40AE-B4B7-A56BED8145E4}"/>
              </a:ext>
            </a:extLst>
          </p:cNvPr>
          <p:cNvSpPr txBox="1"/>
          <p:nvPr/>
        </p:nvSpPr>
        <p:spPr>
          <a:xfrm>
            <a:off x="5774009" y="4712525"/>
            <a:ext cx="1547882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Emotion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16A3D4-A5CF-4D4D-A12C-7E62EFE95107}"/>
              </a:ext>
            </a:extLst>
          </p:cNvPr>
          <p:cNvSpPr txBox="1"/>
          <p:nvPr/>
        </p:nvSpPr>
        <p:spPr>
          <a:xfrm>
            <a:off x="3564717" y="5671905"/>
            <a:ext cx="1763013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Operation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AEDAD6-139A-4B92-8F6E-3913A2935296}"/>
              </a:ext>
            </a:extLst>
          </p:cNvPr>
          <p:cNvSpPr txBox="1"/>
          <p:nvPr/>
        </p:nvSpPr>
        <p:spPr>
          <a:xfrm>
            <a:off x="1933960" y="2083882"/>
            <a:ext cx="205378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Generation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57FF5F-3118-4666-9D12-0591EEB0FCBA}"/>
              </a:ext>
            </a:extLst>
          </p:cNvPr>
          <p:cNvSpPr txBox="1"/>
          <p:nvPr/>
        </p:nvSpPr>
        <p:spPr>
          <a:xfrm>
            <a:off x="6864271" y="5654885"/>
            <a:ext cx="1301680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Option</a:t>
            </a:r>
          </a:p>
        </p:txBody>
      </p:sp>
      <p:sp>
        <p:nvSpPr>
          <p:cNvPr id="54" name="Action Button: Custom 16">
            <a:hlinkClick r:id="" action="ppaction://noaction" highlightClick="1">
              <a:snd r:embed="rId9" name="T3_W6_4.3.wav"/>
            </a:hlinkClick>
            <a:extLst>
              <a:ext uri="{FF2B5EF4-FFF2-40B4-BE49-F238E27FC236}">
                <a16:creationId xmlns:a16="http://schemas.microsoft.com/office/drawing/2014/main" id="{3FF99865-F2D2-4E7A-98F5-111C45F2294C}"/>
              </a:ext>
            </a:extLst>
          </p:cNvPr>
          <p:cNvSpPr/>
          <p:nvPr/>
        </p:nvSpPr>
        <p:spPr>
          <a:xfrm>
            <a:off x="1954520" y="3336071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10" name="T3_W6_4.12.wav"/>
            </a:hlinkClick>
            <a:extLst>
              <a:ext uri="{FF2B5EF4-FFF2-40B4-BE49-F238E27FC236}">
                <a16:creationId xmlns:a16="http://schemas.microsoft.com/office/drawing/2014/main" id="{B3833981-D89A-403C-B06B-73BCDD24BF12}"/>
              </a:ext>
            </a:extLst>
          </p:cNvPr>
          <p:cNvSpPr/>
          <p:nvPr/>
        </p:nvSpPr>
        <p:spPr>
          <a:xfrm>
            <a:off x="5654651" y="3373188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57" name="Action Button: Custom 16">
            <a:hlinkClick r:id="" action="ppaction://noaction" highlightClick="1">
              <a:snd r:embed="rId11" name="T3_W6_4.11.wav"/>
            </a:hlinkClick>
            <a:extLst>
              <a:ext uri="{FF2B5EF4-FFF2-40B4-BE49-F238E27FC236}">
                <a16:creationId xmlns:a16="http://schemas.microsoft.com/office/drawing/2014/main" id="{FA53B075-E3DB-4FB7-A09F-800F116630C8}"/>
              </a:ext>
            </a:extLst>
          </p:cNvPr>
          <p:cNvSpPr/>
          <p:nvPr/>
        </p:nvSpPr>
        <p:spPr>
          <a:xfrm>
            <a:off x="5262822" y="4711613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58" name="Action Button: Custom 16">
            <a:hlinkClick r:id="" action="ppaction://noaction" highlightClick="1">
              <a:snd r:embed="rId12" name="T3_W6_4.10.wav"/>
            </a:hlinkClick>
            <a:extLst>
              <a:ext uri="{FF2B5EF4-FFF2-40B4-BE49-F238E27FC236}">
                <a16:creationId xmlns:a16="http://schemas.microsoft.com/office/drawing/2014/main" id="{0E9F9A2E-F869-438E-BD53-BC7F2F819FDF}"/>
              </a:ext>
            </a:extLst>
          </p:cNvPr>
          <p:cNvSpPr/>
          <p:nvPr/>
        </p:nvSpPr>
        <p:spPr>
          <a:xfrm>
            <a:off x="3060197" y="5675726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59" name="Action Button: Custom 16">
            <a:hlinkClick r:id="" action="ppaction://noaction" highlightClick="1">
              <a:snd r:embed="rId13" name="T3_W6_4.9.wav"/>
            </a:hlinkClick>
            <a:extLst>
              <a:ext uri="{FF2B5EF4-FFF2-40B4-BE49-F238E27FC236}">
                <a16:creationId xmlns:a16="http://schemas.microsoft.com/office/drawing/2014/main" id="{C56C7BBB-63EA-4C96-8C20-0BEB11477BCB}"/>
              </a:ext>
            </a:extLst>
          </p:cNvPr>
          <p:cNvSpPr/>
          <p:nvPr/>
        </p:nvSpPr>
        <p:spPr>
          <a:xfrm>
            <a:off x="6352577" y="5659641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60" name="Action Button: Custom 16">
            <a:hlinkClick r:id="" action="ppaction://noaction" highlightClick="1">
              <a:snd r:embed="rId14" name="T3_W6_4.8.wav"/>
            </a:hlinkClick>
            <a:extLst>
              <a:ext uri="{FF2B5EF4-FFF2-40B4-BE49-F238E27FC236}">
                <a16:creationId xmlns:a16="http://schemas.microsoft.com/office/drawing/2014/main" id="{998C655F-E195-409B-A101-121F857C476F}"/>
              </a:ext>
            </a:extLst>
          </p:cNvPr>
          <p:cNvSpPr/>
          <p:nvPr/>
        </p:nvSpPr>
        <p:spPr>
          <a:xfrm>
            <a:off x="1422267" y="2076628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15" name="T3_W6_4.7.wav"/>
            </a:hlinkClick>
            <a:extLst>
              <a:ext uri="{FF2B5EF4-FFF2-40B4-BE49-F238E27FC236}">
                <a16:creationId xmlns:a16="http://schemas.microsoft.com/office/drawing/2014/main" id="{7A76AF89-5618-49CB-8CE5-62E0F0E66183}"/>
              </a:ext>
            </a:extLst>
          </p:cNvPr>
          <p:cNvSpPr/>
          <p:nvPr/>
        </p:nvSpPr>
        <p:spPr>
          <a:xfrm>
            <a:off x="1974504" y="4727357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2" name="Action Button: Custom 16">
            <a:hlinkClick r:id="" action="ppaction://noaction" highlightClick="1">
              <a:snd r:embed="rId16" name="T3_W6_4.6.wav"/>
            </a:hlinkClick>
            <a:extLst>
              <a:ext uri="{FF2B5EF4-FFF2-40B4-BE49-F238E27FC236}">
                <a16:creationId xmlns:a16="http://schemas.microsoft.com/office/drawing/2014/main" id="{92685996-129B-4630-B955-47CA0DB0A307}"/>
              </a:ext>
            </a:extLst>
          </p:cNvPr>
          <p:cNvSpPr/>
          <p:nvPr/>
        </p:nvSpPr>
        <p:spPr>
          <a:xfrm>
            <a:off x="3605980" y="3988579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Action Button: Custom 16">
            <a:hlinkClick r:id="" action="ppaction://noaction" highlightClick="1">
              <a:snd r:embed="rId17" name="T3_W6_4.5.wav"/>
            </a:hlinkClick>
            <a:extLst>
              <a:ext uri="{FF2B5EF4-FFF2-40B4-BE49-F238E27FC236}">
                <a16:creationId xmlns:a16="http://schemas.microsoft.com/office/drawing/2014/main" id="{99ACE6AD-F58E-44D7-9DC7-2B8051DC860D}"/>
              </a:ext>
            </a:extLst>
          </p:cNvPr>
          <p:cNvSpPr/>
          <p:nvPr/>
        </p:nvSpPr>
        <p:spPr>
          <a:xfrm>
            <a:off x="5911985" y="2041945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Action Button: Custom 16">
            <a:hlinkClick r:id="" action="ppaction://noaction" highlightClick="1">
              <a:snd r:embed="rId18" name="T3_W6_4.4.wav"/>
            </a:hlinkClick>
            <a:extLst>
              <a:ext uri="{FF2B5EF4-FFF2-40B4-BE49-F238E27FC236}">
                <a16:creationId xmlns:a16="http://schemas.microsoft.com/office/drawing/2014/main" id="{6197582A-1649-4C22-ABA0-8279312A1175}"/>
              </a:ext>
            </a:extLst>
          </p:cNvPr>
          <p:cNvSpPr/>
          <p:nvPr/>
        </p:nvSpPr>
        <p:spPr>
          <a:xfrm>
            <a:off x="4175746" y="2743750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2">
            <a:hlinkClick r:id="" action="ppaction://noaction">
              <a:snd r:embed="rId19" name="T3_W6_2.1.wav"/>
            </a:hlinkClick>
            <a:extLst>
              <a:ext uri="{FF2B5EF4-FFF2-40B4-BE49-F238E27FC236}">
                <a16:creationId xmlns:a16="http://schemas.microsoft.com/office/drawing/2014/main" id="{068DE15D-B89C-1EE5-96CB-A28E99F723CD}"/>
              </a:ext>
            </a:extLst>
          </p:cNvPr>
          <p:cNvSpPr txBox="1"/>
          <p:nvPr/>
        </p:nvSpPr>
        <p:spPr>
          <a:xfrm>
            <a:off x="0" y="-22686"/>
            <a:ext cx="2466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</a:rPr>
              <a:t>[-</a:t>
            </a:r>
            <a:r>
              <a:rPr lang="en-GB" sz="6000" b="1" dirty="0" err="1">
                <a:solidFill>
                  <a:srgbClr val="002060"/>
                </a:solidFill>
              </a:rPr>
              <a:t>tion</a:t>
            </a:r>
            <a:r>
              <a:rPr lang="en-GB" sz="6000" b="1" dirty="0">
                <a:solidFill>
                  <a:srgbClr val="00206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245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9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nice room with a bed and toys&#10;&#10;Description automatically generated with medium confidence">
            <a:extLst>
              <a:ext uri="{FF2B5EF4-FFF2-40B4-BE49-F238E27FC236}">
                <a16:creationId xmlns:a16="http://schemas.microsoft.com/office/drawing/2014/main" id="{55EED123-451F-EEF8-36A4-BF2215E256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15" y="1271433"/>
            <a:ext cx="7531781" cy="5448772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19" name="T3_W6_5.1.wav"/>
            </a:hlinkClick>
          </p:cNvPr>
          <p:cNvSpPr/>
          <p:nvPr/>
        </p:nvSpPr>
        <p:spPr>
          <a:xfrm>
            <a:off x="114389" y="0"/>
            <a:ext cx="105715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Ronja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ihrem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Zimmer.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du Ronja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20" name="T3_W6_5.2.wav"/>
            </a:hlinkClick>
            <a:extLst>
              <a:ext uri="{FF2B5EF4-FFF2-40B4-BE49-F238E27FC236}">
                <a16:creationId xmlns:a16="http://schemas.microsoft.com/office/drawing/2014/main" id="{2265768B-0A14-43E5-A2B7-3148994967F5}"/>
              </a:ext>
            </a:extLst>
          </p:cNvPr>
          <p:cNvSpPr/>
          <p:nvPr/>
        </p:nvSpPr>
        <p:spPr>
          <a:xfrm>
            <a:off x="1088296" y="620096"/>
            <a:ext cx="6387770" cy="43934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EE10E2C3-D3EE-4544-B72F-2C56AEEF5E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4228" y="405402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20" name="T3_W6_5.2.wav"/>
            </a:hlinkClick>
            <a:extLst>
              <a:ext uri="{FF2B5EF4-FFF2-40B4-BE49-F238E27FC236}">
                <a16:creationId xmlns:a16="http://schemas.microsoft.com/office/drawing/2014/main" id="{4CC6996F-AD6F-480D-A4A5-FC8A28365D8F}"/>
              </a:ext>
            </a:extLst>
          </p:cNvPr>
          <p:cNvSpPr txBox="1"/>
          <p:nvPr/>
        </p:nvSpPr>
        <p:spPr>
          <a:xfrm>
            <a:off x="1148466" y="573661"/>
            <a:ext cx="63877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Siehst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Sachen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Sag wo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sind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B1A7EBE8-9F08-43E8-96E7-EC166B6E2C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9588" y="532398"/>
            <a:ext cx="1381369" cy="157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CBC5E4-81D4-43C4-D40E-7693BA868F77}"/>
              </a:ext>
            </a:extLst>
          </p:cNvPr>
          <p:cNvSpPr txBox="1"/>
          <p:nvPr/>
        </p:nvSpPr>
        <p:spPr>
          <a:xfrm>
            <a:off x="14271812" y="1319802"/>
            <a:ext cx="2140330" cy="10895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 Schuh</a:t>
            </a:r>
          </a:p>
          <a:p>
            <a:r>
              <a:rPr lang="en-US" dirty="0"/>
              <a:t>der </a:t>
            </a:r>
            <a:r>
              <a:rPr lang="en-US" dirty="0" err="1"/>
              <a:t>Bleistift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Flasche</a:t>
            </a:r>
            <a:endParaRPr lang="en-US" dirty="0"/>
          </a:p>
          <a:p>
            <a:r>
              <a:rPr lang="en-US" dirty="0"/>
              <a:t>das Heft</a:t>
            </a:r>
          </a:p>
          <a:p>
            <a:r>
              <a:rPr lang="en-US" dirty="0"/>
              <a:t>das Ding</a:t>
            </a:r>
          </a:p>
          <a:p>
            <a:r>
              <a:rPr lang="en-US" dirty="0"/>
              <a:t>das Bild</a:t>
            </a:r>
          </a:p>
          <a:p>
            <a:r>
              <a:rPr lang="en-US" dirty="0"/>
              <a:t>das </a:t>
            </a:r>
            <a:r>
              <a:rPr lang="en-US" dirty="0" err="1"/>
              <a:t>Foto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Fußball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Tasche</a:t>
            </a:r>
            <a:endParaRPr lang="en-US" dirty="0"/>
          </a:p>
          <a:p>
            <a:r>
              <a:rPr lang="en-US" dirty="0"/>
              <a:t>das Buch</a:t>
            </a:r>
          </a:p>
          <a:p>
            <a:r>
              <a:rPr lang="en-US" dirty="0"/>
              <a:t>das </a:t>
            </a:r>
            <a:r>
              <a:rPr lang="en-US" dirty="0" err="1"/>
              <a:t>Haustier</a:t>
            </a:r>
            <a:endParaRPr lang="en-US" dirty="0"/>
          </a:p>
          <a:p>
            <a:r>
              <a:rPr lang="en-US" dirty="0"/>
              <a:t>das Handy</a:t>
            </a:r>
          </a:p>
          <a:p>
            <a:r>
              <a:rPr lang="en-US" dirty="0"/>
              <a:t>der Hund</a:t>
            </a:r>
          </a:p>
          <a:p>
            <a:r>
              <a:rPr lang="en-US" dirty="0"/>
              <a:t>die Blume</a:t>
            </a:r>
          </a:p>
          <a:p>
            <a:r>
              <a:rPr lang="en-US" dirty="0"/>
              <a:t>das </a:t>
            </a:r>
            <a:r>
              <a:rPr lang="en-US" dirty="0" err="1"/>
              <a:t>Geschenk</a:t>
            </a:r>
            <a:endParaRPr lang="en-US" dirty="0"/>
          </a:p>
          <a:p>
            <a:r>
              <a:rPr lang="en-US" dirty="0"/>
              <a:t>das Spiel</a:t>
            </a:r>
          </a:p>
          <a:p>
            <a:r>
              <a:rPr lang="en-US" dirty="0"/>
              <a:t>der Kuchen</a:t>
            </a:r>
          </a:p>
          <a:p>
            <a:r>
              <a:rPr lang="en-US" dirty="0"/>
              <a:t>das Instrument</a:t>
            </a:r>
          </a:p>
          <a:p>
            <a:r>
              <a:rPr lang="en-US" dirty="0"/>
              <a:t>der </a:t>
            </a:r>
            <a:r>
              <a:rPr lang="en-US" dirty="0" err="1"/>
              <a:t>Apfel</a:t>
            </a:r>
            <a:endParaRPr lang="en-US" dirty="0"/>
          </a:p>
          <a:p>
            <a:r>
              <a:rPr lang="en-US" dirty="0"/>
              <a:t>der Ball</a:t>
            </a:r>
          </a:p>
          <a:p>
            <a:r>
              <a:rPr lang="en-US" dirty="0"/>
              <a:t>die </a:t>
            </a:r>
            <a:r>
              <a:rPr lang="en-US" dirty="0" err="1"/>
              <a:t>Uhr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Jacke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Butterbrot</a:t>
            </a:r>
            <a:endParaRPr lang="en-US" dirty="0"/>
          </a:p>
          <a:p>
            <a:r>
              <a:rPr lang="en-US" dirty="0"/>
              <a:t>das Blatt</a:t>
            </a:r>
          </a:p>
          <a:p>
            <a:r>
              <a:rPr lang="en-US" dirty="0"/>
              <a:t>die Karte</a:t>
            </a:r>
          </a:p>
          <a:p>
            <a:r>
              <a:rPr lang="en-US" dirty="0"/>
              <a:t>die </a:t>
            </a:r>
            <a:r>
              <a:rPr lang="en-US" dirty="0" err="1"/>
              <a:t>Liste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Hausaufgabe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Kleidung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Katze</a:t>
            </a:r>
            <a:endParaRPr lang="en-US" dirty="0"/>
          </a:p>
          <a:p>
            <a:r>
              <a:rPr lang="en-US" dirty="0"/>
              <a:t>der Computer</a:t>
            </a:r>
          </a:p>
          <a:p>
            <a:r>
              <a:rPr lang="en-US" dirty="0"/>
              <a:t>das </a:t>
            </a:r>
            <a:r>
              <a:rPr lang="en-US" dirty="0" err="1"/>
              <a:t>Fahrrad</a:t>
            </a:r>
            <a:endParaRPr lang="en-US" dirty="0"/>
          </a:p>
          <a:p>
            <a:r>
              <a:rPr lang="en-US" dirty="0"/>
              <a:t>das Papier</a:t>
            </a:r>
          </a:p>
          <a:p>
            <a:r>
              <a:rPr lang="en-US" dirty="0"/>
              <a:t>der Brief</a:t>
            </a:r>
          </a:p>
          <a:p>
            <a:r>
              <a:rPr lang="en-US" dirty="0"/>
              <a:t>das Geld</a:t>
            </a:r>
          </a:p>
          <a:p>
            <a:r>
              <a:rPr lang="en-US" dirty="0"/>
              <a:t>der </a:t>
            </a:r>
            <a:r>
              <a:rPr lang="en-US" dirty="0" err="1"/>
              <a:t>Käse</a:t>
            </a:r>
            <a:endParaRPr lang="en-US" dirty="0"/>
          </a:p>
          <a:p>
            <a:r>
              <a:rPr lang="en-US" dirty="0"/>
              <a:t>die </a:t>
            </a:r>
            <a:r>
              <a:rPr lang="en-US" dirty="0" err="1"/>
              <a:t>Sachen</a:t>
            </a:r>
            <a:endParaRPr lang="en-US" dirty="0"/>
          </a:p>
          <a:p>
            <a:r>
              <a:rPr lang="en-US" dirty="0"/>
              <a:t>der </a:t>
            </a:r>
            <a:r>
              <a:rPr lang="en-US" dirty="0" err="1"/>
              <a:t>Müll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Kunstprojekt</a:t>
            </a:r>
            <a:endParaRPr lang="en-US" dirty="0"/>
          </a:p>
          <a:p>
            <a:endParaRPr lang="en-US" dirty="0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ACD880C5-98EB-0AC0-27AD-EF6FFA2C4875}"/>
              </a:ext>
            </a:extLst>
          </p:cNvPr>
          <p:cNvSpPr txBox="1">
            <a:spLocks/>
          </p:cNvSpPr>
          <p:nvPr/>
        </p:nvSpPr>
        <p:spPr>
          <a:xfrm>
            <a:off x="10594685" y="1132315"/>
            <a:ext cx="1557451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E262B0-27E3-A6A0-5B47-0D23CF2185AD}"/>
              </a:ext>
            </a:extLst>
          </p:cNvPr>
          <p:cNvGrpSpPr/>
          <p:nvPr/>
        </p:nvGrpSpPr>
        <p:grpSpPr>
          <a:xfrm>
            <a:off x="10810408" y="64193"/>
            <a:ext cx="1240568" cy="1008631"/>
            <a:chOff x="10818487" y="2376307"/>
            <a:chExt cx="1240568" cy="100863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8BED065-C486-B083-2DCE-E04C3B275F79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xplosion: 8 Points 9">
              <a:extLst>
                <a:ext uri="{FF2B5EF4-FFF2-40B4-BE49-F238E27FC236}">
                  <a16:creationId xmlns:a16="http://schemas.microsoft.com/office/drawing/2014/main" id="{B94C0D25-B9B9-83D2-7471-304530109716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xplosion: 8 Points 10">
              <a:extLst>
                <a:ext uri="{FF2B5EF4-FFF2-40B4-BE49-F238E27FC236}">
                  <a16:creationId xmlns:a16="http://schemas.microsoft.com/office/drawing/2014/main" id="{ED6D3CD1-4017-2F99-D688-24E82141039E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6AAF6C-4326-8FBE-4A23-0150E24CC7AA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Oval Callout 30">
            <a:extLst>
              <a:ext uri="{FF2B5EF4-FFF2-40B4-BE49-F238E27FC236}">
                <a16:creationId xmlns:a16="http://schemas.microsoft.com/office/drawing/2014/main" id="{64795DAC-B810-6125-47D5-5E008D1608CB}"/>
              </a:ext>
            </a:extLst>
          </p:cNvPr>
          <p:cNvSpPr/>
          <p:nvPr/>
        </p:nvSpPr>
        <p:spPr>
          <a:xfrm>
            <a:off x="6088726" y="955482"/>
            <a:ext cx="2515242" cy="1385724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/>
              <a:t>Wo </a:t>
            </a:r>
            <a:r>
              <a:rPr lang="en-US" sz="2500" dirty="0" err="1"/>
              <a:t>sind</a:t>
            </a:r>
            <a:r>
              <a:rPr lang="en-US" sz="2500" dirty="0"/>
              <a:t> </a:t>
            </a:r>
            <a:r>
              <a:rPr lang="en-US" sz="2500" dirty="0" err="1"/>
              <a:t>meine</a:t>
            </a:r>
            <a:r>
              <a:rPr lang="en-US" sz="2500" dirty="0"/>
              <a:t> </a:t>
            </a:r>
            <a:r>
              <a:rPr lang="en-US" sz="2500" dirty="0" err="1"/>
              <a:t>Sachen</a:t>
            </a:r>
            <a:r>
              <a:rPr lang="en-US" sz="2500" dirty="0"/>
              <a:t>?</a:t>
            </a:r>
          </a:p>
        </p:txBody>
      </p:sp>
      <p:pic>
        <p:nvPicPr>
          <p:cNvPr id="36" name="Picture 35" descr="A cartoon of a person&#10;&#10;Description automatically generated">
            <a:extLst>
              <a:ext uri="{FF2B5EF4-FFF2-40B4-BE49-F238E27FC236}">
                <a16:creationId xmlns:a16="http://schemas.microsoft.com/office/drawing/2014/main" id="{D5B88FF2-FD80-C60D-FB61-14F4FA7CCE01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05" y="2459280"/>
            <a:ext cx="1151666" cy="2980783"/>
          </a:xfrm>
          <a:prstGeom prst="rect">
            <a:avLst/>
          </a:prstGeom>
          <a:noFill/>
        </p:spPr>
      </p:pic>
      <p:sp>
        <p:nvSpPr>
          <p:cNvPr id="37" name="Oval Callout 36">
            <a:extLst>
              <a:ext uri="{FF2B5EF4-FFF2-40B4-BE49-F238E27FC236}">
                <a16:creationId xmlns:a16="http://schemas.microsoft.com/office/drawing/2014/main" id="{35D36A45-70A9-317A-6D99-43AB98816134}"/>
              </a:ext>
            </a:extLst>
          </p:cNvPr>
          <p:cNvSpPr/>
          <p:nvPr/>
        </p:nvSpPr>
        <p:spPr>
          <a:xfrm>
            <a:off x="50925" y="1341151"/>
            <a:ext cx="2290015" cy="111812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Computer? </a:t>
            </a:r>
          </a:p>
        </p:txBody>
      </p:sp>
      <p:sp>
        <p:nvSpPr>
          <p:cNvPr id="39" name="Quad Arrow 38">
            <a:extLst>
              <a:ext uri="{FF2B5EF4-FFF2-40B4-BE49-F238E27FC236}">
                <a16:creationId xmlns:a16="http://schemas.microsoft.com/office/drawing/2014/main" id="{3E2AAF0B-7E56-D941-20E1-76D703BC2D8C}"/>
              </a:ext>
            </a:extLst>
          </p:cNvPr>
          <p:cNvSpPr/>
          <p:nvPr/>
        </p:nvSpPr>
        <p:spPr>
          <a:xfrm>
            <a:off x="2644125" y="5114675"/>
            <a:ext cx="1280142" cy="1280142"/>
          </a:xfrm>
          <a:prstGeom prst="quad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D773E6-C34C-1582-5BF2-0A03B89480D5}"/>
              </a:ext>
            </a:extLst>
          </p:cNvPr>
          <p:cNvSpPr txBox="1"/>
          <p:nvPr/>
        </p:nvSpPr>
        <p:spPr>
          <a:xfrm>
            <a:off x="2918550" y="4731678"/>
            <a:ext cx="7841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oben</a:t>
            </a:r>
            <a:endParaRPr lang="en-US" dirty="0"/>
          </a:p>
        </p:txBody>
      </p:sp>
      <p:sp>
        <p:nvSpPr>
          <p:cNvPr id="50" name="Oval Callout 49">
            <a:extLst>
              <a:ext uri="{FF2B5EF4-FFF2-40B4-BE49-F238E27FC236}">
                <a16:creationId xmlns:a16="http://schemas.microsoft.com/office/drawing/2014/main" id="{FD73CDFA-98C6-01D9-1849-17BBDB797049}"/>
              </a:ext>
            </a:extLst>
          </p:cNvPr>
          <p:cNvSpPr/>
          <p:nvPr/>
        </p:nvSpPr>
        <p:spPr>
          <a:xfrm>
            <a:off x="50924" y="3695615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Schuh?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CAA352-4111-0C4B-96EC-18B90180B2EE}"/>
              </a:ext>
            </a:extLst>
          </p:cNvPr>
          <p:cNvSpPr txBox="1"/>
          <p:nvPr/>
        </p:nvSpPr>
        <p:spPr>
          <a:xfrm>
            <a:off x="3935208" y="5570080"/>
            <a:ext cx="8627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rechts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81AE06-E52C-90F5-0C52-2419A3E9DCE1}"/>
              </a:ext>
            </a:extLst>
          </p:cNvPr>
          <p:cNvSpPr txBox="1"/>
          <p:nvPr/>
        </p:nvSpPr>
        <p:spPr>
          <a:xfrm>
            <a:off x="2009295" y="5570080"/>
            <a:ext cx="6238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links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D9E9D5-48FE-8DDD-B5E2-87A29F11DD49}"/>
              </a:ext>
            </a:extLst>
          </p:cNvPr>
          <p:cNvSpPr txBox="1"/>
          <p:nvPr/>
        </p:nvSpPr>
        <p:spPr>
          <a:xfrm>
            <a:off x="2892101" y="6422147"/>
            <a:ext cx="8370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unten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C2D83D-A4D1-BDF8-6340-6864DD0E7B4E}"/>
              </a:ext>
            </a:extLst>
          </p:cNvPr>
          <p:cNvSpPr txBox="1"/>
          <p:nvPr/>
        </p:nvSpPr>
        <p:spPr>
          <a:xfrm>
            <a:off x="7792957" y="2343480"/>
            <a:ext cx="15263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oben</a:t>
            </a:r>
            <a:r>
              <a:rPr lang="en-US" dirty="0"/>
              <a:t> </a:t>
            </a:r>
            <a:r>
              <a:rPr lang="en-US" dirty="0" err="1"/>
              <a:t>rechts</a:t>
            </a:r>
            <a:endParaRPr lang="en-US" dirty="0"/>
          </a:p>
        </p:txBody>
      </p:sp>
      <p:sp>
        <p:nvSpPr>
          <p:cNvPr id="46" name="Oval Callout 45">
            <a:extLst>
              <a:ext uri="{FF2B5EF4-FFF2-40B4-BE49-F238E27FC236}">
                <a16:creationId xmlns:a16="http://schemas.microsoft.com/office/drawing/2014/main" id="{567F167B-0447-BD91-067E-98D2FCDBE9C0}"/>
              </a:ext>
            </a:extLst>
          </p:cNvPr>
          <p:cNvSpPr/>
          <p:nvPr/>
        </p:nvSpPr>
        <p:spPr>
          <a:xfrm>
            <a:off x="50924" y="2586418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Papier?</a:t>
            </a:r>
          </a:p>
        </p:txBody>
      </p:sp>
      <p:pic>
        <p:nvPicPr>
          <p:cNvPr id="48" name="Picture 47" descr="A white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691147BB-F481-5E91-EDCB-B15F6F5CB4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627" y="5696315"/>
            <a:ext cx="926017" cy="102890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311F3A-58F9-ED9F-07C9-37A42FE5AD53}"/>
              </a:ext>
            </a:extLst>
          </p:cNvPr>
          <p:cNvSpPr txBox="1"/>
          <p:nvPr/>
        </p:nvSpPr>
        <p:spPr>
          <a:xfrm>
            <a:off x="5498627" y="6052815"/>
            <a:ext cx="8370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unten</a:t>
            </a:r>
            <a:endParaRPr lang="en-US" dirty="0"/>
          </a:p>
        </p:txBody>
      </p:sp>
      <p:pic>
        <p:nvPicPr>
          <p:cNvPr id="52" name="Picture 51" descr="A blue shoe with white laces&#10;&#10;Description automatically generated">
            <a:extLst>
              <a:ext uri="{FF2B5EF4-FFF2-40B4-BE49-F238E27FC236}">
                <a16:creationId xmlns:a16="http://schemas.microsoft.com/office/drawing/2014/main" id="{0B7A9CE3-518F-D036-8219-559189DFC0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246">
            <a:off x="1689552" y="3842065"/>
            <a:ext cx="491563" cy="689157"/>
          </a:xfrm>
          <a:prstGeom prst="rect">
            <a:avLst/>
          </a:prstGeom>
        </p:spPr>
      </p:pic>
      <p:pic>
        <p:nvPicPr>
          <p:cNvPr id="53" name="Picture 52" descr="A blue shoe with white laces&#10;&#10;Description automatically generated">
            <a:extLst>
              <a:ext uri="{FF2B5EF4-FFF2-40B4-BE49-F238E27FC236}">
                <a16:creationId xmlns:a16="http://schemas.microsoft.com/office/drawing/2014/main" id="{53477207-0610-1160-7A39-FD287506D9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9461">
            <a:off x="2854455" y="2318175"/>
            <a:ext cx="491563" cy="68915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7F9C193-220C-2726-3360-510927862596}"/>
              </a:ext>
            </a:extLst>
          </p:cNvPr>
          <p:cNvSpPr txBox="1"/>
          <p:nvPr/>
        </p:nvSpPr>
        <p:spPr>
          <a:xfrm>
            <a:off x="2551341" y="2089948"/>
            <a:ext cx="128753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oben</a:t>
            </a:r>
            <a:r>
              <a:rPr lang="en-US" dirty="0"/>
              <a:t> links</a:t>
            </a:r>
          </a:p>
        </p:txBody>
      </p:sp>
      <p:sp>
        <p:nvSpPr>
          <p:cNvPr id="55" name="Oval Callout 54">
            <a:extLst>
              <a:ext uri="{FF2B5EF4-FFF2-40B4-BE49-F238E27FC236}">
                <a16:creationId xmlns:a16="http://schemas.microsoft.com/office/drawing/2014/main" id="{9A4DB8A2-8D2B-BF33-C7CD-6DBC0E01E637}"/>
              </a:ext>
            </a:extLst>
          </p:cNvPr>
          <p:cNvSpPr/>
          <p:nvPr/>
        </p:nvSpPr>
        <p:spPr>
          <a:xfrm>
            <a:off x="36110" y="4815967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3.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meine</a:t>
            </a:r>
            <a:r>
              <a:rPr lang="en-US" sz="2000" dirty="0"/>
              <a:t> Blume?</a:t>
            </a:r>
          </a:p>
        </p:txBody>
      </p:sp>
      <p:pic>
        <p:nvPicPr>
          <p:cNvPr id="57" name="Picture 56" descr="A green plant with leaves&#10;&#10;Description automatically generated">
            <a:extLst>
              <a:ext uri="{FF2B5EF4-FFF2-40B4-BE49-F238E27FC236}">
                <a16:creationId xmlns:a16="http://schemas.microsoft.com/office/drawing/2014/main" id="{C4157EDC-ABCF-7F09-8284-6A90B4EA2D4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15520">
            <a:off x="8605625" y="5622100"/>
            <a:ext cx="615381" cy="123076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FC184F0-43B9-23B0-B495-62FD93EC1344}"/>
              </a:ext>
            </a:extLst>
          </p:cNvPr>
          <p:cNvSpPr txBox="1"/>
          <p:nvPr/>
        </p:nvSpPr>
        <p:spPr>
          <a:xfrm>
            <a:off x="8088178" y="6309998"/>
            <a:ext cx="1579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unten</a:t>
            </a:r>
            <a:r>
              <a:rPr lang="en-US" dirty="0"/>
              <a:t> </a:t>
            </a:r>
            <a:r>
              <a:rPr lang="en-US" dirty="0" err="1"/>
              <a:t>rechts</a:t>
            </a:r>
            <a:endParaRPr lang="en-US" dirty="0"/>
          </a:p>
        </p:txBody>
      </p:sp>
      <p:sp>
        <p:nvSpPr>
          <p:cNvPr id="59" name="Oval Callout 58">
            <a:extLst>
              <a:ext uri="{FF2B5EF4-FFF2-40B4-BE49-F238E27FC236}">
                <a16:creationId xmlns:a16="http://schemas.microsoft.com/office/drawing/2014/main" id="{F18F377C-1934-84BB-9E6D-94425B597440}"/>
              </a:ext>
            </a:extLst>
          </p:cNvPr>
          <p:cNvSpPr/>
          <p:nvPr/>
        </p:nvSpPr>
        <p:spPr>
          <a:xfrm flipH="1">
            <a:off x="9869598" y="2586417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Ball?</a:t>
            </a:r>
          </a:p>
        </p:txBody>
      </p:sp>
      <p:sp>
        <p:nvSpPr>
          <p:cNvPr id="60" name="Oval Callout 59">
            <a:extLst>
              <a:ext uri="{FF2B5EF4-FFF2-40B4-BE49-F238E27FC236}">
                <a16:creationId xmlns:a16="http://schemas.microsoft.com/office/drawing/2014/main" id="{71DDBCA5-9BFD-65B0-04CB-5076CBF83B16}"/>
              </a:ext>
            </a:extLst>
          </p:cNvPr>
          <p:cNvSpPr/>
          <p:nvPr/>
        </p:nvSpPr>
        <p:spPr>
          <a:xfrm flipH="1">
            <a:off x="9871464" y="3727836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5.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Handy? </a:t>
            </a:r>
          </a:p>
        </p:txBody>
      </p:sp>
      <p:sp>
        <p:nvSpPr>
          <p:cNvPr id="61" name="Oval Callout 60">
            <a:extLst>
              <a:ext uri="{FF2B5EF4-FFF2-40B4-BE49-F238E27FC236}">
                <a16:creationId xmlns:a16="http://schemas.microsoft.com/office/drawing/2014/main" id="{175B2EA2-4043-D598-907F-A74C2F245892}"/>
              </a:ext>
            </a:extLst>
          </p:cNvPr>
          <p:cNvSpPr/>
          <p:nvPr/>
        </p:nvSpPr>
        <p:spPr>
          <a:xfrm flipH="1">
            <a:off x="9865630" y="4872156"/>
            <a:ext cx="2290015" cy="982059"/>
          </a:xfrm>
          <a:prstGeom prst="wedgeEllipseCallout">
            <a:avLst>
              <a:gd name="adj1" fmla="val 75901"/>
              <a:gd name="adj2" fmla="val -311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6. Wo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mein</a:t>
            </a:r>
            <a:r>
              <a:rPr lang="en-US" sz="2000" dirty="0"/>
              <a:t> Geld?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4B2C6F-A15F-2904-89D6-83135A18A48C}"/>
              </a:ext>
            </a:extLst>
          </p:cNvPr>
          <p:cNvSpPr txBox="1"/>
          <p:nvPr/>
        </p:nvSpPr>
        <p:spPr>
          <a:xfrm>
            <a:off x="8794883" y="4296750"/>
            <a:ext cx="8627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rechts</a:t>
            </a:r>
            <a:endParaRPr lang="en-US" dirty="0"/>
          </a:p>
        </p:txBody>
      </p:sp>
      <p:pic>
        <p:nvPicPr>
          <p:cNvPr id="64" name="Picture 63" descr="A screen shot of a phone&#10;&#10;Description automatically generated">
            <a:extLst>
              <a:ext uri="{FF2B5EF4-FFF2-40B4-BE49-F238E27FC236}">
                <a16:creationId xmlns:a16="http://schemas.microsoft.com/office/drawing/2014/main" id="{9EB336B9-53BA-547F-1E22-0D1E500E7E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24">
            <a:off x="3034251" y="4264075"/>
            <a:ext cx="235934" cy="46318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708872C-01A1-780D-1E04-E3B559DFFA34}"/>
              </a:ext>
            </a:extLst>
          </p:cNvPr>
          <p:cNvSpPr txBox="1"/>
          <p:nvPr/>
        </p:nvSpPr>
        <p:spPr>
          <a:xfrm>
            <a:off x="2893860" y="4014093"/>
            <a:ext cx="6238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links</a:t>
            </a:r>
          </a:p>
        </p:txBody>
      </p:sp>
      <p:pic>
        <p:nvPicPr>
          <p:cNvPr id="67" name="Picture 66" descr="A piggy bank and coins&#10;&#10;Description automatically generated">
            <a:extLst>
              <a:ext uri="{FF2B5EF4-FFF2-40B4-BE49-F238E27FC236}">
                <a16:creationId xmlns:a16="http://schemas.microsoft.com/office/drawing/2014/main" id="{E711ED08-83E1-D1D1-81D2-05009E55A4A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2" y="5935146"/>
            <a:ext cx="661908" cy="55124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053F5A2-EB3E-F714-8DD0-6C40F8179CEE}"/>
              </a:ext>
            </a:extLst>
          </p:cNvPr>
          <p:cNvSpPr txBox="1"/>
          <p:nvPr/>
        </p:nvSpPr>
        <p:spPr>
          <a:xfrm>
            <a:off x="4611108" y="6294333"/>
            <a:ext cx="8370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unten</a:t>
            </a:r>
            <a:endParaRPr lang="en-US" dirty="0"/>
          </a:p>
        </p:txBody>
      </p:sp>
      <p:sp>
        <p:nvSpPr>
          <p:cNvPr id="69" name="Speech Bubble: Rectangle with Corners Rounded 22">
            <a:extLst>
              <a:ext uri="{FF2B5EF4-FFF2-40B4-BE49-F238E27FC236}">
                <a16:creationId xmlns:a16="http://schemas.microsoft.com/office/drawing/2014/main" id="{C573B9F4-10E5-84BB-0D29-B1DBFF6D2350}"/>
              </a:ext>
            </a:extLst>
          </p:cNvPr>
          <p:cNvSpPr/>
          <p:nvPr/>
        </p:nvSpPr>
        <p:spPr>
          <a:xfrm>
            <a:off x="5254305" y="3398633"/>
            <a:ext cx="3714576" cy="2159504"/>
          </a:xfrm>
          <a:prstGeom prst="wedgeRoundRectCallout">
            <a:avLst>
              <a:gd name="adj1" fmla="val -50014"/>
              <a:gd name="adj2" fmla="val 7373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Was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heißt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 ’piggy bank’ auf Deutsch?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Das </a:t>
            </a:r>
            <a:r>
              <a:rPr lang="en-GB" sz="20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Sparschwein</a:t>
            </a: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sym typeface="Calibri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(</a:t>
            </a:r>
            <a:r>
              <a:rPr lang="en-GB" sz="20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sparen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heißt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‘saving’ und </a:t>
            </a:r>
            <a:r>
              <a:rPr lang="en-GB" sz="20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Schwein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heißt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‘pig’. Also, ‘saving pig’). Hast du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ein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0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Sparschwein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1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5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6_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6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6_5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6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6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6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_W6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3_W6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3_W6_5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9" grpId="0" animBg="1"/>
      <p:bldP spid="40" grpId="0" animBg="1"/>
      <p:bldP spid="50" grpId="0" animBg="1"/>
      <p:bldP spid="41" grpId="0" animBg="1"/>
      <p:bldP spid="42" grpId="0" animBg="1"/>
      <p:bldP spid="43" grpId="0" animBg="1"/>
      <p:bldP spid="44" grpId="0" animBg="1"/>
      <p:bldP spid="44" grpId="1" animBg="1"/>
      <p:bldP spid="46" grpId="0" animBg="1"/>
      <p:bldP spid="49" grpId="0" animBg="1"/>
      <p:bldP spid="49" grpId="1" animBg="1"/>
      <p:bldP spid="54" grpId="0" animBg="1"/>
      <p:bldP spid="54" grpId="1" animBg="1"/>
      <p:bldP spid="55" grpId="0" animBg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2" grpId="1" animBg="1"/>
      <p:bldP spid="65" grpId="0" animBg="1"/>
      <p:bldP spid="65" grpId="1" animBg="1"/>
      <p:bldP spid="68" grpId="0" animBg="1"/>
      <p:bldP spid="68" grpId="1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4AF0D3E-BA01-4AC8-AF24-663190866858}"/>
              </a:ext>
            </a:extLst>
          </p:cNvPr>
          <p:cNvSpPr/>
          <p:nvPr/>
        </p:nvSpPr>
        <p:spPr>
          <a:xfrm>
            <a:off x="1009027" y="4579276"/>
            <a:ext cx="11143660" cy="725721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956044" y="1459502"/>
            <a:ext cx="11143660" cy="1389216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‘my’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837602" y="2316623"/>
            <a:ext cx="28268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314765" y="287329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3230326" y="1552155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6829311" y="1577386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9974059" y="157130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2837602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6649683" y="232111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020070" y="2861206"/>
            <a:ext cx="520664" cy="541148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6654030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flower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851731" y="230788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9325144" y="2861205"/>
            <a:ext cx="520664" cy="580283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959104" y="286120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‘your’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04242"/>
            <a:ext cx="4749036" cy="946480"/>
          </a:xfrm>
          <a:prstGeom prst="wedgeRoundRectCallout">
            <a:avLst>
              <a:gd name="adj1" fmla="val -31604"/>
              <a:gd name="adj2" fmla="val -80115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7511642" y="2319445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3616577" y="469197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998625" y="5386494"/>
            <a:ext cx="589516" cy="533634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3619269" y="532119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6618382" y="4708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6031559" y="5417036"/>
            <a:ext cx="589515" cy="533634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6621074" y="530486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flower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873040" y="468095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359250" y="5396616"/>
            <a:ext cx="589515" cy="516545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934349" y="529887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7376295" y="4711793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27" y="1772236"/>
            <a:ext cx="840737" cy="95846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CCEBA-B8C6-4CE9-918A-25BB752CEA25}"/>
              </a:ext>
            </a:extLst>
          </p:cNvPr>
          <p:cNvSpPr txBox="1"/>
          <p:nvPr/>
        </p:nvSpPr>
        <p:spPr>
          <a:xfrm>
            <a:off x="1047969" y="2316421"/>
            <a:ext cx="184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Das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50" name="Picture 4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67CF3AA-C9FE-461D-8DCA-1175790D98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94221"/>
            <a:ext cx="840737" cy="958464"/>
          </a:xfrm>
          <a:prstGeom prst="ellipse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B5C044F-AF4D-4928-B437-7156144FD3E4}"/>
              </a:ext>
            </a:extLst>
          </p:cNvPr>
          <p:cNvSpPr txBox="1"/>
          <p:nvPr/>
        </p:nvSpPr>
        <p:spPr>
          <a:xfrm>
            <a:off x="1110913" y="4675772"/>
            <a:ext cx="34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</a:rPr>
              <a:t>Lias</a:t>
            </a:r>
            <a:r>
              <a:rPr lang="en-GB" sz="2800" b="1" dirty="0">
                <a:solidFill>
                  <a:srgbClr val="002060"/>
                </a:solidFill>
              </a:rPr>
              <a:t>! </a:t>
            </a:r>
            <a:r>
              <a:rPr lang="en-GB" sz="2800" b="1" dirty="0" err="1">
                <a:solidFill>
                  <a:srgbClr val="002060"/>
                </a:solidFill>
              </a:rPr>
              <a:t>Hier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805849" y="5557892"/>
            <a:ext cx="1117632" cy="1254981"/>
          </a:xfrm>
          <a:prstGeom prst="ellipse">
            <a:avLst/>
          </a:prstGeom>
        </p:spPr>
      </p:pic>
      <p:sp>
        <p:nvSpPr>
          <p:cNvPr id="8" name="CasellaDiTesto 7">
            <a:hlinkClick r:id="" action="ppaction://noaction">
              <a:snd r:embed="rId15" name="T3_W6_6.1.wav"/>
            </a:hlinkClick>
            <a:extLst>
              <a:ext uri="{FF2B5EF4-FFF2-40B4-BE49-F238E27FC236}">
                <a16:creationId xmlns:a16="http://schemas.microsoft.com/office/drawing/2014/main" id="{BA9ADF39-A29D-D3CD-A580-B0BC540314CF}"/>
              </a:ext>
            </a:extLst>
          </p:cNvPr>
          <p:cNvSpPr txBox="1"/>
          <p:nvPr/>
        </p:nvSpPr>
        <p:spPr>
          <a:xfrm>
            <a:off x="280166" y="105566"/>
            <a:ext cx="8366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53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6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6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4" grpId="0" animBg="1"/>
      <p:bldP spid="26" grpId="0" animBg="1"/>
      <p:bldP spid="27" grpId="0" animBg="1"/>
      <p:bldP spid="37" grpId="0" animBg="1"/>
      <p:bldP spid="37" grpId="1" animBg="1"/>
      <p:bldP spid="39" grpId="0"/>
      <p:bldP spid="49" grpId="0"/>
      <p:bldP spid="5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4AF0D3E-BA01-4AC8-AF24-663190866858}"/>
              </a:ext>
            </a:extLst>
          </p:cNvPr>
          <p:cNvSpPr/>
          <p:nvPr/>
        </p:nvSpPr>
        <p:spPr>
          <a:xfrm>
            <a:off x="1009027" y="4579276"/>
            <a:ext cx="11143660" cy="725721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956044" y="1459502"/>
            <a:ext cx="11143660" cy="1389216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‘his’ use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3675802" y="2316623"/>
            <a:ext cx="28268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3152965" y="287329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3684563" y="1577386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6829311" y="1577386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9974059" y="157130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3675802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6649683" y="232111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020070" y="2861206"/>
            <a:ext cx="520664" cy="541148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6654030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flower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851731" y="230788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9325144" y="2861205"/>
            <a:ext cx="520664" cy="580283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959104" y="286120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‘her’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7332969" y="2319445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3616577" y="469197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998625" y="5386494"/>
            <a:ext cx="589516" cy="533634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3619269" y="532119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6770782" y="4708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6183959" y="5417036"/>
            <a:ext cx="589515" cy="533634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6773474" y="530486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flower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873040" y="468095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359250" y="5396616"/>
            <a:ext cx="589515" cy="516545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934349" y="529887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7176598" y="4711579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997" y="1631649"/>
            <a:ext cx="1055249" cy="120301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CCEBA-B8C6-4CE9-918A-25BB752CEA25}"/>
              </a:ext>
            </a:extLst>
          </p:cNvPr>
          <p:cNvSpPr txBox="1"/>
          <p:nvPr/>
        </p:nvSpPr>
        <p:spPr>
          <a:xfrm>
            <a:off x="1047969" y="2316421"/>
            <a:ext cx="184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Das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50" name="Picture 4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67CF3AA-C9FE-461D-8DCA-1175790D98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5108" y="5363928"/>
            <a:ext cx="1124178" cy="1281595"/>
          </a:xfrm>
          <a:prstGeom prst="ellipse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B5C044F-AF4D-4928-B437-7156144FD3E4}"/>
              </a:ext>
            </a:extLst>
          </p:cNvPr>
          <p:cNvSpPr txBox="1"/>
          <p:nvPr/>
        </p:nvSpPr>
        <p:spPr>
          <a:xfrm>
            <a:off x="1110913" y="4675772"/>
            <a:ext cx="172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</a:rPr>
              <a:t>Hier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-81863" y="4351192"/>
            <a:ext cx="1117632" cy="1254981"/>
          </a:xfrm>
          <a:prstGeom prst="ellipse">
            <a:avLst/>
          </a:prstGeom>
        </p:spPr>
      </p:pic>
      <p:pic>
        <p:nvPicPr>
          <p:cNvPr id="6" name="Picture 5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F3D051CA-E9CD-D6C9-36B6-5B2D15669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374652" y="2827487"/>
            <a:ext cx="1117632" cy="1254981"/>
          </a:xfrm>
          <a:prstGeom prst="ellipse">
            <a:avLst/>
          </a:prstGeom>
        </p:spPr>
      </p:pic>
      <p:sp>
        <p:nvSpPr>
          <p:cNvPr id="8" name="Rounded Rectangular Callout 24">
            <a:hlinkClick r:id="" action="ppaction://noaction">
              <a:snd r:embed="rId15" name="T3_W6_7.10.wav"/>
            </a:hlinkClick>
            <a:extLst>
              <a:ext uri="{FF2B5EF4-FFF2-40B4-BE49-F238E27FC236}">
                <a16:creationId xmlns:a16="http://schemas.microsoft.com/office/drawing/2014/main" id="{F71E90BF-D30C-7CEB-A7A4-D0A472F5C6DB}"/>
              </a:ext>
            </a:extLst>
          </p:cNvPr>
          <p:cNvSpPr/>
          <p:nvPr/>
        </p:nvSpPr>
        <p:spPr>
          <a:xfrm>
            <a:off x="5429876" y="3279097"/>
            <a:ext cx="6347970" cy="2847166"/>
          </a:xfrm>
          <a:prstGeom prst="wedgeRoundRectCallout">
            <a:avLst>
              <a:gd name="adj1" fmla="val -37286"/>
              <a:gd name="adj2" fmla="val -59147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Leon’s pronouns are they/them in English, so we if were talking about Leon’s belongings we would say 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their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shoe/flower/paper.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Their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in German is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xies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- 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so we would say: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kern="0" dirty="0">
              <a:solidFill>
                <a:prstClr val="white"/>
              </a:solidFill>
              <a:latin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‘Das </a:t>
            </a:r>
            <a:r>
              <a:rPr lang="en-GB" sz="2000" kern="0" dirty="0" err="1">
                <a:solidFill>
                  <a:prstClr val="white"/>
                </a:solidFill>
                <a:latin typeface="Century Gothic"/>
              </a:rPr>
              <a:t>ist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xies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Schuh /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xies</a:t>
            </a:r>
            <a:r>
              <a:rPr lang="en-GB" sz="2000" b="1" kern="0" dirty="0" err="1">
                <a:solidFill>
                  <a:srgbClr val="FF0000"/>
                </a:solidFill>
                <a:latin typeface="Century Gothic"/>
              </a:rPr>
              <a:t>e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Blume /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xies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Papier.’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kern="0" dirty="0">
              <a:solidFill>
                <a:prstClr val="white"/>
              </a:solidFill>
              <a:latin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The endings are the same as for </a:t>
            </a:r>
            <a:r>
              <a:rPr lang="en-GB" sz="2000" b="1" kern="0" dirty="0">
                <a:solidFill>
                  <a:prstClr val="white"/>
                </a:solidFill>
                <a:latin typeface="Century Gothic"/>
              </a:rPr>
              <a:t>sein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 and </a:t>
            </a:r>
            <a:r>
              <a:rPr lang="en-GB" sz="2000" b="1" kern="0" dirty="0" err="1">
                <a:solidFill>
                  <a:prstClr val="white"/>
                </a:solidFill>
                <a:latin typeface="Century Gothic"/>
              </a:rPr>
              <a:t>ihr</a:t>
            </a:r>
            <a:r>
              <a:rPr lang="en-GB" sz="2000" kern="0" dirty="0">
                <a:solidFill>
                  <a:prstClr val="white"/>
                </a:solidFill>
                <a:latin typeface="Century Gothic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485C2FCA-2A5C-990D-C955-7CA337D1138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" b="67031"/>
          <a:stretch/>
        </p:blipFill>
        <p:spPr>
          <a:xfrm>
            <a:off x="4192014" y="2417697"/>
            <a:ext cx="2161691" cy="2150437"/>
          </a:xfrm>
          <a:prstGeom prst="rect">
            <a:avLst/>
          </a:prstGeom>
        </p:spPr>
      </p:pic>
      <p:sp>
        <p:nvSpPr>
          <p:cNvPr id="10" name="Title 1">
            <a:hlinkClick r:id="" action="ppaction://noaction">
              <a:snd r:embed="rId17" name="T3_W6_7.1.wav"/>
            </a:hlinkClick>
            <a:extLst>
              <a:ext uri="{FF2B5EF4-FFF2-40B4-BE49-F238E27FC236}">
                <a16:creationId xmlns:a16="http://schemas.microsoft.com/office/drawing/2014/main" id="{4815DBFE-0B99-602D-EF65-C64545993721}"/>
              </a:ext>
            </a:extLst>
          </p:cNvPr>
          <p:cNvSpPr txBox="1">
            <a:spLocks/>
          </p:cNvSpPr>
          <p:nvPr/>
        </p:nvSpPr>
        <p:spPr>
          <a:xfrm>
            <a:off x="280166" y="296302"/>
            <a:ext cx="8799066" cy="668717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xies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783761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6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6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4" grpId="0" animBg="1"/>
      <p:bldP spid="26" grpId="0" animBg="1"/>
      <p:bldP spid="27" grpId="0" animBg="1"/>
      <p:bldP spid="39" grpId="0"/>
      <p:bldP spid="49" grpId="0"/>
      <p:bldP spid="5" grpId="0"/>
      <p:bldP spid="51" grpId="0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7061380" y="1303845"/>
            <a:ext cx="4595466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1001566" y="51153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5400" y="61532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</a:rPr>
              <a:t>You know the </a:t>
            </a:r>
            <a:r>
              <a:rPr lang="en-US" sz="2400" b="1" dirty="0">
                <a:solidFill>
                  <a:srgbClr val="00B0F0"/>
                </a:solidFill>
              </a:rPr>
              <a:t>masculine </a:t>
            </a:r>
            <a:r>
              <a:rPr lang="en-US" sz="2400" dirty="0">
                <a:solidFill>
                  <a:srgbClr val="002060"/>
                </a:solidFill>
              </a:rPr>
              <a:t>words for ‘the’ and ‘a’ change after </a:t>
            </a:r>
            <a:r>
              <a:rPr lang="en-US" sz="2400" u="sng" dirty="0">
                <a:solidFill>
                  <a:srgbClr val="002060"/>
                </a:solidFill>
              </a:rPr>
              <a:t>most verbs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92" name="CustomShape 5"/>
          <p:cNvSpPr/>
          <p:nvPr/>
        </p:nvSpPr>
        <p:spPr>
          <a:xfrm>
            <a:off x="7574702" y="1380566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29069" y="193524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7574702" y="1975326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-21834" y="4190131"/>
            <a:ext cx="1212153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 also happens for masculine forms of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34902"/>
            <a:ext cx="840737" cy="958464"/>
          </a:xfrm>
          <a:prstGeom prst="ellipse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462A81E6-F9E9-48A3-A758-C679AB0A0D80}"/>
              </a:ext>
            </a:extLst>
          </p:cNvPr>
          <p:cNvSpPr/>
          <p:nvPr/>
        </p:nvSpPr>
        <p:spPr>
          <a:xfrm>
            <a:off x="1054279" y="1311763"/>
            <a:ext cx="4261698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ustomShape 5">
            <a:extLst>
              <a:ext uri="{FF2B5EF4-FFF2-40B4-BE49-F238E27FC236}">
                <a16:creationId xmlns:a16="http://schemas.microsoft.com/office/drawing/2014/main" id="{18B90168-F107-4977-86D0-5476C5B46E7D}"/>
              </a:ext>
            </a:extLst>
          </p:cNvPr>
          <p:cNvSpPr/>
          <p:nvPr/>
        </p:nvSpPr>
        <p:spPr>
          <a:xfrm>
            <a:off x="1567602" y="1388484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8AD9A135-79D7-4A8A-8B10-CA733A0A90E7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21969" y="1943161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55" name="CustomShape 5">
            <a:extLst>
              <a:ext uri="{FF2B5EF4-FFF2-40B4-BE49-F238E27FC236}">
                <a16:creationId xmlns:a16="http://schemas.microsoft.com/office/drawing/2014/main" id="{079A9D00-5B97-4775-80F7-BE66D9231B16}"/>
              </a:ext>
            </a:extLst>
          </p:cNvPr>
          <p:cNvSpPr/>
          <p:nvPr/>
        </p:nvSpPr>
        <p:spPr>
          <a:xfrm>
            <a:off x="1567602" y="1983244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229FA70-A728-4A6E-B8D9-0973FEA77F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" y="3035761"/>
            <a:ext cx="840737" cy="958464"/>
          </a:xfrm>
          <a:prstGeom prst="ellipse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CEFF9BD-02C8-4DF3-8F5D-4BE5AA5A7D89}"/>
              </a:ext>
            </a:extLst>
          </p:cNvPr>
          <p:cNvSpPr/>
          <p:nvPr/>
        </p:nvSpPr>
        <p:spPr>
          <a:xfrm>
            <a:off x="1079679" y="2812622"/>
            <a:ext cx="4239407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ustomShape 5">
            <a:extLst>
              <a:ext uri="{FF2B5EF4-FFF2-40B4-BE49-F238E27FC236}">
                <a16:creationId xmlns:a16="http://schemas.microsoft.com/office/drawing/2014/main" id="{003A91D9-82F6-4099-8E5C-F20C9B7FB0E3}"/>
              </a:ext>
            </a:extLst>
          </p:cNvPr>
          <p:cNvSpPr/>
          <p:nvPr/>
        </p:nvSpPr>
        <p:spPr>
          <a:xfrm>
            <a:off x="1593002" y="2889343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Google Shape;183;p8">
            <a:extLst>
              <a:ext uri="{FF2B5EF4-FFF2-40B4-BE49-F238E27FC236}">
                <a16:creationId xmlns:a16="http://schemas.microsoft.com/office/drawing/2014/main" id="{2F7F2EDF-7F90-4522-B8AE-0B1EA4932FD3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47369" y="3444020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64" name="CustomShape 5">
            <a:extLst>
              <a:ext uri="{FF2B5EF4-FFF2-40B4-BE49-F238E27FC236}">
                <a16:creationId xmlns:a16="http://schemas.microsoft.com/office/drawing/2014/main" id="{AC76B848-434E-4740-934C-387242948AC0}"/>
              </a:ext>
            </a:extLst>
          </p:cNvPr>
          <p:cNvSpPr/>
          <p:nvPr/>
        </p:nvSpPr>
        <p:spPr>
          <a:xfrm>
            <a:off x="1593002" y="3484103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39F352F9-D0C1-42F0-9695-31CB971D593B}"/>
              </a:ext>
            </a:extLst>
          </p:cNvPr>
          <p:cNvSpPr/>
          <p:nvPr/>
        </p:nvSpPr>
        <p:spPr>
          <a:xfrm>
            <a:off x="7083213" y="2781709"/>
            <a:ext cx="4595465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ustomShape 5">
            <a:extLst>
              <a:ext uri="{FF2B5EF4-FFF2-40B4-BE49-F238E27FC236}">
                <a16:creationId xmlns:a16="http://schemas.microsoft.com/office/drawing/2014/main" id="{FA579E15-5403-4F13-9CA7-0BCC924D37BE}"/>
              </a:ext>
            </a:extLst>
          </p:cNvPr>
          <p:cNvSpPr/>
          <p:nvPr/>
        </p:nvSpPr>
        <p:spPr>
          <a:xfrm>
            <a:off x="7596536" y="2858430"/>
            <a:ext cx="45031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3DBB688A-FC98-4447-AAE0-ED202CF614B1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50903" y="3413107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68" name="CustomShape 5">
            <a:extLst>
              <a:ext uri="{FF2B5EF4-FFF2-40B4-BE49-F238E27FC236}">
                <a16:creationId xmlns:a16="http://schemas.microsoft.com/office/drawing/2014/main" id="{88BE0A25-614D-4A57-AE9A-F82583F00330}"/>
              </a:ext>
            </a:extLst>
          </p:cNvPr>
          <p:cNvSpPr/>
          <p:nvPr/>
        </p:nvSpPr>
        <p:spPr>
          <a:xfrm>
            <a:off x="7596536" y="3453190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0926309" y="507501"/>
            <a:ext cx="1117632" cy="1254981"/>
          </a:xfrm>
          <a:prstGeom prst="ellipse">
            <a:avLst/>
          </a:prstGeom>
        </p:spPr>
      </p:pic>
      <p:pic>
        <p:nvPicPr>
          <p:cNvPr id="69" name="Picture 68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0075BE7-FE98-41DD-A4F5-E9E0CFF9FF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" y="5123462"/>
            <a:ext cx="840737" cy="958464"/>
          </a:xfrm>
          <a:prstGeom prst="ellipse">
            <a:avLst/>
          </a:prstGeom>
        </p:spPr>
      </p:pic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A6B01E48-71C8-4B82-9209-30D7008AFF7E}"/>
              </a:ext>
            </a:extLst>
          </p:cNvPr>
          <p:cNvSpPr/>
          <p:nvPr/>
        </p:nvSpPr>
        <p:spPr>
          <a:xfrm>
            <a:off x="1079679" y="4900323"/>
            <a:ext cx="4239407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ustomShape 5">
            <a:extLst>
              <a:ext uri="{FF2B5EF4-FFF2-40B4-BE49-F238E27FC236}">
                <a16:creationId xmlns:a16="http://schemas.microsoft.com/office/drawing/2014/main" id="{92F8B695-F336-42FB-AC41-29AAFEFDD10E}"/>
              </a:ext>
            </a:extLst>
          </p:cNvPr>
          <p:cNvSpPr/>
          <p:nvPr/>
        </p:nvSpPr>
        <p:spPr>
          <a:xfrm>
            <a:off x="1593002" y="4977044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2" name="Google Shape;183;p8">
            <a:extLst>
              <a:ext uri="{FF2B5EF4-FFF2-40B4-BE49-F238E27FC236}">
                <a16:creationId xmlns:a16="http://schemas.microsoft.com/office/drawing/2014/main" id="{02C7CC29-2E79-435D-814C-551DCD68A375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47369" y="5531721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73" name="CustomShape 5">
            <a:extLst>
              <a:ext uri="{FF2B5EF4-FFF2-40B4-BE49-F238E27FC236}">
                <a16:creationId xmlns:a16="http://schemas.microsoft.com/office/drawing/2014/main" id="{3C689C15-0E6B-4653-91E2-A5BCC1A7EC2D}"/>
              </a:ext>
            </a:extLst>
          </p:cNvPr>
          <p:cNvSpPr/>
          <p:nvPr/>
        </p:nvSpPr>
        <p:spPr>
          <a:xfrm>
            <a:off x="1593002" y="5571804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A56D0595-0025-418B-BF7E-1AB98C485978}"/>
              </a:ext>
            </a:extLst>
          </p:cNvPr>
          <p:cNvSpPr/>
          <p:nvPr/>
        </p:nvSpPr>
        <p:spPr>
          <a:xfrm>
            <a:off x="7061379" y="4921106"/>
            <a:ext cx="4617299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CustomShape 5">
            <a:extLst>
              <a:ext uri="{FF2B5EF4-FFF2-40B4-BE49-F238E27FC236}">
                <a16:creationId xmlns:a16="http://schemas.microsoft.com/office/drawing/2014/main" id="{720A1ECE-C046-4C7C-B3BA-D83B781A240B}"/>
              </a:ext>
            </a:extLst>
          </p:cNvPr>
          <p:cNvSpPr/>
          <p:nvPr/>
        </p:nvSpPr>
        <p:spPr>
          <a:xfrm>
            <a:off x="7236407" y="4957744"/>
            <a:ext cx="4800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Schuh!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6" name="Google Shape;183;p8">
            <a:extLst>
              <a:ext uri="{FF2B5EF4-FFF2-40B4-BE49-F238E27FC236}">
                <a16:creationId xmlns:a16="http://schemas.microsoft.com/office/drawing/2014/main" id="{036CB7E5-8210-42F3-B01B-4281B1B989A5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29069" y="5552504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77" name="CustomShape 5">
            <a:extLst>
              <a:ext uri="{FF2B5EF4-FFF2-40B4-BE49-F238E27FC236}">
                <a16:creationId xmlns:a16="http://schemas.microsoft.com/office/drawing/2014/main" id="{D83F7280-70B8-448F-AA32-42CDE3599316}"/>
              </a:ext>
            </a:extLst>
          </p:cNvPr>
          <p:cNvSpPr/>
          <p:nvPr/>
        </p:nvSpPr>
        <p:spPr>
          <a:xfrm>
            <a:off x="7574702" y="5592587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shoe!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528EC3C-446F-4205-B0FA-6C16AC70E723}"/>
              </a:ext>
            </a:extLst>
          </p:cNvPr>
          <p:cNvSpPr txBox="1"/>
          <p:nvPr/>
        </p:nvSpPr>
        <p:spPr>
          <a:xfrm>
            <a:off x="-21834" y="6393962"/>
            <a:ext cx="12442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Feminine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neuter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words for ‘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the’,‘a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’,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‘my’, ‘your’, ‘his’, ‘her’, ‘their’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do not change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after a verb.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5" name="Picture 4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EA17CE9D-8EF2-4B97-826F-4D5EF19959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82" y="5220337"/>
            <a:ext cx="812168" cy="990535"/>
          </a:xfrm>
          <a:prstGeom prst="ellipse">
            <a:avLst/>
          </a:prstGeom>
        </p:spPr>
      </p:pic>
      <p:pic>
        <p:nvPicPr>
          <p:cNvPr id="4" name="Picture 3" descr="A blue shoe with white laces&#10;&#10;Description automatically generated">
            <a:extLst>
              <a:ext uri="{FF2B5EF4-FFF2-40B4-BE49-F238E27FC236}">
                <a16:creationId xmlns:a16="http://schemas.microsoft.com/office/drawing/2014/main" id="{EBB75D24-6AEC-C896-3C40-16C92621DB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246">
            <a:off x="4890926" y="1122792"/>
            <a:ext cx="1227488" cy="1720903"/>
          </a:xfrm>
          <a:prstGeom prst="rect">
            <a:avLst/>
          </a:prstGeom>
        </p:spPr>
      </p:pic>
      <p:sp>
        <p:nvSpPr>
          <p:cNvPr id="6" name="Rounded Rectangular Callout 24">
            <a:extLst>
              <a:ext uri="{FF2B5EF4-FFF2-40B4-BE49-F238E27FC236}">
                <a16:creationId xmlns:a16="http://schemas.microsoft.com/office/drawing/2014/main" id="{5D771407-BF00-5731-BC62-19C3E8418550}"/>
              </a:ext>
            </a:extLst>
          </p:cNvPr>
          <p:cNvSpPr/>
          <p:nvPr/>
        </p:nvSpPr>
        <p:spPr>
          <a:xfrm>
            <a:off x="7162798" y="3035761"/>
            <a:ext cx="4749036" cy="1414961"/>
          </a:xfrm>
          <a:prstGeom prst="wedgeRoundRectCallout">
            <a:avLst>
              <a:gd name="adj1" fmla="val -12499"/>
              <a:gd name="adj2" fmla="val 92898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 after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and many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other verbs apart from ‘sein’,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use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meinen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(my),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deinen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(your)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seinen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(his),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ihren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(her) or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xiesen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(their)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CasellaDiTesto 8">
            <a:hlinkClick r:id="" action="ppaction://noaction">
              <a:snd r:embed="rId15" name="T3_W6_8.1.wav"/>
            </a:hlinkClick>
            <a:extLst>
              <a:ext uri="{FF2B5EF4-FFF2-40B4-BE49-F238E27FC236}">
                <a16:creationId xmlns:a16="http://schemas.microsoft.com/office/drawing/2014/main" id="{D877BDB6-F7D2-8FD5-7EB6-6274B7E69218}"/>
              </a:ext>
            </a:extLst>
          </p:cNvPr>
          <p:cNvSpPr txBox="1"/>
          <p:nvPr/>
        </p:nvSpPr>
        <p:spPr>
          <a:xfrm>
            <a:off x="-21834" y="3726"/>
            <a:ext cx="9567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 | </a:t>
            </a:r>
            <a:r>
              <a:rPr lang="en-GB" sz="36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xies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endParaRPr lang="en-GB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36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  <p:bldP spid="61" grpId="0" animBg="1"/>
      <p:bldP spid="65" grpId="0" animBg="1"/>
      <p:bldP spid="70" grpId="0" animBg="1"/>
      <p:bldP spid="74" grpId="0" animBg="1"/>
      <p:bldP spid="79" grpId="0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E510F97B-FEC6-4255-8C52-5B21DB6B2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64535"/>
            <a:ext cx="840737" cy="958464"/>
          </a:xfrm>
          <a:prstGeom prst="ellipse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37C6FC3-646E-4B98-958C-1AB5B674DE7F}"/>
              </a:ext>
            </a:extLst>
          </p:cNvPr>
          <p:cNvSpPr/>
          <p:nvPr/>
        </p:nvSpPr>
        <p:spPr>
          <a:xfrm>
            <a:off x="1282525" y="1591380"/>
            <a:ext cx="10747179" cy="4928173"/>
          </a:xfrm>
          <a:prstGeom prst="wedgeRoundRectCallout">
            <a:avLst>
              <a:gd name="adj1" fmla="val -56839"/>
              <a:gd name="adj2" fmla="val -3565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993E62-5F3A-4214-AC3D-B9EA0F44F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213297"/>
              </p:ext>
            </p:extLst>
          </p:nvPr>
        </p:nvGraphicFramePr>
        <p:xfrm>
          <a:off x="1697730" y="2208930"/>
          <a:ext cx="4733008" cy="3890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272">
                  <a:extLst>
                    <a:ext uri="{9D8B030D-6E8A-4147-A177-3AD203B41FA5}">
                      <a16:colId xmlns:a16="http://schemas.microsoft.com/office/drawing/2014/main" val="4017148092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169964057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926220427"/>
                    </a:ext>
                  </a:extLst>
                </a:gridCol>
                <a:gridCol w="1626918">
                  <a:extLst>
                    <a:ext uri="{9D8B030D-6E8A-4147-A177-3AD203B41FA5}">
                      <a16:colId xmlns:a16="http://schemas.microsoft.com/office/drawing/2014/main" val="3697298279"/>
                    </a:ext>
                  </a:extLst>
                </a:gridCol>
              </a:tblGrid>
              <a:tr h="7180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/>
                        <a:t>Wer</a:t>
                      </a:r>
                      <a:r>
                        <a:rPr lang="en-GB" sz="2000" b="1" dirty="0"/>
                        <a:t>?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08395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9110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503727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383681"/>
                  </a:ext>
                </a:extLst>
              </a:tr>
            </a:tbl>
          </a:graphicData>
        </a:graphic>
      </p:graphicFrame>
      <p:sp>
        <p:nvSpPr>
          <p:cNvPr id="24" name="CustomShape 23">
            <a:hlinkClick r:id="" action="ppaction://noaction">
              <a:snd r:embed="rId10" name="T3_W6_9.3.wav"/>
            </a:hlinkClick>
            <a:extLst>
              <a:ext uri="{FF2B5EF4-FFF2-40B4-BE49-F238E27FC236}">
                <a16:creationId xmlns:a16="http://schemas.microsoft.com/office/drawing/2014/main" id="{15A58908-C23E-450E-92E6-A2B0CF7A7794}"/>
              </a:ext>
            </a:extLst>
          </p:cNvPr>
          <p:cNvSpPr/>
          <p:nvPr/>
        </p:nvSpPr>
        <p:spPr>
          <a:xfrm>
            <a:off x="1743353" y="319099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4">
            <a:hlinkClick r:id="" action="ppaction://noaction">
              <a:snd r:embed="rId11" name="T3_W6_9.4.wav"/>
            </a:hlinkClick>
            <a:extLst>
              <a:ext uri="{FF2B5EF4-FFF2-40B4-BE49-F238E27FC236}">
                <a16:creationId xmlns:a16="http://schemas.microsoft.com/office/drawing/2014/main" id="{5BEA7F96-9B50-46BC-ABF5-551C338F1C70}"/>
              </a:ext>
            </a:extLst>
          </p:cNvPr>
          <p:cNvSpPr/>
          <p:nvPr/>
        </p:nvSpPr>
        <p:spPr>
          <a:xfrm>
            <a:off x="1740264" y="42665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5">
            <a:hlinkClick r:id="" action="ppaction://noaction">
              <a:snd r:embed="rId12" name="T3_W6_9.5.wav"/>
            </a:hlinkClick>
            <a:extLst>
              <a:ext uri="{FF2B5EF4-FFF2-40B4-BE49-F238E27FC236}">
                <a16:creationId xmlns:a16="http://schemas.microsoft.com/office/drawing/2014/main" id="{0C9BE5DC-EB31-421B-AE47-AE5D69041F1F}"/>
              </a:ext>
            </a:extLst>
          </p:cNvPr>
          <p:cNvSpPr/>
          <p:nvPr/>
        </p:nvSpPr>
        <p:spPr>
          <a:xfrm>
            <a:off x="1782684" y="5348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5745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6990" y="1059451"/>
            <a:ext cx="905010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990" y="0"/>
            <a:ext cx="905010" cy="11564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16" name="T3_W6_9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0" y="-15891"/>
            <a:ext cx="1148343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und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räumen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noProof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Zimmer auf.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7" name="T3_W6_9.2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911891" y="545212"/>
            <a:ext cx="10234045" cy="880822"/>
          </a:xfrm>
          <a:prstGeom prst="wedgeRoundRectCallout">
            <a:avLst>
              <a:gd name="adj1" fmla="val -52935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17" name="T3_W6_9.2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977225" y="583260"/>
            <a:ext cx="1007177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Was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das?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B,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und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(my),</a:t>
            </a:r>
            <a:r>
              <a:rPr kumimoji="0" lang="en-GB" sz="22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(your),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Leonie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(her)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Lothar</a:t>
            </a:r>
            <a:r>
              <a:rPr kumimoji="0" lang="en-GB" sz="22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(his) </a:t>
            </a:r>
            <a:r>
              <a:rPr kumimoji="0" lang="en-GB" sz="220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2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Leon</a:t>
            </a:r>
            <a:r>
              <a:rPr kumimoji="0" lang="en-GB" sz="22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(their)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4" descr="Water Bottle Clip Art">
            <a:extLst>
              <a:ext uri="{FF2B5EF4-FFF2-40B4-BE49-F238E27FC236}">
                <a16:creationId xmlns:a16="http://schemas.microsoft.com/office/drawing/2014/main" id="{2B4A5966-DE40-4550-81BA-AD38F74A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9863">
            <a:off x="5521848" y="4829806"/>
            <a:ext cx="463475" cy="126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Football, Ball, Sport, Soccer">
            <a:extLst>
              <a:ext uri="{FF2B5EF4-FFF2-40B4-BE49-F238E27FC236}">
                <a16:creationId xmlns:a16="http://schemas.microsoft.com/office/drawing/2014/main" id="{90740502-3E9F-4B3A-A8C0-86039936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31" y="4117006"/>
            <a:ext cx="778602" cy="86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Jacket, Blue, Fashion, Denim, Style, Clothing, Colorful">
            <a:extLst>
              <a:ext uri="{FF2B5EF4-FFF2-40B4-BE49-F238E27FC236}">
                <a16:creationId xmlns:a16="http://schemas.microsoft.com/office/drawing/2014/main" id="{F6021C02-70E8-4FBC-9EDF-1174132D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856">
            <a:off x="8762530" y="5098954"/>
            <a:ext cx="1718999" cy="8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515136DB-BE02-4C7F-8D5F-5A2CFC432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57583"/>
              </p:ext>
            </p:extLst>
          </p:nvPr>
        </p:nvGraphicFramePr>
        <p:xfrm>
          <a:off x="7056145" y="2208930"/>
          <a:ext cx="4733008" cy="3890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272">
                  <a:extLst>
                    <a:ext uri="{9D8B030D-6E8A-4147-A177-3AD203B41FA5}">
                      <a16:colId xmlns:a16="http://schemas.microsoft.com/office/drawing/2014/main" val="4017148092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169964057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926220427"/>
                    </a:ext>
                  </a:extLst>
                </a:gridCol>
                <a:gridCol w="1626918">
                  <a:extLst>
                    <a:ext uri="{9D8B030D-6E8A-4147-A177-3AD203B41FA5}">
                      <a16:colId xmlns:a16="http://schemas.microsoft.com/office/drawing/2014/main" val="3697298279"/>
                    </a:ext>
                  </a:extLst>
                </a:gridCol>
              </a:tblGrid>
              <a:tr h="7180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/>
                        <a:t>Wer</a:t>
                      </a:r>
                      <a:r>
                        <a:rPr lang="en-GB" sz="2000" b="1" dirty="0"/>
                        <a:t>?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08395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9110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503727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383681"/>
                  </a:ext>
                </a:extLst>
              </a:tr>
            </a:tbl>
          </a:graphicData>
        </a:graphic>
      </p:graphicFrame>
      <p:sp>
        <p:nvSpPr>
          <p:cNvPr id="31" name="CustomShape 23">
            <a:hlinkClick r:id="" action="ppaction://noaction">
              <a:snd r:embed="rId21" name="T3_W6_9.6.wav"/>
            </a:hlinkClick>
            <a:extLst>
              <a:ext uri="{FF2B5EF4-FFF2-40B4-BE49-F238E27FC236}">
                <a16:creationId xmlns:a16="http://schemas.microsoft.com/office/drawing/2014/main" id="{482DABF1-7612-4863-B087-12C144AC552A}"/>
              </a:ext>
            </a:extLst>
          </p:cNvPr>
          <p:cNvSpPr/>
          <p:nvPr/>
        </p:nvSpPr>
        <p:spPr>
          <a:xfrm>
            <a:off x="7101768" y="317647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4">
            <a:hlinkClick r:id="" action="ppaction://noaction">
              <a:snd r:embed="rId22" name="T3_W6_9.7.wav"/>
            </a:hlinkClick>
            <a:extLst>
              <a:ext uri="{FF2B5EF4-FFF2-40B4-BE49-F238E27FC236}">
                <a16:creationId xmlns:a16="http://schemas.microsoft.com/office/drawing/2014/main" id="{C87FC3AC-1AC1-4DF9-A200-51F360E61538}"/>
              </a:ext>
            </a:extLst>
          </p:cNvPr>
          <p:cNvSpPr/>
          <p:nvPr/>
        </p:nvSpPr>
        <p:spPr>
          <a:xfrm>
            <a:off x="7098679" y="42665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5">
            <a:hlinkClick r:id="" action="ppaction://noaction">
              <a:snd r:embed="rId23" name="T3_W6_9.8.wav"/>
            </a:hlinkClick>
            <a:extLst>
              <a:ext uri="{FF2B5EF4-FFF2-40B4-BE49-F238E27FC236}">
                <a16:creationId xmlns:a16="http://schemas.microsoft.com/office/drawing/2014/main" id="{B8618663-CC70-4A4A-970B-A85A931B6D85}"/>
              </a:ext>
            </a:extLst>
          </p:cNvPr>
          <p:cNvSpPr/>
          <p:nvPr/>
        </p:nvSpPr>
        <p:spPr>
          <a:xfrm>
            <a:off x="7141099" y="5348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44636987-13F1-4BF7-B8C1-D8F9BF24D0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37890" y="3162347"/>
            <a:ext cx="517321" cy="5173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B97537B7-F4C5-4434-A22E-ED6E91DE624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66061" y="4223472"/>
            <a:ext cx="517321" cy="517320"/>
          </a:xfrm>
          <a:prstGeom prst="rect">
            <a:avLst/>
          </a:prstGeom>
        </p:spPr>
      </p:pic>
      <p:pic>
        <p:nvPicPr>
          <p:cNvPr id="37" name="Picture 3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BCE00884-6E71-46DC-B154-BB4E26C05EA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1296928" y="5323039"/>
            <a:ext cx="1117632" cy="1254981"/>
          </a:xfrm>
          <a:prstGeom prst="ellipse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36FF873-16A6-345A-7AED-15CF96D0C7A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73653" y="4945471"/>
            <a:ext cx="517321" cy="517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A7CC8A1-C78A-EDE4-5709-0349939381E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92275" y="3228238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A90E6B95-A67C-0635-75C8-6E2DEFB1926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330192" y="4055195"/>
            <a:ext cx="517321" cy="51732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654A1284-0023-815E-1B4D-CB1D29870CD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330875" y="5090255"/>
            <a:ext cx="517321" cy="517320"/>
          </a:xfrm>
          <a:prstGeom prst="rect">
            <a:avLst/>
          </a:prstGeom>
        </p:spPr>
      </p:pic>
      <p:pic>
        <p:nvPicPr>
          <p:cNvPr id="47" name="Picture 46" descr="Text, letter&#10;&#10;Description automatically generated">
            <a:extLst>
              <a:ext uri="{FF2B5EF4-FFF2-40B4-BE49-F238E27FC236}">
                <a16:creationId xmlns:a16="http://schemas.microsoft.com/office/drawing/2014/main" id="{F7F7D632-BF62-A6F3-75A9-C012BDFA87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37127" y="5346007"/>
            <a:ext cx="831135" cy="5817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29C8AEE-16E1-C1EB-4907-658C334B1DC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68691" y="3999174"/>
            <a:ext cx="477245" cy="931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F36EA-66E0-4A9A-B30D-5D2CA1CFF7F9}"/>
              </a:ext>
            </a:extLst>
          </p:cNvPr>
          <p:cNvSpPr txBox="1"/>
          <p:nvPr/>
        </p:nvSpPr>
        <p:spPr>
          <a:xfrm>
            <a:off x="2292957" y="3260179"/>
            <a:ext cx="109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003818-A77B-47AD-83C3-9A88557132C8}"/>
              </a:ext>
            </a:extLst>
          </p:cNvPr>
          <p:cNvSpPr txBox="1"/>
          <p:nvPr/>
        </p:nvSpPr>
        <p:spPr>
          <a:xfrm>
            <a:off x="2325042" y="4338711"/>
            <a:ext cx="1060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Lothar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9943EB-2B94-41A8-BF6A-09DCFF5C0CA3}"/>
              </a:ext>
            </a:extLst>
          </p:cNvPr>
          <p:cNvSpPr txBox="1"/>
          <p:nvPr/>
        </p:nvSpPr>
        <p:spPr>
          <a:xfrm>
            <a:off x="2305658" y="5371214"/>
            <a:ext cx="1092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3E024B-9BD6-4D74-9E13-ADCBA06C57C9}"/>
              </a:ext>
            </a:extLst>
          </p:cNvPr>
          <p:cNvSpPr txBox="1"/>
          <p:nvPr/>
        </p:nvSpPr>
        <p:spPr>
          <a:xfrm>
            <a:off x="7674931" y="3246865"/>
            <a:ext cx="106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Leonie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589367-7835-4823-9EAB-AF5A6752A5F4}"/>
              </a:ext>
            </a:extLst>
          </p:cNvPr>
          <p:cNvSpPr txBox="1"/>
          <p:nvPr/>
        </p:nvSpPr>
        <p:spPr>
          <a:xfrm>
            <a:off x="7674931" y="4314126"/>
            <a:ext cx="1069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0D6651-70CD-4080-9023-4F51C5C75ABD}"/>
              </a:ext>
            </a:extLst>
          </p:cNvPr>
          <p:cNvSpPr txBox="1"/>
          <p:nvPr/>
        </p:nvSpPr>
        <p:spPr>
          <a:xfrm>
            <a:off x="7674931" y="5383914"/>
            <a:ext cx="1069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A blue shoe with white laces&#10;&#10;Description automatically generated">
            <a:extLst>
              <a:ext uri="{FF2B5EF4-FFF2-40B4-BE49-F238E27FC236}">
                <a16:creationId xmlns:a16="http://schemas.microsoft.com/office/drawing/2014/main" id="{B3F48EFE-A15D-6FD7-2AF7-0A92A3171D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246">
            <a:off x="9028722" y="2760490"/>
            <a:ext cx="896850" cy="1257358"/>
          </a:xfrm>
          <a:prstGeom prst="rect">
            <a:avLst/>
          </a:prstGeom>
        </p:spPr>
      </p:pic>
      <p:pic>
        <p:nvPicPr>
          <p:cNvPr id="29" name="Picture 22" descr="Board, Game, Ludo, Leisure, Luck">
            <a:extLst>
              <a:ext uri="{FF2B5EF4-FFF2-40B4-BE49-F238E27FC236}">
                <a16:creationId xmlns:a16="http://schemas.microsoft.com/office/drawing/2014/main" id="{BF3B6D84-C4A2-D52E-27D7-D4492BAC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594" y="2921221"/>
            <a:ext cx="1279136" cy="8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screen shot of a phone&#10;&#10;Description automatically generated">
            <a:extLst>
              <a:ext uri="{FF2B5EF4-FFF2-40B4-BE49-F238E27FC236}">
                <a16:creationId xmlns:a16="http://schemas.microsoft.com/office/drawing/2014/main" id="{2F84A93A-E07E-A47F-4476-BD5C551516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24">
            <a:off x="3944801" y="3063679"/>
            <a:ext cx="420200" cy="824932"/>
          </a:xfrm>
          <a:prstGeom prst="rect">
            <a:avLst/>
          </a:prstGeom>
        </p:spPr>
      </p:pic>
      <p:pic>
        <p:nvPicPr>
          <p:cNvPr id="40" name="Picture 39" descr="A white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0F35DCDF-4B6A-7EDC-93B4-B1F877622C3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61" y="3833842"/>
            <a:ext cx="926017" cy="1028908"/>
          </a:xfrm>
          <a:prstGeom prst="rect">
            <a:avLst/>
          </a:prstGeom>
        </p:spPr>
      </p:pic>
      <p:pic>
        <p:nvPicPr>
          <p:cNvPr id="42" name="Picture 41" descr="A green plant with leaves&#10;&#10;Description automatically generated">
            <a:extLst>
              <a:ext uri="{FF2B5EF4-FFF2-40B4-BE49-F238E27FC236}">
                <a16:creationId xmlns:a16="http://schemas.microsoft.com/office/drawing/2014/main" id="{BDA8B268-ABDA-C94B-0CDA-583E547EC79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15520">
            <a:off x="5266497" y="2813618"/>
            <a:ext cx="615381" cy="1230762"/>
          </a:xfrm>
          <a:prstGeom prst="rect">
            <a:avLst/>
          </a:prstGeom>
        </p:spPr>
      </p:pic>
      <p:pic>
        <p:nvPicPr>
          <p:cNvPr id="44" name="Picture 43" descr="A piggy bank and coins&#10;&#10;Description automatically generated">
            <a:extLst>
              <a:ext uri="{FF2B5EF4-FFF2-40B4-BE49-F238E27FC236}">
                <a16:creationId xmlns:a16="http://schemas.microsoft.com/office/drawing/2014/main" id="{EC393520-1AA9-5859-0693-161955601F8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31" y="5194388"/>
            <a:ext cx="907937" cy="756141"/>
          </a:xfrm>
          <a:prstGeom prst="rect">
            <a:avLst/>
          </a:prstGeom>
        </p:spPr>
      </p:pic>
      <p:pic>
        <p:nvPicPr>
          <p:cNvPr id="54" name="Picture 53" descr="A red notebook with a white label&#10;&#10;Description automatically generated">
            <a:extLst>
              <a:ext uri="{FF2B5EF4-FFF2-40B4-BE49-F238E27FC236}">
                <a16:creationId xmlns:a16="http://schemas.microsoft.com/office/drawing/2014/main" id="{FA71520C-2A5A-0649-64FA-963BC10FFBE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79" y="4025199"/>
            <a:ext cx="737679" cy="987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9" grpId="0"/>
      <p:bldP spid="50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2553</Words>
  <Application>Microsoft Macintosh PowerPoint</Application>
  <PresentationFormat>Widescreen</PresentationFormat>
  <Paragraphs>400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Experiences at home and away</vt:lpstr>
      <vt:lpstr>aussprechen</vt:lpstr>
      <vt:lpstr>aussprechen</vt:lpstr>
      <vt:lpstr>aussprechen</vt:lpstr>
      <vt:lpstr>Kultur</vt:lpstr>
      <vt:lpstr>PowerPoint Presentation</vt:lpstr>
      <vt:lpstr>PowerPoint Presentation</vt:lpstr>
      <vt:lpstr>PowerPoint Presentation</vt:lpstr>
      <vt:lpstr>hören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70</cp:revision>
  <dcterms:created xsi:type="dcterms:W3CDTF">2021-07-02T19:27:01Z</dcterms:created>
  <dcterms:modified xsi:type="dcterms:W3CDTF">2024-05-19T15:50:26Z</dcterms:modified>
</cp:coreProperties>
</file>