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75" r:id="rId2"/>
    <p:sldId id="261" r:id="rId3"/>
    <p:sldId id="926" r:id="rId4"/>
    <p:sldId id="927" r:id="rId5"/>
    <p:sldId id="929" r:id="rId6"/>
    <p:sldId id="930" r:id="rId7"/>
    <p:sldId id="931" r:id="rId8"/>
    <p:sldId id="932" r:id="rId9"/>
    <p:sldId id="933" r:id="rId10"/>
    <p:sldId id="934" r:id="rId11"/>
    <p:sldId id="935" r:id="rId12"/>
    <p:sldId id="936" r:id="rId13"/>
    <p:sldId id="937" r:id="rId14"/>
    <p:sldId id="949" r:id="rId15"/>
    <p:sldId id="290" r:id="rId16"/>
    <p:sldId id="948" r:id="rId17"/>
    <p:sldId id="938" r:id="rId18"/>
    <p:sldId id="939" r:id="rId19"/>
    <p:sldId id="940" r:id="rId20"/>
    <p:sldId id="941" r:id="rId21"/>
    <p:sldId id="942" r:id="rId22"/>
    <p:sldId id="943" r:id="rId23"/>
    <p:sldId id="944" r:id="rId24"/>
    <p:sldId id="945" r:id="rId25"/>
    <p:sldId id="946" r:id="rId26"/>
    <p:sldId id="94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0C9BEB-AA78-5748-9FC3-9A8F4909B446}" v="3" dt="2024-02-27T18:10:39.4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63" autoAdjust="0"/>
    <p:restoredTop sz="80952" autoAdjust="0"/>
  </p:normalViewPr>
  <p:slideViewPr>
    <p:cSldViewPr snapToGrid="0">
      <p:cViewPr varScale="1">
        <p:scale>
          <a:sx n="52" d="100"/>
          <a:sy n="52" d="100"/>
        </p:scale>
        <p:origin x="1292"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f1ad1a87-e10a-4dd0-87b2-6c2654730cf8" providerId="ADAL" clId="{620C9BEB-AA78-5748-9FC3-9A8F4909B446}"/>
    <pc:docChg chg="modSld">
      <pc:chgData name="Jasmin Silver" userId="f1ad1a87-e10a-4dd0-87b2-6c2654730cf8" providerId="ADAL" clId="{620C9BEB-AA78-5748-9FC3-9A8F4909B446}" dt="2024-02-27T18:10:39.489" v="2"/>
      <pc:docMkLst>
        <pc:docMk/>
      </pc:docMkLst>
      <pc:sldChg chg="modAnim">
        <pc:chgData name="Jasmin Silver" userId="f1ad1a87-e10a-4dd0-87b2-6c2654730cf8" providerId="ADAL" clId="{620C9BEB-AA78-5748-9FC3-9A8F4909B446}" dt="2024-02-27T18:10:14.377" v="0"/>
        <pc:sldMkLst>
          <pc:docMk/>
          <pc:sldMk cId="419678548" sldId="939"/>
        </pc:sldMkLst>
      </pc:sldChg>
      <pc:sldChg chg="modAnim">
        <pc:chgData name="Jasmin Silver" userId="f1ad1a87-e10a-4dd0-87b2-6c2654730cf8" providerId="ADAL" clId="{620C9BEB-AA78-5748-9FC3-9A8F4909B446}" dt="2024-02-27T18:10:19.955" v="1"/>
        <pc:sldMkLst>
          <pc:docMk/>
          <pc:sldMk cId="769915246" sldId="940"/>
        </pc:sldMkLst>
      </pc:sldChg>
      <pc:sldChg chg="modAnim">
        <pc:chgData name="Jasmin Silver" userId="f1ad1a87-e10a-4dd0-87b2-6c2654730cf8" providerId="ADAL" clId="{620C9BEB-AA78-5748-9FC3-9A8F4909B446}" dt="2024-02-27T18:10:39.489" v="2"/>
        <pc:sldMkLst>
          <pc:docMk/>
          <pc:sldMk cId="3047010613" sldId="94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17/05/2024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latin typeface="Arial"/>
              </a:rPr>
              <a:t>This lesson contains vocabulary and grammar assessments to check progress in the words and structures introduced and practised in the first 12 weeks of this year’s</a:t>
            </a:r>
          </a:p>
          <a:p>
            <a:pPr marL="216000" indent="-216000">
              <a:lnSpc>
                <a:spcPct val="100000"/>
              </a:lnSpc>
            </a:pPr>
            <a:r>
              <a:rPr lang="en-GB" sz="1200" b="0" strike="noStrike" spc="-1" dirty="0">
                <a:latin typeface="Arial"/>
              </a:rPr>
              <a:t>course, as well as those from the previous two years. </a:t>
            </a:r>
          </a:p>
          <a:p>
            <a:pPr marL="216000" indent="-216000">
              <a:lnSpc>
                <a:spcPct val="100000"/>
              </a:lnSpc>
            </a:pPr>
            <a:r>
              <a:rPr lang="en-GB" sz="1200" b="0" strike="noStrike" spc="-1" dirty="0">
                <a:latin typeface="Arial"/>
              </a:rPr>
              <a:t>The ratio of old to new language in the quiz is very approximately 50:50.</a:t>
            </a: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Calibri"/>
                <a:ea typeface="Calibri"/>
              </a:rPr>
              <a:t>Aim: </a:t>
            </a:r>
            <a:r>
              <a:rPr lang="en-GB" sz="10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000" b="0" strike="noStrike" spc="-1" dirty="0">
              <a:solidFill>
                <a:srgbClr val="000000"/>
              </a:solidFill>
              <a:latin typeface="Calibri"/>
              <a:ea typeface="Calibri"/>
            </a:endParaRPr>
          </a:p>
          <a:p>
            <a:pPr marL="216000" indent="-215280">
              <a:lnSpc>
                <a:spcPct val="100000"/>
              </a:lnSpc>
            </a:pPr>
            <a:r>
              <a:rPr lang="en-GB" sz="1000" b="1" strike="noStrike" spc="-1" dirty="0">
                <a:solidFill>
                  <a:srgbClr val="000000"/>
                </a:solidFill>
                <a:latin typeface="Calibri"/>
                <a:ea typeface="Calibri"/>
              </a:rPr>
              <a:t>Procedure:</a:t>
            </a:r>
          </a:p>
          <a:p>
            <a:pPr marL="229320" indent="-228600">
              <a:lnSpc>
                <a:spcPct val="100000"/>
              </a:lnSpc>
              <a:buAutoNum type="arabicPeriod"/>
            </a:pPr>
            <a:r>
              <a:rPr lang="en-GB" sz="1000" b="0" strike="noStrike" spc="-1" dirty="0">
                <a:solidFill>
                  <a:srgbClr val="000000"/>
                </a:solidFill>
                <a:latin typeface="Calibri"/>
              </a:rPr>
              <a:t>Ensure that the task is clear.  </a:t>
            </a:r>
          </a:p>
          <a:p>
            <a:pPr marL="229320" indent="-228600">
              <a:lnSpc>
                <a:spcPct val="100000"/>
              </a:lnSpc>
              <a:buAutoNum type="arabicPeriod"/>
            </a:pPr>
            <a:r>
              <a:rPr lang="en-GB" sz="1000" b="0" strike="noStrike" spc="-1" dirty="0">
                <a:solidFill>
                  <a:srgbClr val="000000"/>
                </a:solidFill>
                <a:latin typeface="Calibri"/>
              </a:rPr>
              <a:t>Pupils could write the answers only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38670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mn-lt"/>
                <a:ea typeface="Calibri"/>
              </a:rPr>
              <a:t>Aim: </a:t>
            </a:r>
            <a:r>
              <a:rPr lang="en-GB" sz="1000" b="0" strike="noStrike" spc="-1" dirty="0">
                <a:solidFill>
                  <a:srgbClr val="000000"/>
                </a:solidFill>
                <a:latin typeface="+mn-lt"/>
                <a:ea typeface="Calibri"/>
              </a:rPr>
              <a:t>to practise written production of previously taught grammar features.</a:t>
            </a:r>
          </a:p>
          <a:p>
            <a:pPr marL="216000" indent="-215280">
              <a:lnSpc>
                <a:spcPct val="100000"/>
              </a:lnSpc>
            </a:pPr>
            <a:endParaRPr lang="en-GB" sz="1000" b="0" strike="noStrike" spc="-1" dirty="0">
              <a:solidFill>
                <a:srgbClr val="000000"/>
              </a:solidFill>
              <a:latin typeface="+mn-lt"/>
              <a:ea typeface="Calibri"/>
            </a:endParaRPr>
          </a:p>
          <a:p>
            <a:pPr marL="216000" indent="-215280">
              <a:lnSpc>
                <a:spcPct val="100000"/>
              </a:lnSpc>
            </a:pPr>
            <a:r>
              <a:rPr lang="en-GB" sz="1000" b="1" strike="noStrike" spc="-1" dirty="0">
                <a:solidFill>
                  <a:srgbClr val="000000"/>
                </a:solidFill>
                <a:latin typeface="+mn-lt"/>
                <a:ea typeface="Calibri"/>
              </a:rPr>
              <a:t>Procedure:</a:t>
            </a:r>
          </a:p>
          <a:p>
            <a:pPr marL="229320" indent="-228600">
              <a:lnSpc>
                <a:spcPct val="100000"/>
              </a:lnSpc>
              <a:buAutoNum type="arabicPeriod"/>
            </a:pPr>
            <a:r>
              <a:rPr lang="en-GB" sz="1000" b="0" strike="noStrike" spc="-1" dirty="0">
                <a:solidFill>
                  <a:srgbClr val="000000"/>
                </a:solidFill>
                <a:latin typeface="+mn-lt"/>
              </a:rPr>
              <a:t>Ensure that the task is clear.  </a:t>
            </a:r>
          </a:p>
          <a:p>
            <a:pPr marL="229320" indent="-228600">
              <a:lnSpc>
                <a:spcPct val="100000"/>
              </a:lnSpc>
              <a:buAutoNum type="arabicPeriod"/>
            </a:pPr>
            <a:r>
              <a:rPr lang="en-GB" sz="1000" b="0" strike="noStrike" spc="-1" dirty="0">
                <a:solidFill>
                  <a:srgbClr val="000000"/>
                </a:solidFill>
                <a:latin typeface="+mn-lt"/>
              </a:rPr>
              <a:t>Pupils could write the answers only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004405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mn-lt"/>
                <a:ea typeface="Calibri"/>
              </a:rPr>
              <a:t>Aim: </a:t>
            </a:r>
            <a:r>
              <a:rPr lang="en-GB" sz="1000" b="0" strike="noStrike" spc="-1" dirty="0">
                <a:solidFill>
                  <a:srgbClr val="000000"/>
                </a:solidFill>
                <a:latin typeface="+mn-lt"/>
                <a:ea typeface="Calibri"/>
              </a:rPr>
              <a:t>to practise written production of previously taught grammar features.</a:t>
            </a:r>
          </a:p>
          <a:p>
            <a:pPr marL="216000" indent="-215280">
              <a:lnSpc>
                <a:spcPct val="100000"/>
              </a:lnSpc>
            </a:pPr>
            <a:endParaRPr lang="en-GB" sz="1000" b="0" strike="noStrike" spc="-1" dirty="0">
              <a:solidFill>
                <a:srgbClr val="000000"/>
              </a:solidFill>
              <a:latin typeface="+mn-lt"/>
              <a:ea typeface="Calibri"/>
            </a:endParaRPr>
          </a:p>
          <a:p>
            <a:pPr marL="216000" indent="-215280">
              <a:lnSpc>
                <a:spcPct val="100000"/>
              </a:lnSpc>
            </a:pPr>
            <a:r>
              <a:rPr lang="en-GB" sz="1000" b="1" strike="noStrike" spc="-1" dirty="0">
                <a:solidFill>
                  <a:srgbClr val="000000"/>
                </a:solidFill>
                <a:latin typeface="+mn-lt"/>
                <a:ea typeface="Calibri"/>
              </a:rPr>
              <a:t>Procedure:</a:t>
            </a:r>
          </a:p>
          <a:p>
            <a:pPr marL="229320" indent="-228600">
              <a:lnSpc>
                <a:spcPct val="100000"/>
              </a:lnSpc>
              <a:buAutoNum type="arabicPeriod"/>
            </a:pPr>
            <a:r>
              <a:rPr lang="en-GB" sz="1000" b="0" strike="noStrike" spc="-1" dirty="0">
                <a:solidFill>
                  <a:srgbClr val="000000"/>
                </a:solidFill>
                <a:latin typeface="+mn-lt"/>
              </a:rPr>
              <a:t>Ensure that the task is clear.  </a:t>
            </a:r>
          </a:p>
          <a:p>
            <a:pPr marL="229320" indent="-228600">
              <a:lnSpc>
                <a:spcPct val="100000"/>
              </a:lnSpc>
              <a:buAutoNum type="arabicPeriod"/>
            </a:pPr>
            <a:r>
              <a:rPr lang="en-GB" sz="1000" b="0" strike="noStrike" spc="-1" dirty="0">
                <a:solidFill>
                  <a:srgbClr val="000000"/>
                </a:solidFill>
                <a:latin typeface="+mn-lt"/>
              </a:rPr>
              <a:t>Pupils could write the answers only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790258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tx1"/>
                </a:solidFill>
                <a:effectLst/>
                <a:latin typeface="+mn-lt"/>
                <a:ea typeface="+mn-ea"/>
                <a:cs typeface="+mn-cs"/>
              </a:rPr>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effectLst/>
                <a:latin typeface="+mn-lt"/>
                <a:ea typeface="+mn-ea"/>
                <a:cs typeface="+mn-cs"/>
              </a:rPr>
              <a:t>Traditional German Christmas song for children, sung by children: https://www.youtube.com/watch?v=OkvXugiij3U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effectLst/>
                <a:latin typeface="+mn-lt"/>
                <a:ea typeface="+mn-ea"/>
                <a:cs typeface="+mn-cs"/>
              </a:rPr>
              <a:t>Includes karaoke-style lyrics for singing along</a:t>
            </a:r>
            <a:br>
              <a:rPr lang="en-GB" sz="1800" kern="1200" dirty="0">
                <a:solidFill>
                  <a:schemeClr val="tx1"/>
                </a:solidFill>
                <a:effectLst/>
                <a:latin typeface="+mn-lt"/>
                <a:ea typeface="+mn-ea"/>
                <a:cs typeface="+mn-cs"/>
              </a:rPr>
            </a:br>
            <a:br>
              <a:rPr lang="en-GB" sz="1800" b="1" dirty="0"/>
            </a:br>
            <a:r>
              <a:rPr lang="en-GB" sz="1800" b="1" strike="noStrike" spc="-1" dirty="0">
                <a:solidFill>
                  <a:srgbClr val="000000"/>
                </a:solidFill>
                <a:latin typeface="Calibri"/>
              </a:rPr>
              <a:t>Procedure:</a:t>
            </a:r>
            <a:br>
              <a:rPr lang="en-GB" sz="1800" b="0" strike="noStrike" spc="-1" dirty="0">
                <a:solidFill>
                  <a:srgbClr val="000000"/>
                </a:solidFill>
                <a:latin typeface="Calibri"/>
              </a:rPr>
            </a:br>
            <a:r>
              <a:rPr lang="en-GB" sz="1800" b="0" strike="noStrike" spc="-1" dirty="0">
                <a:solidFill>
                  <a:srgbClr val="000000"/>
                </a:solidFill>
                <a:latin typeface="Calibri"/>
              </a:rPr>
              <a:t>1. Read the explanation on the slide about the St Nicholas tradition in Germany and several other European countries. In traditional legend ‘der Nikolaus’ would give gifts to those children who have been ‘good’, and beat those who haven’t with a stick! For obvious reasons we left this bit out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strike="noStrike" spc="-1" dirty="0">
                <a:solidFill>
                  <a:srgbClr val="000000"/>
                </a:solidFill>
                <a:latin typeface="Calibri"/>
              </a:rPr>
              <a:t>2. See if pupils can come up with the English for the word Teller (plate). Hint: the clue is in the explanation about where Nikolaus may put the sweets! Click for answer to appear.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strike="noStrike" spc="-1" dirty="0">
                <a:solidFill>
                  <a:srgbClr val="000000"/>
                </a:solidFill>
                <a:latin typeface="Calibri"/>
              </a:rPr>
              <a:t>3. Pupils listen to the song (YouTube link on the top of these </a:t>
            </a:r>
            <a:r>
              <a:rPr lang="en-GB" sz="1800" b="0" strike="noStrike" spc="-1" dirty="0" err="1">
                <a:solidFill>
                  <a:srgbClr val="000000"/>
                </a:solidFill>
                <a:latin typeface="Calibri"/>
              </a:rPr>
              <a:t>underslide</a:t>
            </a:r>
            <a:r>
              <a:rPr lang="en-GB" sz="1800" b="0" strike="noStrike" spc="-1" dirty="0">
                <a:solidFill>
                  <a:srgbClr val="000000"/>
                </a:solidFill>
                <a:latin typeface="Calibri"/>
              </a:rPr>
              <a:t> notes) and watch the video, reading along with the words, and the English translation. Click to the next slide for verses 3-5.</a:t>
            </a:r>
            <a:br>
              <a:rPr lang="en-GB" sz="1800" b="0" strike="noStrike" spc="-1" dirty="0">
                <a:solidFill>
                  <a:srgbClr val="000000"/>
                </a:solidFill>
                <a:latin typeface="Calibri"/>
              </a:rPr>
            </a:br>
            <a:r>
              <a:rPr lang="en-GB" sz="1800" b="0" strike="noStrike" spc="-1" dirty="0">
                <a:solidFill>
                  <a:srgbClr val="000000"/>
                </a:solidFill>
                <a:latin typeface="Calibri"/>
              </a:rPr>
              <a:t>4. Play the song again and join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strike="noStrike" spc="-1" dirty="0">
              <a:solidFill>
                <a:srgbClr val="000000"/>
              </a:solidFill>
              <a:latin typeface="Calibri"/>
            </a:endParaRPr>
          </a:p>
          <a:p>
            <a:pPr marL="216000" indent="-216000">
              <a:lnSpc>
                <a:spcPct val="100000"/>
              </a:lnSpc>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224695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US" sz="1800" b="1" dirty="0">
                <a:effectLst/>
                <a:latin typeface="Calibri" panose="020F0502020204030204" pitchFamily="34" charset="0"/>
                <a:ea typeface="Calibri" panose="020F0502020204030204" pitchFamily="34" charset="0"/>
                <a:cs typeface="Times New Roman" panose="02020603050405020304" pitchFamily="18" charset="0"/>
              </a:rPr>
              <a:t>2/2</a:t>
            </a:r>
          </a:p>
          <a:p>
            <a:pPr marL="216000" indent="-216000">
              <a:lnSpc>
                <a:spcPct val="100000"/>
              </a:lnSpc>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r>
              <a:rPr lang="en-US" sz="1800" b="0" dirty="0">
                <a:effectLst/>
                <a:latin typeface="Calibri" panose="020F0502020204030204" pitchFamily="34" charset="0"/>
                <a:ea typeface="Calibri" panose="020F0502020204030204" pitchFamily="34" charset="0"/>
                <a:cs typeface="Times New Roman" panose="02020603050405020304" pitchFamily="18" charset="0"/>
              </a:rPr>
              <a:t>versus 3-5. </a:t>
            </a:r>
          </a:p>
          <a:p>
            <a:pPr marL="216000" indent="-216000">
              <a:lnSpc>
                <a:spcPct val="100000"/>
              </a:lnSpc>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r>
              <a:rPr lang="en-US" sz="1800" b="0" dirty="0">
                <a:effectLst/>
                <a:latin typeface="Calibri" panose="020F0502020204030204" pitchFamily="34" charset="0"/>
                <a:ea typeface="Calibri" panose="020F0502020204030204" pitchFamily="34" charset="0"/>
                <a:cs typeface="Times New Roman" panose="02020603050405020304" pitchFamily="18" charset="0"/>
              </a:rPr>
              <a:t>Little bonus question: ask learners  “what does der Teller mean again??” Click for answer. </a:t>
            </a:r>
          </a:p>
          <a:p>
            <a:pPr marL="216000" indent="-216000">
              <a:lnSpc>
                <a:spcPct val="100000"/>
              </a:lnSpc>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901198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ANSWERS</a:t>
            </a:r>
            <a:endParaRPr lang="en-GB" sz="1200" b="0" strike="noStrike" spc="-1" dirty="0">
              <a:solidFill>
                <a:srgbClr val="000000"/>
              </a:solidFill>
              <a:latin typeface="Calibri"/>
            </a:endParaRP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342900" lvl="0" indent="-342900">
              <a:lnSpc>
                <a:spcPct val="107000"/>
              </a:lnSpc>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achtzehn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wir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Baum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86450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ANSWERS [2/2]</a:t>
            </a:r>
            <a:endParaRPr lang="en-GB" sz="1200" b="0" strike="noStrike" spc="-1" dirty="0">
              <a:solidFill>
                <a:srgbClr val="000000"/>
              </a:solidFill>
              <a:latin typeface="Calibri"/>
            </a:endParaRP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0" lvl="0" indent="0">
              <a:lnSpc>
                <a:spcPct val="107000"/>
              </a:lnSpc>
              <a:buFont typeface="+mj-lt"/>
              <a:buNone/>
            </a:pPr>
            <a:r>
              <a:rPr lang="de-DE" sz="18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5. mö</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mj-lt"/>
              <a:buNone/>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schnell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mj-lt"/>
              <a:buNone/>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freundlich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hei</a:t>
            </a:r>
            <a:r>
              <a:rPr lang="de-DE" sz="1800" dirty="0">
                <a:solidFill>
                  <a:srgbClr val="1F4E79"/>
                </a:solidFill>
                <a:effectLst/>
                <a:latin typeface="Calibri" panose="020F0502020204030204" pitchFamily="34" charset="0"/>
                <a:ea typeface="Calibri" panose="020F0502020204030204" pitchFamily="34" charset="0"/>
                <a:cs typeface="Calibri" panose="020F0502020204030204" pitchFamily="34" charset="0"/>
              </a:rPr>
              <a:t>ß</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72043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5900" indent="-215900"/>
            <a:r>
              <a:rPr lang="en-GB" sz="1200" b="1" strike="noStrike" spc="-1" dirty="0">
                <a:solidFill>
                  <a:srgbClr val="000000"/>
                </a:solidFill>
                <a:latin typeface="Calibri"/>
                <a:ea typeface="Calibri"/>
              </a:rPr>
              <a:t>ANSWERS</a:t>
            </a:r>
            <a:r>
              <a:rPr lang="en-GB" b="1" spc="-1" dirty="0">
                <a:solidFill>
                  <a:srgbClr val="000000"/>
                </a:solidFill>
                <a:latin typeface="Calibri"/>
                <a:ea typeface="Calibri"/>
              </a:rPr>
              <a:t> 1/2</a:t>
            </a:r>
            <a:endParaRPr lang="en-US" dirty="0"/>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342900" lvl="0" indent="-342900">
              <a:lnSpc>
                <a:spcPct val="107000"/>
              </a:lnSpc>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Blätter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zwanzig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grau</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Kuchen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91906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000" b="1" strike="noStrike" spc="-1" dirty="0">
                <a:solidFill>
                  <a:srgbClr val="000000"/>
                </a:solidFill>
                <a:latin typeface="Calibri"/>
                <a:ea typeface="Calibri"/>
              </a:rPr>
              <a:t>ANSWERS [2/2]</a:t>
            </a:r>
            <a:endParaRPr lang="en-GB" sz="1000" b="0" strike="noStrike" spc="-1" dirty="0">
              <a:solidFill>
                <a:srgbClr val="000000"/>
              </a:solidFill>
              <a:latin typeface="Calibri"/>
            </a:endParaRPr>
          </a:p>
          <a:p>
            <a:pPr marL="216000" indent="-216000">
              <a:lnSpc>
                <a:spcPct val="100000"/>
              </a:lnSpc>
            </a:pPr>
            <a:endParaRPr lang="en-GB" sz="1000" b="1" strike="noStrike" spc="-1" dirty="0">
              <a:solidFill>
                <a:srgbClr val="000000"/>
              </a:solidFill>
              <a:latin typeface="Calibri"/>
            </a:endParaRPr>
          </a:p>
          <a:p>
            <a:pPr marL="216000" indent="-216000">
              <a:lnSpc>
                <a:spcPct val="100000"/>
              </a:lnSpc>
            </a:pPr>
            <a:r>
              <a:rPr lang="en-GB" sz="1000" b="1" strike="noStrike" spc="-1" dirty="0">
                <a:solidFill>
                  <a:srgbClr val="000000"/>
                </a:solidFill>
                <a:latin typeface="Calibri"/>
              </a:rPr>
              <a:t>Transcript:</a:t>
            </a:r>
          </a:p>
          <a:p>
            <a:pPr marL="0" lvl="0" indent="0">
              <a:lnSpc>
                <a:spcPct val="107000"/>
              </a:lnSpc>
              <a:buFont typeface="+mj-lt"/>
              <a:buNone/>
            </a:pPr>
            <a:r>
              <a:rPr lang="de-DE"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5. </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Wochenende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mj-lt"/>
              <a:buNone/>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März</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mj-lt"/>
              <a:buNone/>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Schule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Sommer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980559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20-25 minutes (all assessment slides)</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vocabulary taught in weeks 1-12 of the course.</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Calibri"/>
              </a:rPr>
              <a:t>2. Pupils can either write 1C, etc.. or if they have the assessment on a print out they can put a X in the correct box. </a:t>
            </a:r>
            <a:endParaRPr lang="en-GB" sz="1200" b="1"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Calibri"/>
              </a:rPr>
              <a:t>3. After items 1-4, continue to the next slide to complete the remainder of the task.</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342900" lvl="0" indent="-342900">
              <a:lnSpc>
                <a:spcPct val="107000"/>
              </a:lnSpc>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achtzehn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wir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Baum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5900" indent="-215265">
              <a:lnSpc>
                <a:spcPct val="100000"/>
              </a:lnSpc>
            </a:pPr>
            <a:r>
              <a:rPr lang="en-GB" sz="1000" b="1" strike="noStrike" spc="-1" dirty="0">
                <a:solidFill>
                  <a:srgbClr val="000000"/>
                </a:solidFill>
                <a:latin typeface="Calibri"/>
                <a:ea typeface="Calibri"/>
              </a:rPr>
              <a:t>ANSWERS</a:t>
            </a:r>
            <a:endParaRPr lang="en-GB" sz="1000" b="0" strike="noStrike" spc="-1" dirty="0">
              <a:solidFill>
                <a:srgbClr val="000000"/>
              </a:solidFill>
              <a:latin typeface="Calibri"/>
              <a:ea typeface="Calibri"/>
              <a:cs typeface="Calibri"/>
            </a:endParaRPr>
          </a:p>
          <a:p>
            <a:pPr marL="216000" indent="-215280">
              <a:lnSpc>
                <a:spcPct val="100000"/>
              </a:lnSpc>
            </a:pPr>
            <a:endParaRPr lang="en-GB" sz="1000" b="0" strike="noStrike" spc="-1" dirty="0">
              <a:solidFill>
                <a:srgbClr val="000000"/>
              </a:solidFill>
              <a:latin typeface="Calibri"/>
              <a:ea typeface="Calibri"/>
            </a:endParaRPr>
          </a:p>
          <a:p>
            <a:pPr marL="216000" indent="-215280">
              <a:lnSpc>
                <a:spcPct val="100000"/>
              </a:lnSpc>
            </a:pPr>
            <a:r>
              <a:rPr lang="en-GB" sz="1000" b="1" strike="noStrike" spc="-1" dirty="0">
                <a:solidFill>
                  <a:srgbClr val="000000"/>
                </a:solidFill>
                <a:latin typeface="Calibri"/>
                <a:ea typeface="Calibri"/>
              </a:rPr>
              <a:t>Procedure:</a:t>
            </a:r>
          </a:p>
          <a:p>
            <a:pPr marL="229320" indent="-228600">
              <a:lnSpc>
                <a:spcPct val="100000"/>
              </a:lnSpc>
              <a:buAutoNum type="arabicPeriod"/>
            </a:pPr>
            <a:r>
              <a:rPr lang="en-GB" sz="1000" b="0" strike="noStrike" spc="-1" dirty="0">
                <a:solidFill>
                  <a:srgbClr val="000000"/>
                </a:solidFill>
                <a:latin typeface="Calibri"/>
              </a:rPr>
              <a:t>Ensure that the task is clear.  </a:t>
            </a:r>
          </a:p>
          <a:p>
            <a:pPr marL="229320" indent="-228600">
              <a:lnSpc>
                <a:spcPct val="100000"/>
              </a:lnSpc>
              <a:buAutoNum type="arabicPeriod"/>
            </a:pPr>
            <a:r>
              <a:rPr lang="en-GB" sz="1000" b="0" strike="noStrike" spc="-1" dirty="0">
                <a:solidFill>
                  <a:srgbClr val="000000"/>
                </a:solidFill>
                <a:latin typeface="Calibri"/>
              </a:rPr>
              <a:t>Pupils could write 1 – 10 and the individual English word meanings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290209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Calibri"/>
                <a:ea typeface="Calibri"/>
              </a:rPr>
              <a:t>ANSWERS</a:t>
            </a:r>
            <a:endParaRPr lang="en-GB" sz="1000" b="0" strike="noStrike" spc="-1" dirty="0">
              <a:solidFill>
                <a:srgbClr val="000000"/>
              </a:solidFill>
              <a:latin typeface="+mn-lt"/>
              <a:ea typeface="Calibri"/>
            </a:endParaRPr>
          </a:p>
          <a:p>
            <a:pPr marL="216000" indent="-215280">
              <a:lnSpc>
                <a:spcPct val="100000"/>
              </a:lnSpc>
            </a:pPr>
            <a:r>
              <a:rPr lang="en-GB" sz="1000" b="1" strike="noStrike" spc="-1" dirty="0">
                <a:solidFill>
                  <a:srgbClr val="000000"/>
                </a:solidFill>
                <a:latin typeface="+mn-lt"/>
                <a:ea typeface="Calibri"/>
              </a:rPr>
              <a:t>Procedure:</a:t>
            </a:r>
          </a:p>
          <a:p>
            <a:pPr marL="229320" indent="-228600">
              <a:lnSpc>
                <a:spcPct val="100000"/>
              </a:lnSpc>
              <a:buAutoNum type="arabicPeriod"/>
            </a:pPr>
            <a:r>
              <a:rPr lang="en-GB" sz="1000" b="0" strike="noStrike" spc="-1" dirty="0">
                <a:solidFill>
                  <a:srgbClr val="000000"/>
                </a:solidFill>
                <a:latin typeface="+mn-lt"/>
              </a:rPr>
              <a:t>Ensure that the task is clear.  </a:t>
            </a:r>
          </a:p>
          <a:p>
            <a:pPr marL="229320" indent="-228600">
              <a:lnSpc>
                <a:spcPct val="100000"/>
              </a:lnSpc>
              <a:buAutoNum type="arabicPeriod"/>
            </a:pPr>
            <a:r>
              <a:rPr lang="en-GB" sz="1000" b="0" strike="noStrike" spc="-1" dirty="0">
                <a:solidFill>
                  <a:srgbClr val="000000"/>
                </a:solidFill>
                <a:latin typeface="+mn-lt"/>
              </a:rPr>
              <a:t>Pupils could write 1 – 10 and the individual German word meanings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02803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Calibri"/>
                <a:ea typeface="Calibri"/>
              </a:rPr>
              <a:t>ANSWERS</a:t>
            </a:r>
          </a:p>
          <a:p>
            <a:pPr marL="216000" indent="-215280">
              <a:lnSpc>
                <a:spcPct val="100000"/>
              </a:lnSpc>
            </a:pPr>
            <a:endParaRPr lang="en-GB" sz="1000" b="0" strike="noStrike" spc="-1" dirty="0">
              <a:solidFill>
                <a:srgbClr val="000000"/>
              </a:solidFill>
              <a:latin typeface="Calibri"/>
              <a:ea typeface="Calibri"/>
            </a:endParaRPr>
          </a:p>
          <a:p>
            <a:pPr marL="216000" indent="-215280">
              <a:lnSpc>
                <a:spcPct val="100000"/>
              </a:lnSpc>
            </a:pPr>
            <a:r>
              <a:rPr lang="en-GB" sz="1000" b="1" strike="noStrike" spc="-1" dirty="0">
                <a:solidFill>
                  <a:srgbClr val="000000"/>
                </a:solidFill>
                <a:latin typeface="Calibri"/>
                <a:ea typeface="Calibri"/>
              </a:rPr>
              <a:t>Procedure:</a:t>
            </a:r>
          </a:p>
          <a:p>
            <a:pPr marL="229320" indent="-228600">
              <a:lnSpc>
                <a:spcPct val="100000"/>
              </a:lnSpc>
              <a:buAutoNum type="arabicPeriod"/>
            </a:pPr>
            <a:r>
              <a:rPr lang="en-GB" sz="1000" b="0" strike="noStrike" spc="-1" dirty="0">
                <a:solidFill>
                  <a:srgbClr val="000000"/>
                </a:solidFill>
                <a:latin typeface="Calibri"/>
              </a:rPr>
              <a:t>Ensure that the task is clear.  </a:t>
            </a:r>
          </a:p>
          <a:p>
            <a:pPr marL="229320" indent="-228600">
              <a:lnSpc>
                <a:spcPct val="100000"/>
              </a:lnSpc>
              <a:buAutoNum type="arabicPeriod"/>
            </a:pPr>
            <a:r>
              <a:rPr lang="en-GB" sz="1000" b="0" strike="noStrike" spc="-1" dirty="0">
                <a:solidFill>
                  <a:srgbClr val="000000"/>
                </a:solidFill>
                <a:latin typeface="Calibri"/>
              </a:rPr>
              <a:t>Pupils could write 1 – 6 and the correct English pronoun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959925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Calibri"/>
                <a:ea typeface="Calibri"/>
              </a:rPr>
              <a:t>ANSWERS</a:t>
            </a:r>
          </a:p>
          <a:p>
            <a:pPr marL="216000" indent="-215280">
              <a:lnSpc>
                <a:spcPct val="100000"/>
              </a:lnSpc>
            </a:pPr>
            <a:endParaRPr lang="en-GB" sz="1000" b="0" strike="noStrike" spc="-1" dirty="0">
              <a:solidFill>
                <a:srgbClr val="000000"/>
              </a:solidFill>
              <a:latin typeface="Calibri"/>
              <a:ea typeface="Calibri"/>
            </a:endParaRPr>
          </a:p>
          <a:p>
            <a:pPr marL="216000" indent="-215280">
              <a:lnSpc>
                <a:spcPct val="100000"/>
              </a:lnSpc>
            </a:pPr>
            <a:r>
              <a:rPr lang="en-GB" sz="1000" b="1" strike="noStrike" spc="-1" dirty="0">
                <a:solidFill>
                  <a:srgbClr val="000000"/>
                </a:solidFill>
                <a:latin typeface="Calibri"/>
                <a:ea typeface="Calibri"/>
              </a:rPr>
              <a:t>Procedure:</a:t>
            </a:r>
          </a:p>
          <a:p>
            <a:pPr marL="229320" indent="-228600">
              <a:lnSpc>
                <a:spcPct val="100000"/>
              </a:lnSpc>
              <a:buAutoNum type="arabicPeriod"/>
            </a:pPr>
            <a:r>
              <a:rPr lang="en-GB" sz="1000" b="0" strike="noStrike" spc="-1" dirty="0">
                <a:solidFill>
                  <a:srgbClr val="000000"/>
                </a:solidFill>
                <a:latin typeface="Calibri"/>
              </a:rPr>
              <a:t>Ensure that the task is clear.  </a:t>
            </a:r>
          </a:p>
          <a:p>
            <a:pPr marL="229320" indent="-228600">
              <a:lnSpc>
                <a:spcPct val="100000"/>
              </a:lnSpc>
              <a:buAutoNum type="arabicPeriod"/>
            </a:pPr>
            <a:r>
              <a:rPr lang="en-GB" sz="1000" b="0" strike="noStrike" spc="-1" dirty="0">
                <a:solidFill>
                  <a:srgbClr val="000000"/>
                </a:solidFill>
                <a:latin typeface="Calibri"/>
              </a:rPr>
              <a:t>Pupils could write the answers only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98029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Calibri"/>
                <a:ea typeface="Calibri"/>
              </a:rPr>
              <a:t>ANSWERS</a:t>
            </a:r>
          </a:p>
          <a:p>
            <a:pPr marL="216000" indent="-215280">
              <a:lnSpc>
                <a:spcPct val="100000"/>
              </a:lnSpc>
            </a:pPr>
            <a:endParaRPr lang="en-GB" sz="1000" b="0" strike="noStrike" spc="-1" dirty="0">
              <a:solidFill>
                <a:srgbClr val="000000"/>
              </a:solidFill>
              <a:latin typeface="Calibri"/>
              <a:ea typeface="Calibri"/>
            </a:endParaRPr>
          </a:p>
          <a:p>
            <a:pPr marL="216000" indent="-215280">
              <a:lnSpc>
                <a:spcPct val="100000"/>
              </a:lnSpc>
            </a:pPr>
            <a:r>
              <a:rPr lang="en-GB" sz="1000" b="1" strike="noStrike" spc="-1" dirty="0">
                <a:solidFill>
                  <a:srgbClr val="000000"/>
                </a:solidFill>
                <a:latin typeface="Calibri"/>
                <a:ea typeface="Calibri"/>
              </a:rPr>
              <a:t>Procedure:</a:t>
            </a:r>
          </a:p>
          <a:p>
            <a:pPr marL="229320" indent="-228600">
              <a:lnSpc>
                <a:spcPct val="100000"/>
              </a:lnSpc>
              <a:buAutoNum type="arabicPeriod"/>
            </a:pPr>
            <a:r>
              <a:rPr lang="en-GB" sz="1000" b="0" strike="noStrike" spc="-1" dirty="0">
                <a:solidFill>
                  <a:srgbClr val="000000"/>
                </a:solidFill>
                <a:latin typeface="Calibri"/>
              </a:rPr>
              <a:t>Ensure that the task is clear.  </a:t>
            </a:r>
          </a:p>
          <a:p>
            <a:pPr marL="229320" indent="-228600">
              <a:lnSpc>
                <a:spcPct val="100000"/>
              </a:lnSpc>
              <a:buAutoNum type="arabicPeriod"/>
            </a:pPr>
            <a:r>
              <a:rPr lang="en-GB" sz="1000" b="0" strike="noStrike" spc="-1" dirty="0">
                <a:solidFill>
                  <a:srgbClr val="000000"/>
                </a:solidFill>
                <a:latin typeface="Calibri"/>
              </a:rPr>
              <a:t>Pupils could write the answers only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866933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Calibri"/>
                <a:ea typeface="Calibri"/>
              </a:rPr>
              <a:t>ANSWERS</a:t>
            </a:r>
          </a:p>
          <a:p>
            <a:pPr marL="216000" indent="-215280">
              <a:lnSpc>
                <a:spcPct val="100000"/>
              </a:lnSpc>
            </a:pPr>
            <a:endParaRPr lang="en-GB" sz="1000" b="0" strike="noStrike" spc="-1" dirty="0">
              <a:solidFill>
                <a:srgbClr val="000000"/>
              </a:solidFill>
              <a:latin typeface="+mn-lt"/>
              <a:ea typeface="Calibri"/>
            </a:endParaRPr>
          </a:p>
          <a:p>
            <a:pPr marL="216000" indent="-215280">
              <a:lnSpc>
                <a:spcPct val="100000"/>
              </a:lnSpc>
            </a:pPr>
            <a:r>
              <a:rPr lang="en-GB" sz="1000" b="1" strike="noStrike" spc="-1" dirty="0">
                <a:solidFill>
                  <a:srgbClr val="000000"/>
                </a:solidFill>
                <a:latin typeface="+mn-lt"/>
                <a:ea typeface="Calibri"/>
              </a:rPr>
              <a:t>Procedure:</a:t>
            </a:r>
          </a:p>
          <a:p>
            <a:pPr marL="229320" indent="-228600">
              <a:lnSpc>
                <a:spcPct val="100000"/>
              </a:lnSpc>
              <a:buAutoNum type="arabicPeriod"/>
            </a:pPr>
            <a:r>
              <a:rPr lang="en-GB" sz="1000" b="0" strike="noStrike" spc="-1" dirty="0">
                <a:solidFill>
                  <a:srgbClr val="000000"/>
                </a:solidFill>
                <a:latin typeface="+mn-lt"/>
              </a:rPr>
              <a:t>Ensure that the task is clear.  </a:t>
            </a:r>
          </a:p>
          <a:p>
            <a:pPr marL="229320" indent="-228600">
              <a:lnSpc>
                <a:spcPct val="100000"/>
              </a:lnSpc>
              <a:buAutoNum type="arabicPeriod"/>
            </a:pPr>
            <a:r>
              <a:rPr lang="en-GB" sz="1000" b="0" strike="noStrike" spc="-1" dirty="0">
                <a:solidFill>
                  <a:srgbClr val="000000"/>
                </a:solidFill>
                <a:latin typeface="+mn-lt"/>
              </a:rPr>
              <a:t>Pupils could write the answers only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740023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Calibri"/>
                <a:ea typeface="Calibri"/>
              </a:rPr>
              <a:t>ANSWERS</a:t>
            </a:r>
          </a:p>
          <a:p>
            <a:pPr marL="216000" indent="-215280">
              <a:lnSpc>
                <a:spcPct val="100000"/>
              </a:lnSpc>
            </a:pPr>
            <a:endParaRPr lang="en-GB" sz="1000" b="0" strike="noStrike" spc="-1" dirty="0">
              <a:solidFill>
                <a:srgbClr val="000000"/>
              </a:solidFill>
              <a:latin typeface="+mn-lt"/>
              <a:ea typeface="Calibri"/>
            </a:endParaRPr>
          </a:p>
          <a:p>
            <a:pPr marL="216000" indent="-215280">
              <a:lnSpc>
                <a:spcPct val="100000"/>
              </a:lnSpc>
            </a:pPr>
            <a:r>
              <a:rPr lang="en-GB" sz="1000" b="1" strike="noStrike" spc="-1" dirty="0">
                <a:solidFill>
                  <a:srgbClr val="000000"/>
                </a:solidFill>
                <a:latin typeface="+mn-lt"/>
                <a:ea typeface="Calibri"/>
              </a:rPr>
              <a:t>Procedure:</a:t>
            </a:r>
          </a:p>
          <a:p>
            <a:pPr marL="229320" indent="-228600">
              <a:lnSpc>
                <a:spcPct val="100000"/>
              </a:lnSpc>
              <a:buAutoNum type="arabicPeriod"/>
            </a:pPr>
            <a:r>
              <a:rPr lang="en-GB" sz="1000" b="0" strike="noStrike" spc="-1" dirty="0">
                <a:solidFill>
                  <a:srgbClr val="000000"/>
                </a:solidFill>
                <a:latin typeface="+mn-lt"/>
              </a:rPr>
              <a:t>Ensure that the task is clear.  </a:t>
            </a:r>
          </a:p>
          <a:p>
            <a:pPr marL="229320" indent="-228600">
              <a:lnSpc>
                <a:spcPct val="100000"/>
              </a:lnSpc>
              <a:buAutoNum type="arabicPeriod"/>
            </a:pPr>
            <a:r>
              <a:rPr lang="en-GB" sz="1000" b="0" strike="noStrike" spc="-1" dirty="0">
                <a:solidFill>
                  <a:srgbClr val="000000"/>
                </a:solidFill>
                <a:latin typeface="+mn-lt"/>
              </a:rPr>
              <a:t>Pupils could write the answers only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98213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[2/2]</a:t>
            </a:r>
            <a:endParaRPr lang="en-GB" sz="1200" b="0" strike="noStrike" spc="-1" dirty="0">
              <a:solidFill>
                <a:srgbClr val="000000"/>
              </a:solidFill>
              <a:latin typeface="Calibri"/>
            </a:endParaRP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0" lvl="0" indent="0">
              <a:lnSpc>
                <a:spcPct val="107000"/>
              </a:lnSpc>
              <a:buFont typeface="+mj-lt"/>
              <a:buNone/>
            </a:pPr>
            <a:r>
              <a:rPr lang="de-DE" sz="18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5. mö</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mj-lt"/>
              <a:buNone/>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schnell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mj-lt"/>
              <a:buNone/>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freundlich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hei</a:t>
            </a:r>
            <a:r>
              <a:rPr lang="de-DE" sz="1800" dirty="0">
                <a:solidFill>
                  <a:srgbClr val="1F4E79"/>
                </a:solidFill>
                <a:effectLst/>
                <a:latin typeface="Calibri" panose="020F0502020204030204" pitchFamily="34" charset="0"/>
                <a:ea typeface="Calibri" panose="020F0502020204030204" pitchFamily="34" charset="0"/>
                <a:cs typeface="Calibri" panose="020F0502020204030204" pitchFamily="34" charset="0"/>
              </a:rPr>
              <a:t>ß</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253523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Calibri"/>
              </a:rPr>
              <a:t>2. Pupils can either write 1C, etc.. or if they have the assessment on a print out they can put a X in the correct box. </a:t>
            </a:r>
            <a:endParaRPr lang="en-GB" sz="1200" b="1"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Calibri"/>
              </a:rPr>
              <a:t>3. After items 1-4, continue to the next slide to complete the remainder of the task.</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342900" lvl="0" indent="-342900">
              <a:lnSpc>
                <a:spcPct val="107000"/>
              </a:lnSpc>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Blätter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zwanzig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grau</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Kuchen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994639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000" b="1" strike="noStrike" spc="-1" dirty="0">
                <a:solidFill>
                  <a:srgbClr val="000000"/>
                </a:solidFill>
                <a:latin typeface="Calibri"/>
                <a:ea typeface="Calibri"/>
              </a:rPr>
              <a:t>[2/2]</a:t>
            </a:r>
            <a:endParaRPr lang="en-GB" sz="1000" b="0" strike="noStrike" spc="-1" dirty="0">
              <a:solidFill>
                <a:srgbClr val="000000"/>
              </a:solidFill>
              <a:latin typeface="Calibri"/>
            </a:endParaRPr>
          </a:p>
          <a:p>
            <a:pPr marL="216000" indent="-216000">
              <a:lnSpc>
                <a:spcPct val="100000"/>
              </a:lnSpc>
            </a:pPr>
            <a:endParaRPr lang="en-GB" sz="1000" b="1" strike="noStrike" spc="-1" dirty="0">
              <a:solidFill>
                <a:srgbClr val="000000"/>
              </a:solidFill>
              <a:latin typeface="Calibri"/>
            </a:endParaRPr>
          </a:p>
          <a:p>
            <a:pPr marL="216000" indent="-216000">
              <a:lnSpc>
                <a:spcPct val="100000"/>
              </a:lnSpc>
            </a:pPr>
            <a:r>
              <a:rPr lang="en-GB" sz="1000" b="1" strike="noStrike" spc="-1" dirty="0">
                <a:solidFill>
                  <a:srgbClr val="000000"/>
                </a:solidFill>
                <a:latin typeface="Calibri"/>
              </a:rPr>
              <a:t>Transcript:</a:t>
            </a:r>
          </a:p>
          <a:p>
            <a:pPr marL="0" lvl="0" indent="0">
              <a:lnSpc>
                <a:spcPct val="107000"/>
              </a:lnSpc>
              <a:buFont typeface="+mj-lt"/>
              <a:buNone/>
            </a:pPr>
            <a:r>
              <a:rPr lang="de-DE"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5. </a:t>
            </a: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Wochenende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mj-lt"/>
              <a:buNone/>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März</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mj-lt"/>
              <a:buNone/>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Schule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Sommer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51193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Calibri"/>
                <a:ea typeface="Calibri"/>
              </a:rPr>
              <a:t>Aim: </a:t>
            </a:r>
            <a:r>
              <a:rPr lang="en-GB" sz="1000" b="0" strike="noStrike" spc="-1" dirty="0">
                <a:solidFill>
                  <a:srgbClr val="000000"/>
                </a:solidFill>
                <a:latin typeface="Calibri"/>
                <a:ea typeface="Calibri"/>
              </a:rPr>
              <a:t>to practise written recall of previously taught vocabulary.</a:t>
            </a:r>
          </a:p>
          <a:p>
            <a:pPr marL="216000" indent="-215280">
              <a:lnSpc>
                <a:spcPct val="100000"/>
              </a:lnSpc>
            </a:pPr>
            <a:endParaRPr lang="en-GB" sz="1000" b="0" strike="noStrike" spc="-1" dirty="0">
              <a:solidFill>
                <a:srgbClr val="000000"/>
              </a:solidFill>
              <a:latin typeface="Calibri"/>
              <a:ea typeface="Calibri"/>
            </a:endParaRPr>
          </a:p>
          <a:p>
            <a:pPr marL="216000" indent="-215280">
              <a:lnSpc>
                <a:spcPct val="100000"/>
              </a:lnSpc>
            </a:pPr>
            <a:r>
              <a:rPr lang="en-GB" sz="1000" b="1" strike="noStrike" spc="-1" dirty="0">
                <a:solidFill>
                  <a:srgbClr val="000000"/>
                </a:solidFill>
                <a:latin typeface="Calibri"/>
                <a:ea typeface="Calibri"/>
              </a:rPr>
              <a:t>Procedure:</a:t>
            </a:r>
          </a:p>
          <a:p>
            <a:pPr marL="229320" indent="-228600">
              <a:lnSpc>
                <a:spcPct val="100000"/>
              </a:lnSpc>
              <a:buAutoNum type="arabicPeriod"/>
            </a:pPr>
            <a:r>
              <a:rPr lang="en-GB" sz="1000" b="0" strike="noStrike" spc="-1" dirty="0">
                <a:solidFill>
                  <a:srgbClr val="000000"/>
                </a:solidFill>
                <a:latin typeface="Calibri"/>
              </a:rPr>
              <a:t>Ensure that the task is clear.  </a:t>
            </a:r>
          </a:p>
          <a:p>
            <a:pPr marL="229320" indent="-228600">
              <a:lnSpc>
                <a:spcPct val="100000"/>
              </a:lnSpc>
              <a:buAutoNum type="arabicPeriod"/>
            </a:pPr>
            <a:r>
              <a:rPr lang="en-GB" sz="1000" b="0" strike="noStrike" spc="-1" dirty="0">
                <a:solidFill>
                  <a:srgbClr val="000000"/>
                </a:solidFill>
                <a:latin typeface="Calibri"/>
              </a:rPr>
              <a:t>Pupils could write 1 – 10 and the individual English word meanings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49603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mn-lt"/>
                <a:ea typeface="Calibri"/>
              </a:rPr>
              <a:t>Aim: </a:t>
            </a:r>
            <a:r>
              <a:rPr lang="en-GB" sz="1000" b="0" strike="noStrike" spc="-1" dirty="0">
                <a:solidFill>
                  <a:srgbClr val="000000"/>
                </a:solidFill>
                <a:latin typeface="+mn-lt"/>
                <a:ea typeface="Calibri"/>
              </a:rPr>
              <a:t>to practise written production of previously taught vocabulary.</a:t>
            </a:r>
          </a:p>
          <a:p>
            <a:pPr marL="216000" indent="-215280">
              <a:lnSpc>
                <a:spcPct val="100000"/>
              </a:lnSpc>
            </a:pPr>
            <a:endParaRPr lang="en-GB" sz="1000" b="0" strike="noStrike" spc="-1" dirty="0">
              <a:solidFill>
                <a:srgbClr val="000000"/>
              </a:solidFill>
              <a:latin typeface="+mn-lt"/>
              <a:ea typeface="Calibri"/>
            </a:endParaRPr>
          </a:p>
          <a:p>
            <a:pPr marL="216000" indent="-215280">
              <a:lnSpc>
                <a:spcPct val="100000"/>
              </a:lnSpc>
            </a:pPr>
            <a:r>
              <a:rPr lang="en-GB" sz="1000" b="1" strike="noStrike" spc="-1" dirty="0">
                <a:solidFill>
                  <a:srgbClr val="000000"/>
                </a:solidFill>
                <a:latin typeface="+mn-lt"/>
                <a:ea typeface="Calibri"/>
              </a:rPr>
              <a:t>Procedure:</a:t>
            </a:r>
          </a:p>
          <a:p>
            <a:pPr marL="229320" indent="-228600">
              <a:lnSpc>
                <a:spcPct val="100000"/>
              </a:lnSpc>
              <a:buAutoNum type="arabicPeriod"/>
            </a:pPr>
            <a:r>
              <a:rPr lang="en-GB" sz="1000" b="0" strike="noStrike" spc="-1" dirty="0">
                <a:solidFill>
                  <a:srgbClr val="000000"/>
                </a:solidFill>
                <a:latin typeface="+mn-lt"/>
              </a:rPr>
              <a:t>Ensure that the task is clear.  </a:t>
            </a:r>
          </a:p>
          <a:p>
            <a:pPr marL="229320" indent="-228600">
              <a:lnSpc>
                <a:spcPct val="100000"/>
              </a:lnSpc>
              <a:buAutoNum type="arabicPeriod"/>
            </a:pPr>
            <a:r>
              <a:rPr lang="en-GB" sz="1000" b="0" strike="noStrike" spc="-1" dirty="0">
                <a:solidFill>
                  <a:srgbClr val="000000"/>
                </a:solidFill>
                <a:latin typeface="+mn-lt"/>
              </a:rPr>
              <a:t>Pupils could write 1 – 10 and the individual German word meanings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389597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Calibri"/>
                <a:ea typeface="Calibri"/>
              </a:rPr>
              <a:t>Aim: </a:t>
            </a:r>
            <a:r>
              <a:rPr lang="en-GB" sz="10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000" b="0" strike="noStrike" spc="-1" dirty="0">
              <a:solidFill>
                <a:srgbClr val="000000"/>
              </a:solidFill>
              <a:latin typeface="Calibri"/>
              <a:ea typeface="Calibri"/>
            </a:endParaRPr>
          </a:p>
          <a:p>
            <a:pPr marL="216000" indent="-215280">
              <a:lnSpc>
                <a:spcPct val="100000"/>
              </a:lnSpc>
            </a:pPr>
            <a:r>
              <a:rPr lang="en-GB" sz="1000" b="1" strike="noStrike" spc="-1" dirty="0">
                <a:solidFill>
                  <a:srgbClr val="000000"/>
                </a:solidFill>
                <a:latin typeface="Calibri"/>
                <a:ea typeface="Calibri"/>
              </a:rPr>
              <a:t>Procedure:</a:t>
            </a:r>
          </a:p>
          <a:p>
            <a:pPr marL="229320" indent="-228600">
              <a:lnSpc>
                <a:spcPct val="100000"/>
              </a:lnSpc>
              <a:buAutoNum type="arabicPeriod"/>
            </a:pPr>
            <a:r>
              <a:rPr lang="en-GB" sz="1000" b="0" strike="noStrike" spc="-1" dirty="0">
                <a:solidFill>
                  <a:srgbClr val="000000"/>
                </a:solidFill>
                <a:latin typeface="Calibri"/>
              </a:rPr>
              <a:t>Ensure that the task is clear.  </a:t>
            </a:r>
          </a:p>
          <a:p>
            <a:pPr marL="229320" indent="-228600">
              <a:lnSpc>
                <a:spcPct val="100000"/>
              </a:lnSpc>
              <a:buAutoNum type="arabicPeriod"/>
            </a:pPr>
            <a:r>
              <a:rPr lang="en-GB" sz="1000" b="0" strike="noStrike" spc="-1" dirty="0">
                <a:solidFill>
                  <a:srgbClr val="000000"/>
                </a:solidFill>
                <a:latin typeface="Calibri"/>
              </a:rPr>
              <a:t>Pupils could write 1 – 6 and the correct English pronoun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250400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Calibri"/>
                <a:ea typeface="Calibri"/>
              </a:rPr>
              <a:t>Aim: </a:t>
            </a:r>
            <a:r>
              <a:rPr lang="en-GB" sz="10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000" b="0" strike="noStrike" spc="-1" dirty="0">
              <a:solidFill>
                <a:srgbClr val="000000"/>
              </a:solidFill>
              <a:latin typeface="Calibri"/>
              <a:ea typeface="Calibri"/>
            </a:endParaRPr>
          </a:p>
          <a:p>
            <a:pPr marL="216000" indent="-215280">
              <a:lnSpc>
                <a:spcPct val="100000"/>
              </a:lnSpc>
            </a:pPr>
            <a:r>
              <a:rPr lang="en-GB" sz="1000" b="1" strike="noStrike" spc="-1" dirty="0">
                <a:solidFill>
                  <a:srgbClr val="000000"/>
                </a:solidFill>
                <a:latin typeface="Calibri"/>
                <a:ea typeface="Calibri"/>
              </a:rPr>
              <a:t>Procedure:</a:t>
            </a:r>
          </a:p>
          <a:p>
            <a:pPr marL="229320" indent="-228600">
              <a:lnSpc>
                <a:spcPct val="100000"/>
              </a:lnSpc>
              <a:buAutoNum type="arabicPeriod"/>
            </a:pPr>
            <a:r>
              <a:rPr lang="en-GB" sz="1000" b="0" strike="noStrike" spc="-1" dirty="0">
                <a:solidFill>
                  <a:srgbClr val="000000"/>
                </a:solidFill>
                <a:latin typeface="Calibri"/>
              </a:rPr>
              <a:t>Ensure that the task is clear.  </a:t>
            </a:r>
          </a:p>
          <a:p>
            <a:pPr marL="229320" indent="-228600">
              <a:lnSpc>
                <a:spcPct val="100000"/>
              </a:lnSpc>
              <a:buAutoNum type="arabicPeriod"/>
            </a:pPr>
            <a:r>
              <a:rPr lang="en-GB" sz="1000" b="0" strike="noStrike" spc="-1" dirty="0">
                <a:solidFill>
                  <a:srgbClr val="000000"/>
                </a:solidFill>
                <a:latin typeface="Calibri"/>
              </a:rPr>
              <a:t>Pupils could write the answers only (or they could fill in if they have printed assessment sheets).</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154481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image" Target="../media/image9.pn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audio" Target="../media/audio19.wav"/></Relationships>
</file>

<file path=ppt/slides/_rels/slide15.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4.png"/><Relationship Id="rId7"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4.png"/><Relationship Id="rId7" Type="http://schemas.openxmlformats.org/officeDocument/2006/relationships/audio" Target="../media/audio7.wav"/><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4.png"/><Relationship Id="rId7" Type="http://schemas.openxmlformats.org/officeDocument/2006/relationships/audio" Target="../media/audio11.wav"/><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4.png"/><Relationship Id="rId7" Type="http://schemas.openxmlformats.org/officeDocument/2006/relationships/audio" Target="../media/audio15.wav"/><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Vocabulary</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&amp; Grammar Quiz</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13</a:t>
            </a:r>
          </a:p>
        </p:txBody>
      </p:sp>
      <p:pic>
        <p:nvPicPr>
          <p:cNvPr id="4" name="Picture 2" descr="Navidad, El Árbol De Navidad, Bell, Calcetín, Un Regalo">
            <a:extLst>
              <a:ext uri="{FF2B5EF4-FFF2-40B4-BE49-F238E27FC236}">
                <a16:creationId xmlns:a16="http://schemas.microsoft.com/office/drawing/2014/main" id="{4A6CB1DD-7B40-DD7E-27B6-AD2DD581F4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013" r="27968" b="37333"/>
          <a:stretch/>
        </p:blipFill>
        <p:spPr bwMode="auto">
          <a:xfrm>
            <a:off x="1235988" y="1603899"/>
            <a:ext cx="2033793" cy="32347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avidad, Decoraciones, Decoración, Verde, Antecedentes">
            <a:extLst>
              <a:ext uri="{FF2B5EF4-FFF2-40B4-BE49-F238E27FC236}">
                <a16:creationId xmlns:a16="http://schemas.microsoft.com/office/drawing/2014/main" id="{A8A405AC-A603-71C5-B21C-42A0813C3B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20576986">
            <a:off x="4383171" y="28613"/>
            <a:ext cx="1769340" cy="11610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avidad, Decoraciones, Decoración, Verde, Antecedentes">
            <a:extLst>
              <a:ext uri="{FF2B5EF4-FFF2-40B4-BE49-F238E27FC236}">
                <a16:creationId xmlns:a16="http://schemas.microsoft.com/office/drawing/2014/main" id="{C36C9AFE-0C84-7EBC-9E25-1D4E58F59A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21089510">
            <a:off x="10346503" y="5267187"/>
            <a:ext cx="1769340" cy="11610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516360"/>
          </a:xfrm>
          <a:prstGeom prst="rect">
            <a:avLst/>
          </a:prstGeom>
          <a:noFill/>
        </p:spPr>
        <p:txBody>
          <a:bodyPr wrap="square">
            <a:spAutoFit/>
          </a:bodyPr>
          <a:lstStyle/>
          <a:p>
            <a:pPr>
              <a:lnSpc>
                <a:spcPct val="107000"/>
              </a:lnSpc>
              <a:spcAft>
                <a:spcPts val="800"/>
              </a:spcAft>
            </a:pPr>
            <a:r>
              <a:rPr lang="en-GB" sz="2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Put X next to the object that is being described.</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9" name="Title 2">
            <a:extLst>
              <a:ext uri="{FF2B5EF4-FFF2-40B4-BE49-F238E27FC236}">
                <a16:creationId xmlns:a16="http://schemas.microsoft.com/office/drawing/2014/main" id="{7268E9C9-FC1E-1523-875B-32ED1C2C3D50}"/>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0" name="Picture 9" descr="Icon&#10;&#10;Description automatically generated">
            <a:extLst>
              <a:ext uri="{FF2B5EF4-FFF2-40B4-BE49-F238E27FC236}">
                <a16:creationId xmlns:a16="http://schemas.microsoft.com/office/drawing/2014/main" id="{DB0AA6A4-8D4A-E042-446F-937DB9AF1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graphicFrame>
        <p:nvGraphicFramePr>
          <p:cNvPr id="2" name="Table 1">
            <a:extLst>
              <a:ext uri="{FF2B5EF4-FFF2-40B4-BE49-F238E27FC236}">
                <a16:creationId xmlns:a16="http://schemas.microsoft.com/office/drawing/2014/main" id="{B70667F8-723B-A356-3F85-C2746294207F}"/>
              </a:ext>
            </a:extLst>
          </p:cNvPr>
          <p:cNvGraphicFramePr>
            <a:graphicFrameLocks noGrp="1"/>
          </p:cNvGraphicFramePr>
          <p:nvPr>
            <p:extLst>
              <p:ext uri="{D42A27DB-BD31-4B8C-83A1-F6EECF244321}">
                <p14:modId xmlns:p14="http://schemas.microsoft.com/office/powerpoint/2010/main" val="427571119"/>
              </p:ext>
            </p:extLst>
          </p:nvPr>
        </p:nvGraphicFramePr>
        <p:xfrm>
          <a:off x="1453174" y="1274817"/>
          <a:ext cx="6227805" cy="2024438"/>
        </p:xfrm>
        <a:graphic>
          <a:graphicData uri="http://schemas.openxmlformats.org/drawingml/2006/table">
            <a:tbl>
              <a:tblPr firstRow="1" firstCol="1" bandRow="1"/>
              <a:tblGrid>
                <a:gridCol w="706863">
                  <a:extLst>
                    <a:ext uri="{9D8B030D-6E8A-4147-A177-3AD203B41FA5}">
                      <a16:colId xmlns:a16="http://schemas.microsoft.com/office/drawing/2014/main" val="209501036"/>
                    </a:ext>
                  </a:extLst>
                </a:gridCol>
                <a:gridCol w="2263682">
                  <a:extLst>
                    <a:ext uri="{9D8B030D-6E8A-4147-A177-3AD203B41FA5}">
                      <a16:colId xmlns:a16="http://schemas.microsoft.com/office/drawing/2014/main" val="686760286"/>
                    </a:ext>
                  </a:extLst>
                </a:gridCol>
                <a:gridCol w="3257260">
                  <a:extLst>
                    <a:ext uri="{9D8B030D-6E8A-4147-A177-3AD203B41FA5}">
                      <a16:colId xmlns:a16="http://schemas.microsoft.com/office/drawing/2014/main" val="476274404"/>
                    </a:ext>
                  </a:extLst>
                </a:gridCol>
              </a:tblGrid>
              <a:tr h="1012219">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1.</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Sie ist lang!</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die </a:t>
                      </a:r>
                      <a:r>
                        <a:rPr lang="en-GB" sz="2000" dirty="0" err="1">
                          <a:solidFill>
                            <a:srgbClr val="1F4E79"/>
                          </a:solidFill>
                          <a:effectLst/>
                          <a:latin typeface="+mj-lt"/>
                          <a:ea typeface="MS Gothic" panose="020B0609070205080204" pitchFamily="49" charset="-128"/>
                          <a:cs typeface="Times New Roman" panose="02020603050405020304" pitchFamily="18" charset="0"/>
                        </a:rPr>
                        <a:t>Geschichte</a:t>
                      </a:r>
                      <a:r>
                        <a:rPr lang="en-GB" sz="2000" dirty="0">
                          <a:solidFill>
                            <a:srgbClr val="1F4E79"/>
                          </a:solidFill>
                          <a:effectLst/>
                          <a:latin typeface="+mj-lt"/>
                          <a:ea typeface="MS Gothic" panose="020B0609070205080204" pitchFamily="49" charset="-128"/>
                          <a:cs typeface="Times New Roman" panose="02020603050405020304" pitchFamily="18" charset="0"/>
                        </a:rPr>
                        <a:t>        </a:t>
                      </a:r>
                    </a:p>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der </a:t>
                      </a:r>
                      <a:r>
                        <a:rPr lang="en-GB" sz="2000" dirty="0" err="1">
                          <a:solidFill>
                            <a:srgbClr val="1F4E79"/>
                          </a:solidFill>
                          <a:effectLst/>
                          <a:latin typeface="+mj-lt"/>
                          <a:ea typeface="MS Gothic" panose="020B0609070205080204" pitchFamily="49" charset="-128"/>
                          <a:cs typeface="Times New Roman" panose="02020603050405020304" pitchFamily="18" charset="0"/>
                        </a:rPr>
                        <a:t>Satz</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6078150"/>
                  </a:ext>
                </a:extLst>
              </a:tr>
              <a:tr h="1012219">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Es </a:t>
                      </a:r>
                      <a:r>
                        <a:rPr lang="en-GB" sz="2000" dirty="0" err="1">
                          <a:solidFill>
                            <a:srgbClr val="1F4E79"/>
                          </a:solidFill>
                          <a:effectLst/>
                          <a:latin typeface="+mj-lt"/>
                          <a:ea typeface="SimSun" panose="02010600030101010101" pitchFamily="2" charset="-122"/>
                          <a:cs typeface="Times New Roman" panose="02020603050405020304" pitchFamily="18" charset="0"/>
                        </a:rPr>
                        <a:t>ist</a:t>
                      </a:r>
                      <a:r>
                        <a:rPr lang="en-GB" sz="2000" dirty="0">
                          <a:solidFill>
                            <a:srgbClr val="1F4E79"/>
                          </a:solidFill>
                          <a:effectLst/>
                          <a:latin typeface="+mj-lt"/>
                          <a:ea typeface="SimSun" panose="02010600030101010101" pitchFamily="2" charset="-122"/>
                          <a:cs typeface="Times New Roman" panose="02020603050405020304" pitchFamily="18" charset="0"/>
                        </a:rPr>
                        <a:t> </a:t>
                      </a:r>
                      <a:r>
                        <a:rPr lang="en-GB" sz="2000" dirty="0" err="1">
                          <a:solidFill>
                            <a:srgbClr val="1F4E79"/>
                          </a:solidFill>
                          <a:effectLst/>
                          <a:latin typeface="+mj-lt"/>
                          <a:ea typeface="SimSun" panose="02010600030101010101" pitchFamily="2" charset="-122"/>
                          <a:cs typeface="Times New Roman" panose="02020603050405020304" pitchFamily="18" charset="0"/>
                        </a:rPr>
                        <a:t>einfach</a:t>
                      </a: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der Text                      </a:t>
                      </a:r>
                    </a:p>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das Problem</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0332239"/>
                  </a:ext>
                </a:extLst>
              </a:tr>
            </a:tbl>
          </a:graphicData>
        </a:graphic>
      </p:graphicFrame>
      <p:sp>
        <p:nvSpPr>
          <p:cNvPr id="4" name="TextBox 3">
            <a:extLst>
              <a:ext uri="{FF2B5EF4-FFF2-40B4-BE49-F238E27FC236}">
                <a16:creationId xmlns:a16="http://schemas.microsoft.com/office/drawing/2014/main" id="{9E2D166B-CF0B-A134-C52B-A7172476BB0F}"/>
              </a:ext>
            </a:extLst>
          </p:cNvPr>
          <p:cNvSpPr txBox="1"/>
          <p:nvPr/>
        </p:nvSpPr>
        <p:spPr>
          <a:xfrm>
            <a:off x="1378669" y="3602850"/>
            <a:ext cx="9788615" cy="516360"/>
          </a:xfrm>
          <a:prstGeom prst="rect">
            <a:avLst/>
          </a:prstGeom>
          <a:noFill/>
        </p:spPr>
        <p:txBody>
          <a:bodyPr wrap="square">
            <a:spAutoFit/>
          </a:bodyPr>
          <a:lstStyle/>
          <a:p>
            <a:pPr>
              <a:lnSpc>
                <a:spcPct val="107000"/>
              </a:lnSpc>
              <a:spcAft>
                <a:spcPts val="800"/>
              </a:spcAft>
            </a:pPr>
            <a:r>
              <a:rPr lang="en-GB" sz="2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D</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Put X next to the location that completes each sentence.</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graphicFrame>
        <p:nvGraphicFramePr>
          <p:cNvPr id="7" name="Table 6">
            <a:extLst>
              <a:ext uri="{FF2B5EF4-FFF2-40B4-BE49-F238E27FC236}">
                <a16:creationId xmlns:a16="http://schemas.microsoft.com/office/drawing/2014/main" id="{DBC31E2B-9BF5-49C3-C4B2-54E5A7E6B0E5}"/>
              </a:ext>
            </a:extLst>
          </p:cNvPr>
          <p:cNvGraphicFramePr>
            <a:graphicFrameLocks noGrp="1"/>
          </p:cNvGraphicFramePr>
          <p:nvPr>
            <p:extLst>
              <p:ext uri="{D42A27DB-BD31-4B8C-83A1-F6EECF244321}">
                <p14:modId xmlns:p14="http://schemas.microsoft.com/office/powerpoint/2010/main" val="949367300"/>
              </p:ext>
            </p:extLst>
          </p:nvPr>
        </p:nvGraphicFramePr>
        <p:xfrm>
          <a:off x="1453173" y="4298139"/>
          <a:ext cx="6227805" cy="2037626"/>
        </p:xfrm>
        <a:graphic>
          <a:graphicData uri="http://schemas.openxmlformats.org/drawingml/2006/table">
            <a:tbl>
              <a:tblPr firstRow="1" firstCol="1" bandRow="1"/>
              <a:tblGrid>
                <a:gridCol w="1046975">
                  <a:extLst>
                    <a:ext uri="{9D8B030D-6E8A-4147-A177-3AD203B41FA5}">
                      <a16:colId xmlns:a16="http://schemas.microsoft.com/office/drawing/2014/main" val="1761577926"/>
                    </a:ext>
                  </a:extLst>
                </a:gridCol>
                <a:gridCol w="2588583">
                  <a:extLst>
                    <a:ext uri="{9D8B030D-6E8A-4147-A177-3AD203B41FA5}">
                      <a16:colId xmlns:a16="http://schemas.microsoft.com/office/drawing/2014/main" val="1370290621"/>
                    </a:ext>
                  </a:extLst>
                </a:gridCol>
                <a:gridCol w="2592247">
                  <a:extLst>
                    <a:ext uri="{9D8B030D-6E8A-4147-A177-3AD203B41FA5}">
                      <a16:colId xmlns:a16="http://schemas.microsoft.com/office/drawing/2014/main" val="1748294678"/>
                    </a:ext>
                  </a:extLst>
                </a:gridCol>
              </a:tblGrid>
              <a:tr h="1018813">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1.</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Ich bin in der</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mj-lt"/>
                          <a:ea typeface="MS Gothic" panose="020B0609070205080204" pitchFamily="49" charset="-128"/>
                          <a:cs typeface="Segoe UI Symbol" panose="020B0502040204020203" pitchFamily="34" charset="0"/>
                        </a:rPr>
                        <a:t>☐</a:t>
                      </a:r>
                      <a:r>
                        <a:rPr lang="en-GB" sz="2000">
                          <a:solidFill>
                            <a:srgbClr val="1F4E79"/>
                          </a:solidFill>
                          <a:effectLst/>
                          <a:latin typeface="+mj-lt"/>
                          <a:ea typeface="MS Gothic" panose="020B0609070205080204" pitchFamily="49" charset="-128"/>
                          <a:cs typeface="Times New Roman" panose="02020603050405020304" pitchFamily="18" charset="0"/>
                        </a:rPr>
                        <a:t> Baum (m).</a:t>
                      </a:r>
                      <a:endParaRPr lang="en-GB" sz="200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a:solidFill>
                            <a:srgbClr val="1F4E79"/>
                          </a:solidFill>
                          <a:effectLst/>
                          <a:latin typeface="+mj-lt"/>
                          <a:ea typeface="MS Gothic" panose="020B0609070205080204" pitchFamily="49" charset="-128"/>
                          <a:cs typeface="Times New Roman" panose="02020603050405020304" pitchFamily="18" charset="0"/>
                        </a:rPr>
                        <a:t>☐ Schule (f).      </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2743669"/>
                  </a:ext>
                </a:extLst>
              </a:tr>
              <a:tr h="1018813">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dirty="0">
                          <a:solidFill>
                            <a:srgbClr val="1F4E79"/>
                          </a:solidFill>
                          <a:effectLst/>
                          <a:latin typeface="+mj-lt"/>
                          <a:ea typeface="SimSun" panose="02010600030101010101" pitchFamily="2" charset="-122"/>
                          <a:cs typeface="Times New Roman" panose="02020603050405020304" pitchFamily="18" charset="0"/>
                        </a:rPr>
                        <a:t>Du bist im</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Garten (m).                      </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Mitte (f).</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3075491"/>
                  </a:ext>
                </a:extLst>
              </a:tr>
            </a:tbl>
          </a:graphicData>
        </a:graphic>
      </p:graphicFrame>
    </p:spTree>
    <p:extLst>
      <p:ext uri="{BB962C8B-B14F-4D97-AF65-F5344CB8AC3E}">
        <p14:creationId xmlns:p14="http://schemas.microsoft.com/office/powerpoint/2010/main" val="3259090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78669" y="172847"/>
            <a:ext cx="8676510" cy="1150315"/>
          </a:xfrm>
          <a:prstGeom prst="rect">
            <a:avLst/>
          </a:prstGeom>
          <a:noFill/>
        </p:spPr>
        <p:txBody>
          <a:bodyPr wrap="square">
            <a:spAutoFit/>
          </a:bodyPr>
          <a:lstStyle/>
          <a:p>
            <a:pPr>
              <a:lnSpc>
                <a:spcPct val="150000"/>
              </a:lnSpc>
              <a:spcAft>
                <a:spcPts val="800"/>
              </a:spcAft>
            </a:pPr>
            <a:r>
              <a:rPr kumimoji="0" lang="en-US" sz="2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E</a:t>
            </a:r>
            <a:r>
              <a:rPr kumimoji="0" lang="en-US" sz="2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Complete</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sentence 2 with the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plural</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form of the </a:t>
            </a:r>
            <a:r>
              <a:rPr lang="en-GB" sz="2000" b="1" u="sng"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underlined noun</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in sentence 1.</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 name="Title 2">
            <a:extLst>
              <a:ext uri="{FF2B5EF4-FFF2-40B4-BE49-F238E27FC236}">
                <a16:creationId xmlns:a16="http://schemas.microsoft.com/office/drawing/2014/main" id="{F2122C60-09A0-772E-E4F7-3C269884DFDF}"/>
              </a:ext>
            </a:extLst>
          </p:cNvPr>
          <p:cNvSpPr>
            <a:spLocks noGrp="1"/>
          </p:cNvSpPr>
          <p:nvPr>
            <p:ph type="title"/>
          </p:nvPr>
        </p:nvSpPr>
        <p:spPr>
          <a:xfrm>
            <a:off x="10687987" y="1135676"/>
            <a:ext cx="1331276" cy="374973"/>
          </a:xfrm>
          <a:solidFill>
            <a:srgbClr val="FF0000"/>
          </a:solidFill>
        </p:spPr>
        <p:txBody>
          <a:bodyPr/>
          <a:lstStyle/>
          <a:p>
            <a:pPr algn="ctr"/>
            <a:r>
              <a:rPr lang="en-GB" sz="2000" b="1" dirty="0" err="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3" name="Graphic 2" descr="Blackboard">
            <a:extLst>
              <a:ext uri="{FF2B5EF4-FFF2-40B4-BE49-F238E27FC236}">
                <a16:creationId xmlns:a16="http://schemas.microsoft.com/office/drawing/2014/main" id="{05A848B7-3B62-9DE8-F5C1-FF088E2FF4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2703" y="0"/>
            <a:ext cx="1256675" cy="1256675"/>
          </a:xfrm>
          <a:prstGeom prst="rect">
            <a:avLst/>
          </a:prstGeom>
        </p:spPr>
      </p:pic>
      <p:graphicFrame>
        <p:nvGraphicFramePr>
          <p:cNvPr id="4" name="Table 3">
            <a:extLst>
              <a:ext uri="{FF2B5EF4-FFF2-40B4-BE49-F238E27FC236}">
                <a16:creationId xmlns:a16="http://schemas.microsoft.com/office/drawing/2014/main" id="{B6A83760-FD1C-B009-F1A2-01991FC575CE}"/>
              </a:ext>
            </a:extLst>
          </p:cNvPr>
          <p:cNvGraphicFramePr>
            <a:graphicFrameLocks noGrp="1"/>
          </p:cNvGraphicFramePr>
          <p:nvPr>
            <p:extLst>
              <p:ext uri="{D42A27DB-BD31-4B8C-83A1-F6EECF244321}">
                <p14:modId xmlns:p14="http://schemas.microsoft.com/office/powerpoint/2010/main" val="2997485290"/>
              </p:ext>
            </p:extLst>
          </p:nvPr>
        </p:nvGraphicFramePr>
        <p:xfrm>
          <a:off x="1378669" y="1428902"/>
          <a:ext cx="8865083" cy="1742302"/>
        </p:xfrm>
        <a:graphic>
          <a:graphicData uri="http://schemas.openxmlformats.org/drawingml/2006/table">
            <a:tbl>
              <a:tblPr firstRow="1" firstCol="1" bandRow="1"/>
              <a:tblGrid>
                <a:gridCol w="392277">
                  <a:extLst>
                    <a:ext uri="{9D8B030D-6E8A-4147-A177-3AD203B41FA5}">
                      <a16:colId xmlns:a16="http://schemas.microsoft.com/office/drawing/2014/main" val="2103636953"/>
                    </a:ext>
                  </a:extLst>
                </a:gridCol>
                <a:gridCol w="4236403">
                  <a:extLst>
                    <a:ext uri="{9D8B030D-6E8A-4147-A177-3AD203B41FA5}">
                      <a16:colId xmlns:a16="http://schemas.microsoft.com/office/drawing/2014/main" val="149164377"/>
                    </a:ext>
                  </a:extLst>
                </a:gridCol>
                <a:gridCol w="4236403">
                  <a:extLst>
                    <a:ext uri="{9D8B030D-6E8A-4147-A177-3AD203B41FA5}">
                      <a16:colId xmlns:a16="http://schemas.microsoft.com/office/drawing/2014/main" val="3824025092"/>
                    </a:ext>
                  </a:extLst>
                </a:gridCol>
              </a:tblGrid>
              <a:tr h="569962">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 </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Sentence 1</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1F4E79"/>
                          </a:solidFill>
                          <a:effectLst/>
                          <a:latin typeface="+mj-lt"/>
                          <a:ea typeface="SimSun" panose="02010600030101010101" pitchFamily="2" charset="-122"/>
                          <a:cs typeface="Times New Roman" panose="02020603050405020304" pitchFamily="18" charset="0"/>
                        </a:rPr>
                        <a:t>Sentence 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1081117"/>
                  </a:ext>
                </a:extLst>
              </a:tr>
              <a:tr h="58617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1.</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1F4E79"/>
                          </a:solidFill>
                          <a:effectLst/>
                          <a:latin typeface="+mj-lt"/>
                          <a:ea typeface="Times New Roman" panose="02020603050405020304" pitchFamily="18" charset="0"/>
                          <a:cs typeface="Helvetica" panose="020B0604020202020204" pitchFamily="34" charset="0"/>
                        </a:rPr>
                        <a:t>Hier ist das </a:t>
                      </a:r>
                      <a:r>
                        <a:rPr lang="de-DE" sz="2000" b="1" u="sng">
                          <a:solidFill>
                            <a:srgbClr val="1F4E79"/>
                          </a:solidFill>
                          <a:effectLst/>
                          <a:latin typeface="+mj-lt"/>
                          <a:ea typeface="Times New Roman" panose="02020603050405020304" pitchFamily="18" charset="0"/>
                          <a:cs typeface="Helvetica" panose="020B0604020202020204" pitchFamily="34" charset="0"/>
                        </a:rPr>
                        <a:t>Glas</a:t>
                      </a:r>
                      <a:r>
                        <a:rPr lang="de-DE" sz="2000">
                          <a:solidFill>
                            <a:srgbClr val="1F4E79"/>
                          </a:solidFill>
                          <a:effectLst/>
                          <a:latin typeface="+mj-lt"/>
                          <a:ea typeface="Times New Roman" panose="02020603050405020304" pitchFamily="18" charset="0"/>
                          <a:cs typeface="Helvetica" panose="020B0604020202020204" pitchFamily="34"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1F4E79"/>
                          </a:solidFill>
                          <a:effectLst/>
                          <a:latin typeface="+mj-lt"/>
                          <a:ea typeface="SimSun" panose="02010600030101010101" pitchFamily="2" charset="-122"/>
                          <a:cs typeface="Helvetica" panose="020B0604020202020204" pitchFamily="34" charset="0"/>
                        </a:rPr>
                        <a:t>Hier sind die __________ .</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768459"/>
                  </a:ext>
                </a:extLst>
              </a:tr>
              <a:tr h="58617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1F4E79"/>
                          </a:solidFill>
                          <a:effectLst/>
                          <a:latin typeface="+mj-lt"/>
                          <a:ea typeface="SimSun" panose="02010600030101010101" pitchFamily="2" charset="-122"/>
                          <a:cs typeface="Helvetica" panose="020B0604020202020204" pitchFamily="34" charset="0"/>
                        </a:rPr>
                        <a:t>Hier ist das </a:t>
                      </a:r>
                      <a:r>
                        <a:rPr lang="de-DE" sz="2000" b="1" u="sng">
                          <a:solidFill>
                            <a:srgbClr val="1F4E79"/>
                          </a:solidFill>
                          <a:effectLst/>
                          <a:latin typeface="+mj-lt"/>
                          <a:ea typeface="SimSun" panose="02010600030101010101" pitchFamily="2" charset="-122"/>
                          <a:cs typeface="Helvetica" panose="020B0604020202020204" pitchFamily="34" charset="0"/>
                        </a:rPr>
                        <a:t>Spiel</a:t>
                      </a:r>
                      <a:r>
                        <a:rPr lang="de-DE" sz="2000">
                          <a:solidFill>
                            <a:srgbClr val="1F4E79"/>
                          </a:solidFill>
                          <a:effectLst/>
                          <a:latin typeface="+mj-lt"/>
                          <a:ea typeface="SimSun" panose="02010600030101010101" pitchFamily="2" charset="-122"/>
                          <a:cs typeface="Helvetica" panose="020B0604020202020204" pitchFamily="34"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1F4E79"/>
                          </a:solidFill>
                          <a:effectLst/>
                          <a:latin typeface="+mj-lt"/>
                          <a:ea typeface="SimSun" panose="02010600030101010101" pitchFamily="2" charset="-122"/>
                          <a:cs typeface="Helvetica" panose="020B0604020202020204" pitchFamily="34" charset="0"/>
                        </a:rPr>
                        <a:t>Hier sind die __________ .</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7794854"/>
                  </a:ext>
                </a:extLst>
              </a:tr>
            </a:tbl>
          </a:graphicData>
        </a:graphic>
      </p:graphicFrame>
      <p:graphicFrame>
        <p:nvGraphicFramePr>
          <p:cNvPr id="5" name="Table 4">
            <a:extLst>
              <a:ext uri="{FF2B5EF4-FFF2-40B4-BE49-F238E27FC236}">
                <a16:creationId xmlns:a16="http://schemas.microsoft.com/office/drawing/2014/main" id="{0BDC8CE8-D3D9-50E7-7E77-F03B5001CA12}"/>
              </a:ext>
            </a:extLst>
          </p:cNvPr>
          <p:cNvGraphicFramePr>
            <a:graphicFrameLocks noGrp="1"/>
          </p:cNvGraphicFramePr>
          <p:nvPr>
            <p:extLst>
              <p:ext uri="{D42A27DB-BD31-4B8C-83A1-F6EECF244321}">
                <p14:modId xmlns:p14="http://schemas.microsoft.com/office/powerpoint/2010/main" val="2612380163"/>
              </p:ext>
            </p:extLst>
          </p:nvPr>
        </p:nvGraphicFramePr>
        <p:xfrm>
          <a:off x="1378669" y="4018838"/>
          <a:ext cx="9334034" cy="2403852"/>
        </p:xfrm>
        <a:graphic>
          <a:graphicData uri="http://schemas.openxmlformats.org/drawingml/2006/table">
            <a:tbl>
              <a:tblPr firstRow="1" firstCol="1" bandRow="1"/>
              <a:tblGrid>
                <a:gridCol w="499964">
                  <a:extLst>
                    <a:ext uri="{9D8B030D-6E8A-4147-A177-3AD203B41FA5}">
                      <a16:colId xmlns:a16="http://schemas.microsoft.com/office/drawing/2014/main" val="2824245874"/>
                    </a:ext>
                  </a:extLst>
                </a:gridCol>
                <a:gridCol w="6416594">
                  <a:extLst>
                    <a:ext uri="{9D8B030D-6E8A-4147-A177-3AD203B41FA5}">
                      <a16:colId xmlns:a16="http://schemas.microsoft.com/office/drawing/2014/main" val="2570675016"/>
                    </a:ext>
                  </a:extLst>
                </a:gridCol>
                <a:gridCol w="2417476">
                  <a:extLst>
                    <a:ext uri="{9D8B030D-6E8A-4147-A177-3AD203B41FA5}">
                      <a16:colId xmlns:a16="http://schemas.microsoft.com/office/drawing/2014/main" val="3967131970"/>
                    </a:ext>
                  </a:extLst>
                </a:gridCol>
              </a:tblGrid>
              <a:tr h="600963">
                <a:tc>
                  <a:txBody>
                    <a:bodyPr/>
                    <a:lstStyle/>
                    <a:p>
                      <a:pPr>
                        <a:lnSpc>
                          <a:spcPct val="107000"/>
                        </a:lnSpc>
                        <a:spcAft>
                          <a:spcPts val="800"/>
                        </a:spcAft>
                      </a:pPr>
                      <a:r>
                        <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b="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Clues</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040887"/>
                  </a:ext>
                </a:extLst>
              </a:tr>
              <a:tr h="600963">
                <a:tc>
                  <a:txBody>
                    <a:bodyPr/>
                    <a:lstStyle/>
                    <a:p>
                      <a:pPr>
                        <a:lnSpc>
                          <a:spcPct val="107000"/>
                        </a:lnSpc>
                        <a:spcAft>
                          <a:spcPts val="800"/>
                        </a:spcAft>
                      </a:pPr>
                      <a:r>
                        <a:rPr lang="de-DE"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Du ___________ eine Schülerin. (</a:t>
                      </a:r>
                      <a:r>
                        <a:rPr lang="de-DE" sz="200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are</a:t>
                      </a:r>
                      <a:r>
                        <a:rPr lang="de-DE"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b="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to be</a:t>
                      </a:r>
                      <a:r>
                        <a:rPr lang="de-DE" sz="2000" i="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 sein</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9885788"/>
                  </a:ext>
                </a:extLst>
              </a:tr>
              <a:tr h="600963">
                <a:tc>
                  <a:txBody>
                    <a:bodyPr/>
                    <a:lstStyle/>
                    <a:p>
                      <a:pPr>
                        <a:lnSpc>
                          <a:spcPct val="107000"/>
                        </a:lnSpc>
                        <a:spcAft>
                          <a:spcPts val="800"/>
                        </a:spcAft>
                      </a:pPr>
                      <a:r>
                        <a:rPr lang="de-DE"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Er ___________ viele B</a:t>
                      </a:r>
                      <a:r>
                        <a:rPr lang="de-DE" sz="2000" dirty="0">
                          <a:solidFill>
                            <a:srgbClr val="002060"/>
                          </a:solidFill>
                          <a:effectLst/>
                          <a:latin typeface="Century Gothic" panose="020B0502020202020204" pitchFamily="34" charset="0"/>
                          <a:ea typeface="SimSun" panose="02010600030101010101" pitchFamily="2" charset="-122"/>
                          <a:cs typeface="Calibri" panose="020F0502020204030204" pitchFamily="34" charset="0"/>
                        </a:rPr>
                        <a:t>ü</a:t>
                      </a:r>
                      <a:r>
                        <a:rPr lang="de-DE"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cher. (</a:t>
                      </a:r>
                      <a:r>
                        <a:rPr lang="de-DE" sz="200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has</a:t>
                      </a:r>
                      <a:r>
                        <a:rPr lang="de-DE"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to have</a:t>
                      </a:r>
                      <a:r>
                        <a:rPr lang="de-DE" sz="2000" i="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 haben</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898523"/>
                  </a:ext>
                </a:extLst>
              </a:tr>
              <a:tr h="600963">
                <a:tc>
                  <a:txBody>
                    <a:bodyPr/>
                    <a:lstStyle/>
                    <a:p>
                      <a:pPr>
                        <a:lnSpc>
                          <a:spcPct val="107000"/>
                        </a:lnSpc>
                        <a:spcAft>
                          <a:spcPts val="800"/>
                        </a:spcAft>
                      </a:pPr>
                      <a:r>
                        <a:rPr lang="de-DE"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Max und Claudia ___________ die Aufgabe. (</a:t>
                      </a:r>
                      <a:r>
                        <a:rPr lang="de-DE" sz="200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have</a:t>
                      </a:r>
                      <a:r>
                        <a:rPr lang="de-DE"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to have</a:t>
                      </a:r>
                      <a:r>
                        <a:rPr lang="de-DE" sz="2000" i="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 haben</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5905719"/>
                  </a:ext>
                </a:extLst>
              </a:tr>
            </a:tbl>
          </a:graphicData>
        </a:graphic>
      </p:graphicFrame>
      <p:sp>
        <p:nvSpPr>
          <p:cNvPr id="9" name="TextBox 8">
            <a:extLst>
              <a:ext uri="{FF2B5EF4-FFF2-40B4-BE49-F238E27FC236}">
                <a16:creationId xmlns:a16="http://schemas.microsoft.com/office/drawing/2014/main" id="{79403465-24D3-B169-7547-20EA34B2B188}"/>
              </a:ext>
            </a:extLst>
          </p:cNvPr>
          <p:cNvSpPr txBox="1"/>
          <p:nvPr/>
        </p:nvSpPr>
        <p:spPr>
          <a:xfrm>
            <a:off x="1378669" y="3429000"/>
            <a:ext cx="9186358" cy="656462"/>
          </a:xfrm>
          <a:prstGeom prst="rect">
            <a:avLst/>
          </a:prstGeom>
          <a:noFill/>
        </p:spPr>
        <p:txBody>
          <a:bodyPr wrap="square">
            <a:spAutoFit/>
          </a:bodyPr>
          <a:lstStyle/>
          <a:p>
            <a:pPr>
              <a:lnSpc>
                <a:spcPct val="150000"/>
              </a:lnSpc>
              <a:spcAft>
                <a:spcPts val="800"/>
              </a:spcAft>
            </a:pPr>
            <a:r>
              <a:rPr lang="en-US" sz="28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F</a:t>
            </a:r>
            <a:r>
              <a:rPr kumimoji="0" lang="en-US" sz="2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lang="en-US" sz="18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Write the German for the English given in brackets. Use the clues to help you. </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782547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78669" y="172847"/>
            <a:ext cx="9309318" cy="656462"/>
          </a:xfrm>
          <a:prstGeom prst="rect">
            <a:avLst/>
          </a:prstGeom>
          <a:noFill/>
        </p:spPr>
        <p:txBody>
          <a:bodyPr wrap="square">
            <a:spAutoFit/>
          </a:bodyPr>
          <a:lstStyle/>
          <a:p>
            <a:pPr>
              <a:lnSpc>
                <a:spcPct val="150000"/>
              </a:lnSpc>
              <a:spcAft>
                <a:spcPts val="800"/>
              </a:spcAft>
            </a:pPr>
            <a:r>
              <a:rPr kumimoji="0" lang="en-US" sz="2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G</a:t>
            </a:r>
            <a:r>
              <a:rPr kumimoji="0" lang="en-US" sz="2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Write the German article ‘the’.  The gender of the noun is provided.</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 name="Title 2">
            <a:extLst>
              <a:ext uri="{FF2B5EF4-FFF2-40B4-BE49-F238E27FC236}">
                <a16:creationId xmlns:a16="http://schemas.microsoft.com/office/drawing/2014/main" id="{F2122C60-09A0-772E-E4F7-3C269884DFDF}"/>
              </a:ext>
            </a:extLst>
          </p:cNvPr>
          <p:cNvSpPr>
            <a:spLocks noGrp="1"/>
          </p:cNvSpPr>
          <p:nvPr>
            <p:ph type="title"/>
          </p:nvPr>
        </p:nvSpPr>
        <p:spPr>
          <a:xfrm>
            <a:off x="10687987" y="1135676"/>
            <a:ext cx="1331276" cy="374973"/>
          </a:xfrm>
          <a:solidFill>
            <a:srgbClr val="FF0000"/>
          </a:solidFill>
        </p:spPr>
        <p:txBody>
          <a:bodyPr/>
          <a:lstStyle/>
          <a:p>
            <a:pPr algn="ctr"/>
            <a:r>
              <a:rPr lang="en-GB" sz="2000" b="1" dirty="0" err="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3" name="Graphic 2" descr="Blackboard">
            <a:extLst>
              <a:ext uri="{FF2B5EF4-FFF2-40B4-BE49-F238E27FC236}">
                <a16:creationId xmlns:a16="http://schemas.microsoft.com/office/drawing/2014/main" id="{05A848B7-3B62-9DE8-F5C1-FF088E2FF4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2703" y="0"/>
            <a:ext cx="1256675" cy="1256675"/>
          </a:xfrm>
          <a:prstGeom prst="rect">
            <a:avLst/>
          </a:prstGeom>
        </p:spPr>
      </p:pic>
      <p:sp>
        <p:nvSpPr>
          <p:cNvPr id="9" name="TextBox 8">
            <a:extLst>
              <a:ext uri="{FF2B5EF4-FFF2-40B4-BE49-F238E27FC236}">
                <a16:creationId xmlns:a16="http://schemas.microsoft.com/office/drawing/2014/main" id="{79403465-24D3-B169-7547-20EA34B2B188}"/>
              </a:ext>
            </a:extLst>
          </p:cNvPr>
          <p:cNvSpPr txBox="1"/>
          <p:nvPr/>
        </p:nvSpPr>
        <p:spPr>
          <a:xfrm>
            <a:off x="1378669" y="3429000"/>
            <a:ext cx="9186358" cy="656462"/>
          </a:xfrm>
          <a:prstGeom prst="rect">
            <a:avLst/>
          </a:prstGeom>
          <a:noFill/>
        </p:spPr>
        <p:txBody>
          <a:bodyPr wrap="square">
            <a:spAutoFit/>
          </a:bodyPr>
          <a:lstStyle/>
          <a:p>
            <a:pPr>
              <a:lnSpc>
                <a:spcPct val="150000"/>
              </a:lnSpc>
              <a:spcAft>
                <a:spcPts val="800"/>
              </a:spcAft>
            </a:pPr>
            <a:r>
              <a:rPr kumimoji="0" lang="en-US" sz="2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H</a:t>
            </a:r>
            <a:r>
              <a:rPr kumimoji="0" lang="en-US" sz="2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Write the German article ‘a’. The gender of the noun is provided.</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594A2398-6F33-6069-0EA2-98832224AD40}"/>
              </a:ext>
            </a:extLst>
          </p:cNvPr>
          <p:cNvGraphicFramePr>
            <a:graphicFrameLocks noGrp="1"/>
          </p:cNvGraphicFramePr>
          <p:nvPr>
            <p:extLst>
              <p:ext uri="{D42A27DB-BD31-4B8C-83A1-F6EECF244321}">
                <p14:modId xmlns:p14="http://schemas.microsoft.com/office/powerpoint/2010/main" val="500944703"/>
              </p:ext>
            </p:extLst>
          </p:nvPr>
        </p:nvGraphicFramePr>
        <p:xfrm>
          <a:off x="1403385" y="1114087"/>
          <a:ext cx="5096273" cy="1496863"/>
        </p:xfrm>
        <a:graphic>
          <a:graphicData uri="http://schemas.openxmlformats.org/drawingml/2006/table">
            <a:tbl>
              <a:tblPr firstRow="1" firstCol="1" bandRow="1"/>
              <a:tblGrid>
                <a:gridCol w="516639">
                  <a:extLst>
                    <a:ext uri="{9D8B030D-6E8A-4147-A177-3AD203B41FA5}">
                      <a16:colId xmlns:a16="http://schemas.microsoft.com/office/drawing/2014/main" val="4121446250"/>
                    </a:ext>
                  </a:extLst>
                </a:gridCol>
                <a:gridCol w="4579634">
                  <a:extLst>
                    <a:ext uri="{9D8B030D-6E8A-4147-A177-3AD203B41FA5}">
                      <a16:colId xmlns:a16="http://schemas.microsoft.com/office/drawing/2014/main" val="1205004863"/>
                    </a:ext>
                  </a:extLst>
                </a:gridCol>
              </a:tblGrid>
              <a:tr h="529362">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Du magst _____ Song (m). </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1018941"/>
                  </a:ext>
                </a:extLst>
              </a:tr>
              <a:tr h="543697">
                <a:tc>
                  <a:txBody>
                    <a:bodyPr/>
                    <a:lstStyle/>
                    <a:p>
                      <a:pPr>
                        <a:lnSpc>
                          <a:spcPct val="107000"/>
                        </a:lnSpc>
                        <a:spcAft>
                          <a:spcPts val="800"/>
                        </a:spcAft>
                      </a:pPr>
                      <a:r>
                        <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_____ Instrument (nt) ist hier.</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1677134"/>
                  </a:ext>
                </a:extLst>
              </a:tr>
              <a:tr h="423804">
                <a:tc>
                  <a:txBody>
                    <a:bodyPr/>
                    <a:lstStyle/>
                    <a:p>
                      <a:pPr>
                        <a:lnSpc>
                          <a:spcPct val="107000"/>
                        </a:lnSpc>
                        <a:spcAft>
                          <a:spcPts val="800"/>
                        </a:spcAft>
                      </a:pPr>
                      <a:r>
                        <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_____ Woche (f) ist lang.</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7885137"/>
                  </a:ext>
                </a:extLst>
              </a:tr>
            </a:tbl>
          </a:graphicData>
        </a:graphic>
      </p:graphicFrame>
      <p:graphicFrame>
        <p:nvGraphicFramePr>
          <p:cNvPr id="11" name="Table 10">
            <a:extLst>
              <a:ext uri="{FF2B5EF4-FFF2-40B4-BE49-F238E27FC236}">
                <a16:creationId xmlns:a16="http://schemas.microsoft.com/office/drawing/2014/main" id="{CE21738F-9203-10C5-7EC0-CBE5E3EB5486}"/>
              </a:ext>
            </a:extLst>
          </p:cNvPr>
          <p:cNvGraphicFramePr>
            <a:graphicFrameLocks noGrp="1"/>
          </p:cNvGraphicFramePr>
          <p:nvPr>
            <p:extLst>
              <p:ext uri="{D42A27DB-BD31-4B8C-83A1-F6EECF244321}">
                <p14:modId xmlns:p14="http://schemas.microsoft.com/office/powerpoint/2010/main" val="1707063261"/>
              </p:ext>
            </p:extLst>
          </p:nvPr>
        </p:nvGraphicFramePr>
        <p:xfrm>
          <a:off x="1403385" y="4402759"/>
          <a:ext cx="5096273" cy="1948614"/>
        </p:xfrm>
        <a:graphic>
          <a:graphicData uri="http://schemas.openxmlformats.org/drawingml/2006/table">
            <a:tbl>
              <a:tblPr firstRow="1" firstCol="1" bandRow="1"/>
              <a:tblGrid>
                <a:gridCol w="516639">
                  <a:extLst>
                    <a:ext uri="{9D8B030D-6E8A-4147-A177-3AD203B41FA5}">
                      <a16:colId xmlns:a16="http://schemas.microsoft.com/office/drawing/2014/main" val="3539024399"/>
                    </a:ext>
                  </a:extLst>
                </a:gridCol>
                <a:gridCol w="4579634">
                  <a:extLst>
                    <a:ext uri="{9D8B030D-6E8A-4147-A177-3AD203B41FA5}">
                      <a16:colId xmlns:a16="http://schemas.microsoft.com/office/drawing/2014/main" val="2861886015"/>
                    </a:ext>
                  </a:extLst>
                </a:gridCol>
              </a:tblGrid>
              <a:tr h="649538">
                <a:tc>
                  <a:txBody>
                    <a:bodyPr/>
                    <a:lstStyle/>
                    <a:p>
                      <a:pPr>
                        <a:lnSpc>
                          <a:spcPct val="107000"/>
                        </a:lnSpc>
                        <a:spcAft>
                          <a:spcPts val="800"/>
                        </a:spcAft>
                      </a:pPr>
                      <a:r>
                        <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Wir haben ______ Problem (nt).</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9782228"/>
                  </a:ext>
                </a:extLst>
              </a:tr>
              <a:tr h="649538">
                <a:tc>
                  <a:txBody>
                    <a:bodyPr/>
                    <a:lstStyle/>
                    <a:p>
                      <a:pPr>
                        <a:lnSpc>
                          <a:spcPct val="107000"/>
                        </a:lnSpc>
                        <a:spcAft>
                          <a:spcPts val="800"/>
                        </a:spcAft>
                      </a:pPr>
                      <a:r>
                        <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Hast du ________ Idee? (f) </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3898798"/>
                  </a:ext>
                </a:extLst>
              </a:tr>
              <a:tr h="649538">
                <a:tc>
                  <a:txBody>
                    <a:bodyPr/>
                    <a:lstStyle/>
                    <a:p>
                      <a:pPr>
                        <a:lnSpc>
                          <a:spcPct val="107000"/>
                        </a:lnSpc>
                        <a:spcAft>
                          <a:spcPts val="800"/>
                        </a:spcAft>
                      </a:pPr>
                      <a:r>
                        <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Das ist ________ Baum (m).</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3170030"/>
                  </a:ext>
                </a:extLst>
              </a:tr>
            </a:tbl>
          </a:graphicData>
        </a:graphic>
      </p:graphicFrame>
    </p:spTree>
    <p:extLst>
      <p:ext uri="{BB962C8B-B14F-4D97-AF65-F5344CB8AC3E}">
        <p14:creationId xmlns:p14="http://schemas.microsoft.com/office/powerpoint/2010/main" val="3321263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5" name="Rectangle 4">
            <a:extLst>
              <a:ext uri="{FF2B5EF4-FFF2-40B4-BE49-F238E27FC236}">
                <a16:creationId xmlns:a16="http://schemas.microsoft.com/office/drawing/2014/main" id="{F7DFAA06-AE60-7321-4573-E55BE892E465}"/>
              </a:ext>
            </a:extLst>
          </p:cNvPr>
          <p:cNvSpPr/>
          <p:nvPr/>
        </p:nvSpPr>
        <p:spPr>
          <a:xfrm>
            <a:off x="418202" y="148644"/>
            <a:ext cx="310764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Hör</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zu</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und sing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mit</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endParaRPr kumimoji="0" lang="en-GB" sz="2000" b="1" i="0" u="none" strike="noStrike" kern="0" cap="none" spc="0" normalizeH="0" baseline="0" noProof="0" dirty="0">
              <a:ln>
                <a:noFill/>
              </a:ln>
              <a:solidFill>
                <a:sysClr val="windowText" lastClr="000000"/>
              </a:solidFill>
              <a:effectLst/>
              <a:uLnTx/>
              <a:uFillTx/>
              <a:latin typeface="Arial"/>
            </a:endParaRPr>
          </a:p>
        </p:txBody>
      </p:sp>
      <p:pic>
        <p:nvPicPr>
          <p:cNvPr id="3" name="Picture 2">
            <a:extLst>
              <a:ext uri="{FF2B5EF4-FFF2-40B4-BE49-F238E27FC236}">
                <a16:creationId xmlns:a16="http://schemas.microsoft.com/office/drawing/2014/main" id="{FAF14A99-0A4D-70EB-9F23-CD725283ED3A}"/>
              </a:ext>
            </a:extLst>
          </p:cNvPr>
          <p:cNvPicPr>
            <a:picLocks noChangeAspect="1"/>
          </p:cNvPicPr>
          <p:nvPr/>
        </p:nvPicPr>
        <p:blipFill>
          <a:blip r:embed="rId4"/>
          <a:stretch>
            <a:fillRect/>
          </a:stretch>
        </p:blipFill>
        <p:spPr>
          <a:xfrm>
            <a:off x="9602548" y="-46213"/>
            <a:ext cx="1100922" cy="1062552"/>
          </a:xfrm>
          <a:prstGeom prst="rect">
            <a:avLst/>
          </a:prstGeom>
        </p:spPr>
      </p:pic>
      <p:sp>
        <p:nvSpPr>
          <p:cNvPr id="8" name="TextBox 5">
            <a:hlinkClick r:id="" action="ppaction://noaction">
              <a:snd r:embed="rId5" name="T1_Ass_11.2.wav"/>
            </a:hlinkClick>
            <a:extLst>
              <a:ext uri="{FF2B5EF4-FFF2-40B4-BE49-F238E27FC236}">
                <a16:creationId xmlns:a16="http://schemas.microsoft.com/office/drawing/2014/main" id="{D5220D23-B914-B4EE-ECE2-706264DAB947}"/>
              </a:ext>
            </a:extLst>
          </p:cNvPr>
          <p:cNvSpPr txBox="1">
            <a:spLocks noChangeArrowheads="1"/>
          </p:cNvSpPr>
          <p:nvPr/>
        </p:nvSpPr>
        <p:spPr bwMode="auto">
          <a:xfrm>
            <a:off x="396975" y="2010246"/>
            <a:ext cx="4123245" cy="4650440"/>
          </a:xfrm>
          <a:prstGeom prst="rect">
            <a:avLst/>
          </a:prstGeom>
          <a:solidFill>
            <a:schemeClr val="accent2">
              <a:lumMod val="20000"/>
              <a:lumOff val="80000"/>
            </a:schemeClr>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0">
              <a:lnSpc>
                <a:spcPct val="150000"/>
              </a:lnSpc>
              <a:spcBef>
                <a:spcPct val="0"/>
              </a:spcBef>
              <a:buNone/>
              <a:defRPr/>
            </a:pPr>
            <a:r>
              <a:rPr lang="de-DE" altLang="en-US" sz="2000" dirty="0">
                <a:solidFill>
                  <a:srgbClr val="002060"/>
                </a:solidFill>
                <a:latin typeface="Century Gothic" panose="020B0502020202020204" pitchFamily="34" charset="0"/>
              </a:rPr>
              <a:t>1. </a:t>
            </a:r>
            <a:r>
              <a:rPr lang="de-DE" altLang="en-US" sz="2000" dirty="0" err="1">
                <a:solidFill>
                  <a:srgbClr val="002060"/>
                </a:solidFill>
                <a:latin typeface="Century Gothic" panose="020B0502020202020204" pitchFamily="34" charset="0"/>
              </a:rPr>
              <a:t>Laßt</a:t>
            </a:r>
            <a:r>
              <a:rPr lang="de-DE" altLang="en-US" sz="2000" dirty="0">
                <a:solidFill>
                  <a:srgbClr val="002060"/>
                </a:solidFill>
                <a:latin typeface="Century Gothic" panose="020B0502020202020204" pitchFamily="34" charset="0"/>
              </a:rPr>
              <a:t> uns froh und munter sein</a:t>
            </a:r>
          </a:p>
          <a:p>
            <a:pPr lvl="0">
              <a:lnSpc>
                <a:spcPct val="150000"/>
              </a:lnSpc>
              <a:spcBef>
                <a:spcPct val="0"/>
              </a:spcBef>
              <a:buNone/>
              <a:defRPr/>
            </a:pPr>
            <a:r>
              <a:rPr lang="de-DE" altLang="en-US" sz="2000" dirty="0">
                <a:solidFill>
                  <a:srgbClr val="002060"/>
                </a:solidFill>
                <a:latin typeface="Century Gothic" panose="020B0502020202020204" pitchFamily="34" charset="0"/>
              </a:rPr>
              <a:t>und uns recht von Herzen </a:t>
            </a:r>
            <a:r>
              <a:rPr lang="de-DE" altLang="en-US" sz="2000" dirty="0" err="1">
                <a:solidFill>
                  <a:srgbClr val="002060"/>
                </a:solidFill>
                <a:latin typeface="Century Gothic" panose="020B0502020202020204" pitchFamily="34" charset="0"/>
              </a:rPr>
              <a:t>freun</a:t>
            </a:r>
            <a:r>
              <a:rPr lang="de-DE" altLang="en-US" sz="2000" dirty="0">
                <a:solidFill>
                  <a:srgbClr val="002060"/>
                </a:solidFill>
                <a:latin typeface="Century Gothic" panose="020B0502020202020204" pitchFamily="34" charset="0"/>
              </a:rPr>
              <a:t>!</a:t>
            </a:r>
          </a:p>
          <a:p>
            <a:pPr lvl="0">
              <a:lnSpc>
                <a:spcPct val="150000"/>
              </a:lnSpc>
              <a:spcBef>
                <a:spcPct val="0"/>
              </a:spcBef>
              <a:buNone/>
              <a:defRPr/>
            </a:pPr>
            <a:r>
              <a:rPr lang="de-DE" altLang="en-US" sz="2000" dirty="0">
                <a:solidFill>
                  <a:srgbClr val="002060"/>
                </a:solidFill>
                <a:latin typeface="Century Gothic" panose="020B0502020202020204" pitchFamily="34" charset="0"/>
              </a:rPr>
              <a:t>Lustig, lustig, </a:t>
            </a:r>
            <a:r>
              <a:rPr lang="de-DE" altLang="en-US" sz="2000" dirty="0" err="1">
                <a:solidFill>
                  <a:srgbClr val="002060"/>
                </a:solidFill>
                <a:latin typeface="Century Gothic" panose="020B0502020202020204" pitchFamily="34" charset="0"/>
              </a:rPr>
              <a:t>tralalalala</a:t>
            </a:r>
            <a:r>
              <a:rPr lang="de-DE" altLang="en-US" sz="2000" dirty="0">
                <a:solidFill>
                  <a:srgbClr val="002060"/>
                </a:solidFill>
                <a:latin typeface="Century Gothic" panose="020B0502020202020204" pitchFamily="34" charset="0"/>
              </a:rPr>
              <a:t>!</a:t>
            </a:r>
          </a:p>
          <a:p>
            <a:pPr lvl="0">
              <a:lnSpc>
                <a:spcPct val="150000"/>
              </a:lnSpc>
              <a:spcBef>
                <a:spcPct val="0"/>
              </a:spcBef>
              <a:buNone/>
              <a:defRPr/>
            </a:pPr>
            <a:r>
              <a:rPr lang="de-DE" altLang="en-US" sz="2000" dirty="0">
                <a:solidFill>
                  <a:srgbClr val="002060"/>
                </a:solidFill>
                <a:latin typeface="Century Gothic" panose="020B0502020202020204" pitchFamily="34" charset="0"/>
              </a:rPr>
              <a:t>Bald ist Nikolausabend da,</a:t>
            </a:r>
          </a:p>
          <a:p>
            <a:pPr lvl="0">
              <a:lnSpc>
                <a:spcPct val="150000"/>
              </a:lnSpc>
              <a:spcBef>
                <a:spcPct val="0"/>
              </a:spcBef>
              <a:buNone/>
              <a:defRPr/>
            </a:pPr>
            <a:r>
              <a:rPr lang="de-DE" altLang="en-US" sz="2000" dirty="0">
                <a:solidFill>
                  <a:srgbClr val="002060"/>
                </a:solidFill>
                <a:latin typeface="Century Gothic" panose="020B0502020202020204" pitchFamily="34" charset="0"/>
              </a:rPr>
              <a:t>bald ist Nikolausabend da!</a:t>
            </a:r>
          </a:p>
          <a:p>
            <a:pPr lvl="0">
              <a:lnSpc>
                <a:spcPct val="150000"/>
              </a:lnSpc>
              <a:spcBef>
                <a:spcPct val="0"/>
              </a:spcBef>
              <a:buNone/>
              <a:defRPr/>
            </a:pPr>
            <a:r>
              <a:rPr lang="de-DE" altLang="en-US" sz="2000" dirty="0">
                <a:solidFill>
                  <a:srgbClr val="002060"/>
                </a:solidFill>
                <a:latin typeface="Century Gothic" panose="020B0502020202020204" pitchFamily="34" charset="0"/>
              </a:rPr>
              <a:t>2. Dann stell’ ich den Teller auf,</a:t>
            </a:r>
          </a:p>
          <a:p>
            <a:pPr lvl="0">
              <a:lnSpc>
                <a:spcPct val="150000"/>
              </a:lnSpc>
              <a:spcBef>
                <a:spcPct val="0"/>
              </a:spcBef>
              <a:buNone/>
              <a:defRPr/>
            </a:pPr>
            <a:r>
              <a:rPr lang="de-DE" altLang="en-US" sz="2000" dirty="0" err="1">
                <a:solidFill>
                  <a:srgbClr val="002060"/>
                </a:solidFill>
                <a:latin typeface="Century Gothic" panose="020B0502020202020204" pitchFamily="34" charset="0"/>
              </a:rPr>
              <a:t>Nik’laus</a:t>
            </a:r>
            <a:r>
              <a:rPr lang="de-DE" altLang="en-US" sz="2000" dirty="0">
                <a:solidFill>
                  <a:srgbClr val="002060"/>
                </a:solidFill>
                <a:latin typeface="Century Gothic" panose="020B0502020202020204" pitchFamily="34" charset="0"/>
              </a:rPr>
              <a:t> legt </a:t>
            </a:r>
            <a:r>
              <a:rPr lang="de-DE" altLang="en-US" sz="2000" dirty="0" err="1">
                <a:solidFill>
                  <a:srgbClr val="002060"/>
                </a:solidFill>
                <a:latin typeface="Century Gothic" panose="020B0502020202020204" pitchFamily="34" charset="0"/>
              </a:rPr>
              <a:t>gewiß</a:t>
            </a:r>
            <a:r>
              <a:rPr lang="de-DE" altLang="en-US" sz="2000" dirty="0">
                <a:solidFill>
                  <a:srgbClr val="002060"/>
                </a:solidFill>
                <a:latin typeface="Century Gothic" panose="020B0502020202020204" pitchFamily="34" charset="0"/>
              </a:rPr>
              <a:t> was drauf.</a:t>
            </a:r>
          </a:p>
          <a:p>
            <a:pPr lvl="0">
              <a:lnSpc>
                <a:spcPct val="150000"/>
              </a:lnSpc>
              <a:spcBef>
                <a:spcPct val="0"/>
              </a:spcBef>
              <a:buNone/>
              <a:defRPr/>
            </a:pPr>
            <a:r>
              <a:rPr lang="de-DE" altLang="en-US" sz="2000" dirty="0">
                <a:solidFill>
                  <a:srgbClr val="002060"/>
                </a:solidFill>
                <a:latin typeface="Century Gothic" panose="020B0502020202020204" pitchFamily="34" charset="0"/>
              </a:rPr>
              <a:t>Lustig, lustig, </a:t>
            </a:r>
            <a:r>
              <a:rPr lang="de-DE" altLang="en-US" sz="2000" dirty="0" err="1">
                <a:solidFill>
                  <a:srgbClr val="002060"/>
                </a:solidFill>
                <a:latin typeface="Century Gothic" panose="020B0502020202020204" pitchFamily="34" charset="0"/>
              </a:rPr>
              <a:t>tralalalala</a:t>
            </a:r>
            <a:r>
              <a:rPr lang="de-DE" altLang="en-US" sz="2000" dirty="0">
                <a:solidFill>
                  <a:srgbClr val="002060"/>
                </a:solidFill>
                <a:latin typeface="Century Gothic" panose="020B0502020202020204" pitchFamily="34" charset="0"/>
              </a:rPr>
              <a:t>!</a:t>
            </a:r>
          </a:p>
          <a:p>
            <a:pPr lvl="0">
              <a:lnSpc>
                <a:spcPct val="150000"/>
              </a:lnSpc>
              <a:spcBef>
                <a:spcPct val="0"/>
              </a:spcBef>
              <a:buNone/>
              <a:defRPr/>
            </a:pPr>
            <a:r>
              <a:rPr lang="de-DE" altLang="en-US" sz="2000" dirty="0">
                <a:solidFill>
                  <a:srgbClr val="002060"/>
                </a:solidFill>
                <a:latin typeface="Century Gothic" panose="020B0502020202020204" pitchFamily="34" charset="0"/>
              </a:rPr>
              <a:t>Bald ist Nikolausabend da,</a:t>
            </a:r>
          </a:p>
          <a:p>
            <a:pPr lvl="0">
              <a:lnSpc>
                <a:spcPct val="150000"/>
              </a:lnSpc>
              <a:spcBef>
                <a:spcPct val="0"/>
              </a:spcBef>
              <a:buNone/>
              <a:defRPr/>
            </a:pPr>
            <a:r>
              <a:rPr lang="de-DE" altLang="en-US" sz="2000" dirty="0">
                <a:solidFill>
                  <a:srgbClr val="002060"/>
                </a:solidFill>
                <a:latin typeface="Century Gothic" panose="020B0502020202020204" pitchFamily="34" charset="0"/>
              </a:rPr>
              <a:t>bald ist Nikolausabend da!</a:t>
            </a:r>
          </a:p>
        </p:txBody>
      </p:sp>
      <p:sp>
        <p:nvSpPr>
          <p:cNvPr id="10" name="Rectangle 9">
            <a:hlinkClick r:id="" action="ppaction://noaction">
              <a:snd r:embed="rId6" name="T1_Ass_11.1.wav"/>
            </a:hlinkClick>
            <a:extLst>
              <a:ext uri="{FF2B5EF4-FFF2-40B4-BE49-F238E27FC236}">
                <a16:creationId xmlns:a16="http://schemas.microsoft.com/office/drawing/2014/main" id="{64080C82-43A4-E426-C6AE-FC8C47B264B9}"/>
              </a:ext>
            </a:extLst>
          </p:cNvPr>
          <p:cNvSpPr/>
          <p:nvPr/>
        </p:nvSpPr>
        <p:spPr>
          <a:xfrm>
            <a:off x="5314469" y="269041"/>
            <a:ext cx="553694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Lasst</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uns</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froh</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und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munter</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sein” </a:t>
            </a:r>
            <a:endParaRPr kumimoji="0" lang="en-GB" sz="2000" b="1" i="0" u="none" strike="noStrike" kern="0" cap="none" spc="0" normalizeH="0" baseline="0" noProof="0" dirty="0">
              <a:ln>
                <a:noFill/>
              </a:ln>
              <a:solidFill>
                <a:sysClr val="windowText" lastClr="000000"/>
              </a:solidFill>
              <a:effectLst/>
              <a:uLnTx/>
              <a:uFillTx/>
              <a:latin typeface="Arial"/>
            </a:endParaRPr>
          </a:p>
        </p:txBody>
      </p:sp>
      <p:sp>
        <p:nvSpPr>
          <p:cNvPr id="12" name="Rectangle 11">
            <a:extLst>
              <a:ext uri="{FF2B5EF4-FFF2-40B4-BE49-F238E27FC236}">
                <a16:creationId xmlns:a16="http://schemas.microsoft.com/office/drawing/2014/main" id="{8CBE0713-98F6-5343-B061-F9504BA384BE}"/>
              </a:ext>
            </a:extLst>
          </p:cNvPr>
          <p:cNvSpPr/>
          <p:nvPr/>
        </p:nvSpPr>
        <p:spPr>
          <a:xfrm>
            <a:off x="67493" y="780588"/>
            <a:ext cx="10955108"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0" dirty="0">
                <a:solidFill>
                  <a:srgbClr val="4472C4">
                    <a:lumMod val="50000"/>
                  </a:srgbClr>
                </a:solidFill>
                <a:latin typeface="Century Gothic" panose="020B0502020202020204" pitchFamily="34" charset="0"/>
              </a:rPr>
              <a:t>I</a:t>
            </a:r>
            <a:r>
              <a:rPr lang="en-GB" sz="2000" kern="0" dirty="0">
                <a:solidFill>
                  <a:srgbClr val="4472C4">
                    <a:lumMod val="50000"/>
                  </a:srgbClr>
                </a:solidFill>
                <a:latin typeface="Century Gothic" panose="020B0502020202020204" pitchFamily="34" charset="0"/>
              </a:rPr>
              <a:t>n the German Christmas tradition, St. Nicholas (</a:t>
            </a:r>
            <a:r>
              <a:rPr lang="en-GB" sz="2000" b="1" kern="0" dirty="0">
                <a:solidFill>
                  <a:srgbClr val="4472C4">
                    <a:lumMod val="50000"/>
                  </a:srgbClr>
                </a:solidFill>
                <a:latin typeface="Century Gothic" panose="020B0502020202020204" pitchFamily="34" charset="0"/>
              </a:rPr>
              <a:t>Nikolaus</a:t>
            </a:r>
            <a:r>
              <a:rPr lang="en-GB" sz="2000" kern="0" dirty="0">
                <a:solidFill>
                  <a:srgbClr val="4472C4">
                    <a:lumMod val="50000"/>
                  </a:srgbClr>
                </a:solidFill>
                <a:latin typeface="Century Gothic" panose="020B0502020202020204" pitchFamily="34" charset="0"/>
              </a:rPr>
              <a:t>) comes on the eve of December 6 (</a:t>
            </a:r>
            <a:r>
              <a:rPr lang="en-GB" sz="2000" b="1" kern="0" dirty="0" err="1">
                <a:solidFill>
                  <a:srgbClr val="4472C4">
                    <a:lumMod val="50000"/>
                  </a:srgbClr>
                </a:solidFill>
                <a:latin typeface="Century Gothic" panose="020B0502020202020204" pitchFamily="34" charset="0"/>
              </a:rPr>
              <a:t>Nikolausabend</a:t>
            </a:r>
            <a:r>
              <a:rPr lang="en-GB" sz="2000" kern="0" dirty="0">
                <a:solidFill>
                  <a:srgbClr val="4472C4">
                    <a:lumMod val="50000"/>
                  </a:srgbClr>
                </a:solidFill>
                <a:latin typeface="Century Gothic" panose="020B0502020202020204" pitchFamily="34" charset="0"/>
              </a:rPr>
              <a:t>) to brings present for the children. If they are lucky,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0" dirty="0">
                <a:solidFill>
                  <a:srgbClr val="4472C4">
                    <a:lumMod val="50000"/>
                  </a:srgbClr>
                </a:solidFill>
                <a:latin typeface="Century Gothic" panose="020B0502020202020204" pitchFamily="34" charset="0"/>
              </a:rPr>
              <a:t> ‘</a:t>
            </a:r>
            <a:r>
              <a:rPr lang="en-GB" sz="2000" b="1" kern="0" dirty="0">
                <a:solidFill>
                  <a:srgbClr val="4472C4">
                    <a:lumMod val="50000"/>
                  </a:srgbClr>
                </a:solidFill>
                <a:latin typeface="Century Gothic" panose="020B0502020202020204" pitchFamily="34" charset="0"/>
              </a:rPr>
              <a:t>der Nikolaus</a:t>
            </a:r>
            <a:r>
              <a:rPr lang="en-GB" sz="2000" kern="0" dirty="0">
                <a:solidFill>
                  <a:srgbClr val="4472C4">
                    <a:lumMod val="50000"/>
                  </a:srgbClr>
                </a:solidFill>
                <a:latin typeface="Century Gothic" panose="020B0502020202020204" pitchFamily="34" charset="0"/>
              </a:rPr>
              <a:t>’ will put sweets on their plates and fill their boots with small gifts! </a:t>
            </a:r>
            <a:endParaRPr kumimoji="0" lang="en-GB" sz="2000" i="0" u="none" strike="noStrike" kern="0" cap="none" spc="0" normalizeH="0" baseline="0" noProof="0" dirty="0">
              <a:ln>
                <a:noFill/>
              </a:ln>
              <a:solidFill>
                <a:sysClr val="windowText" lastClr="000000"/>
              </a:solidFill>
              <a:effectLst/>
              <a:uLnTx/>
              <a:uFillTx/>
              <a:latin typeface="Arial"/>
            </a:endParaRPr>
          </a:p>
        </p:txBody>
      </p:sp>
      <p:sp>
        <p:nvSpPr>
          <p:cNvPr id="17" name="TextBox 16">
            <a:extLst>
              <a:ext uri="{FF2B5EF4-FFF2-40B4-BE49-F238E27FC236}">
                <a16:creationId xmlns:a16="http://schemas.microsoft.com/office/drawing/2014/main" id="{12FBFAFD-D3BE-7858-BEB9-C6EB48B99DE2}"/>
              </a:ext>
            </a:extLst>
          </p:cNvPr>
          <p:cNvSpPr txBox="1"/>
          <p:nvPr/>
        </p:nvSpPr>
        <p:spPr>
          <a:xfrm>
            <a:off x="5831649" y="1969510"/>
            <a:ext cx="5190952" cy="4650440"/>
          </a:xfrm>
          <a:prstGeom prst="rect">
            <a:avLst/>
          </a:prstGeom>
          <a:solidFill>
            <a:schemeClr val="accent5">
              <a:lumMod val="20000"/>
              <a:lumOff val="80000"/>
            </a:schemeClr>
          </a:solidFill>
        </p:spPr>
        <p:txBody>
          <a:bodyPr wrap="square">
            <a:spAutoFit/>
          </a:bodyPr>
          <a:lstStyle/>
          <a:p>
            <a:pPr lvl="0">
              <a:lnSpc>
                <a:spcPct val="150000"/>
              </a:lnSpc>
              <a:spcBef>
                <a:spcPct val="0"/>
              </a:spcBef>
              <a:buNone/>
              <a:defRPr/>
            </a:pPr>
            <a:r>
              <a:rPr lang="de-DE" sz="2000" dirty="0">
                <a:solidFill>
                  <a:srgbClr val="002060"/>
                </a:solidFill>
                <a:latin typeface="Century Gothic" panose="020B0502020202020204" pitchFamily="34" charset="0"/>
              </a:rPr>
              <a:t>1. </a:t>
            </a:r>
            <a:r>
              <a:rPr lang="de-DE" sz="2000" dirty="0" err="1">
                <a:solidFill>
                  <a:srgbClr val="002060"/>
                </a:solidFill>
                <a:latin typeface="Century Gothic" panose="020B0502020202020204" pitchFamily="34" charset="0"/>
              </a:rPr>
              <a:t>Let‘s</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be</a:t>
            </a:r>
            <a:r>
              <a:rPr lang="de-DE" sz="2000" dirty="0">
                <a:solidFill>
                  <a:srgbClr val="002060"/>
                </a:solidFill>
                <a:latin typeface="Century Gothic" panose="020B0502020202020204" pitchFamily="34" charset="0"/>
              </a:rPr>
              <a:t> happy and </a:t>
            </a:r>
            <a:r>
              <a:rPr lang="de-DE" sz="2000" dirty="0" err="1">
                <a:solidFill>
                  <a:srgbClr val="002060"/>
                </a:solidFill>
                <a:latin typeface="Century Gothic" panose="020B0502020202020204" pitchFamily="34" charset="0"/>
              </a:rPr>
              <a:t>awake</a:t>
            </a:r>
            <a:endParaRPr lang="de-DE" sz="2000" dirty="0">
              <a:solidFill>
                <a:srgbClr val="002060"/>
              </a:solidFill>
              <a:latin typeface="Century Gothic" panose="020B0502020202020204" pitchFamily="34" charset="0"/>
            </a:endParaRPr>
          </a:p>
          <a:p>
            <a:pPr lvl="0">
              <a:lnSpc>
                <a:spcPct val="150000"/>
              </a:lnSpc>
              <a:spcBef>
                <a:spcPct val="0"/>
              </a:spcBef>
              <a:buNone/>
              <a:defRPr/>
            </a:pPr>
            <a:r>
              <a:rPr lang="de-DE" sz="2000" dirty="0">
                <a:solidFill>
                  <a:srgbClr val="002060"/>
                </a:solidFill>
                <a:latin typeface="Century Gothic" panose="020B0502020202020204" pitchFamily="34" charset="0"/>
              </a:rPr>
              <a:t>and </a:t>
            </a:r>
            <a:r>
              <a:rPr lang="de-DE" sz="2000" dirty="0" err="1">
                <a:solidFill>
                  <a:srgbClr val="002060"/>
                </a:solidFill>
                <a:latin typeface="Century Gothic" panose="020B0502020202020204" pitchFamily="34" charset="0"/>
              </a:rPr>
              <a:t>be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joyful</a:t>
            </a:r>
            <a:r>
              <a:rPr lang="de-DE" sz="2000" dirty="0">
                <a:solidFill>
                  <a:srgbClr val="002060"/>
                </a:solidFill>
                <a:latin typeface="Century Gothic" panose="020B0502020202020204" pitchFamily="34" charset="0"/>
              </a:rPr>
              <a:t> in </a:t>
            </a:r>
            <a:r>
              <a:rPr lang="de-DE" sz="2000" dirty="0" err="1">
                <a:solidFill>
                  <a:srgbClr val="002060"/>
                </a:solidFill>
                <a:latin typeface="Century Gothic" panose="020B0502020202020204" pitchFamily="34" charset="0"/>
              </a:rPr>
              <a:t>our</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hearts</a:t>
            </a:r>
            <a:r>
              <a:rPr lang="de-DE" sz="2000" dirty="0">
                <a:solidFill>
                  <a:srgbClr val="002060"/>
                </a:solidFill>
                <a:latin typeface="Century Gothic" panose="020B0502020202020204" pitchFamily="34" charset="0"/>
              </a:rPr>
              <a:t>!</a:t>
            </a:r>
          </a:p>
          <a:p>
            <a:pPr lvl="0">
              <a:lnSpc>
                <a:spcPct val="150000"/>
              </a:lnSpc>
              <a:spcBef>
                <a:spcPct val="0"/>
              </a:spcBef>
              <a:buNone/>
              <a:defRPr/>
            </a:pPr>
            <a:r>
              <a:rPr lang="de-DE" sz="2000" dirty="0">
                <a:solidFill>
                  <a:srgbClr val="002060"/>
                </a:solidFill>
                <a:latin typeface="Century Gothic" panose="020B0502020202020204" pitchFamily="34" charset="0"/>
              </a:rPr>
              <a:t>Merry </a:t>
            </a:r>
            <a:r>
              <a:rPr lang="de-DE" sz="2000" dirty="0" err="1">
                <a:solidFill>
                  <a:srgbClr val="002060"/>
                </a:solidFill>
                <a:latin typeface="Century Gothic" panose="020B0502020202020204" pitchFamily="34" charset="0"/>
              </a:rPr>
              <a:t>merry</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tralalalala</a:t>
            </a:r>
            <a:r>
              <a:rPr lang="de-DE" sz="2000" dirty="0">
                <a:solidFill>
                  <a:srgbClr val="002060"/>
                </a:solidFill>
                <a:latin typeface="Century Gothic" panose="020B0502020202020204" pitchFamily="34" charset="0"/>
              </a:rPr>
              <a:t>!</a:t>
            </a:r>
            <a:br>
              <a:rPr lang="de-DE" sz="2000" dirty="0">
                <a:solidFill>
                  <a:srgbClr val="002060"/>
                </a:solidFill>
                <a:latin typeface="Century Gothic" panose="020B0502020202020204" pitchFamily="34" charset="0"/>
              </a:rPr>
            </a:br>
            <a:r>
              <a:rPr lang="de-DE" sz="2000" dirty="0">
                <a:solidFill>
                  <a:srgbClr val="002060"/>
                </a:solidFill>
                <a:latin typeface="Century Gothic" panose="020B0502020202020204" pitchFamily="34" charset="0"/>
              </a:rPr>
              <a:t>Soon Nikolausabend will </a:t>
            </a:r>
            <a:r>
              <a:rPr lang="de-DE" sz="2000" dirty="0" err="1">
                <a:solidFill>
                  <a:srgbClr val="002060"/>
                </a:solidFill>
                <a:latin typeface="Century Gothic" panose="020B0502020202020204" pitchFamily="34" charset="0"/>
              </a:rPr>
              <a:t>be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here</a:t>
            </a:r>
            <a:r>
              <a:rPr lang="de-DE" sz="2000" dirty="0">
                <a:solidFill>
                  <a:srgbClr val="002060"/>
                </a:solidFill>
                <a:latin typeface="Century Gothic" panose="020B0502020202020204" pitchFamily="34" charset="0"/>
              </a:rPr>
              <a:t>!</a:t>
            </a:r>
          </a:p>
          <a:p>
            <a:pPr lvl="0">
              <a:lnSpc>
                <a:spcPct val="150000"/>
              </a:lnSpc>
              <a:spcBef>
                <a:spcPct val="0"/>
              </a:spcBef>
              <a:buNone/>
              <a:defRPr/>
            </a:pPr>
            <a:r>
              <a:rPr lang="de-DE" sz="2000" dirty="0" err="1">
                <a:solidFill>
                  <a:srgbClr val="002060"/>
                </a:solidFill>
                <a:latin typeface="Century Gothic" panose="020B0502020202020204" pitchFamily="34" charset="0"/>
              </a:rPr>
              <a:t>soon</a:t>
            </a:r>
            <a:r>
              <a:rPr lang="de-DE" sz="2000" dirty="0">
                <a:solidFill>
                  <a:srgbClr val="002060"/>
                </a:solidFill>
                <a:latin typeface="Century Gothic" panose="020B0502020202020204" pitchFamily="34" charset="0"/>
              </a:rPr>
              <a:t> Nikolausabend will </a:t>
            </a:r>
            <a:r>
              <a:rPr lang="de-DE" sz="2000" dirty="0" err="1">
                <a:solidFill>
                  <a:srgbClr val="002060"/>
                </a:solidFill>
                <a:latin typeface="Century Gothic" panose="020B0502020202020204" pitchFamily="34" charset="0"/>
              </a:rPr>
              <a:t>be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here</a:t>
            </a:r>
            <a:r>
              <a:rPr lang="de-DE" sz="2000" dirty="0">
                <a:solidFill>
                  <a:srgbClr val="002060"/>
                </a:solidFill>
                <a:latin typeface="Century Gothic" panose="020B0502020202020204" pitchFamily="34" charset="0"/>
              </a:rPr>
              <a:t>!</a:t>
            </a:r>
          </a:p>
          <a:p>
            <a:pPr lvl="0">
              <a:lnSpc>
                <a:spcPct val="150000"/>
              </a:lnSpc>
              <a:spcBef>
                <a:spcPct val="0"/>
              </a:spcBef>
              <a:buNone/>
              <a:defRPr/>
            </a:pPr>
            <a:r>
              <a:rPr lang="de-DE" sz="2000" dirty="0">
                <a:solidFill>
                  <a:srgbClr val="002060"/>
                </a:solidFill>
                <a:latin typeface="Century Gothic" panose="020B0502020202020204" pitchFamily="34" charset="0"/>
              </a:rPr>
              <a:t>2. The I </a:t>
            </a:r>
            <a:r>
              <a:rPr lang="de-DE" sz="2000" dirty="0" err="1">
                <a:solidFill>
                  <a:srgbClr val="002060"/>
                </a:solidFill>
                <a:latin typeface="Century Gothic" panose="020B0502020202020204" pitchFamily="34" charset="0"/>
              </a:rPr>
              <a:t>set</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up</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the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plate</a:t>
            </a:r>
            <a:r>
              <a:rPr lang="de-DE" sz="2000" dirty="0">
                <a:solidFill>
                  <a:srgbClr val="002060"/>
                </a:solidFill>
                <a:latin typeface="Century Gothic" panose="020B0502020202020204" pitchFamily="34" charset="0"/>
              </a:rPr>
              <a:t>,</a:t>
            </a:r>
          </a:p>
          <a:p>
            <a:pPr lvl="0">
              <a:lnSpc>
                <a:spcPct val="150000"/>
              </a:lnSpc>
              <a:spcBef>
                <a:spcPct val="0"/>
              </a:spcBef>
              <a:buNone/>
              <a:defRPr/>
            </a:pPr>
            <a:r>
              <a:rPr lang="de-DE" sz="2000" dirty="0" err="1">
                <a:solidFill>
                  <a:srgbClr val="002060"/>
                </a:solidFill>
                <a:latin typeface="Century Gothic" panose="020B0502020202020204" pitchFamily="34" charset="0"/>
              </a:rPr>
              <a:t>surely</a:t>
            </a:r>
            <a:r>
              <a:rPr lang="de-DE" sz="2000" dirty="0">
                <a:solidFill>
                  <a:srgbClr val="002060"/>
                </a:solidFill>
                <a:latin typeface="Century Gothic" panose="020B0502020202020204" pitchFamily="34" charset="0"/>
              </a:rPr>
              <a:t> Nikolaus will </a:t>
            </a:r>
            <a:r>
              <a:rPr lang="de-DE" sz="2000" dirty="0" err="1">
                <a:solidFill>
                  <a:srgbClr val="002060"/>
                </a:solidFill>
                <a:latin typeface="Century Gothic" panose="020B0502020202020204" pitchFamily="34" charset="0"/>
              </a:rPr>
              <a:t>put</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something</a:t>
            </a:r>
            <a:r>
              <a:rPr lang="de-DE" sz="2000" dirty="0">
                <a:solidFill>
                  <a:srgbClr val="002060"/>
                </a:solidFill>
                <a:latin typeface="Century Gothic" panose="020B0502020202020204" pitchFamily="34" charset="0"/>
              </a:rPr>
              <a:t> on it.</a:t>
            </a:r>
          </a:p>
          <a:p>
            <a:pPr lvl="0">
              <a:lnSpc>
                <a:spcPct val="150000"/>
              </a:lnSpc>
              <a:spcBef>
                <a:spcPct val="0"/>
              </a:spcBef>
              <a:buNone/>
              <a:defRPr/>
            </a:pPr>
            <a:r>
              <a:rPr lang="de-DE" sz="2000" dirty="0">
                <a:solidFill>
                  <a:srgbClr val="002060"/>
                </a:solidFill>
                <a:latin typeface="Century Gothic" panose="020B0502020202020204" pitchFamily="34" charset="0"/>
              </a:rPr>
              <a:t>Merry </a:t>
            </a:r>
            <a:r>
              <a:rPr lang="de-DE" sz="2000" dirty="0" err="1">
                <a:solidFill>
                  <a:srgbClr val="002060"/>
                </a:solidFill>
                <a:latin typeface="Century Gothic" panose="020B0502020202020204" pitchFamily="34" charset="0"/>
              </a:rPr>
              <a:t>merry</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tralalalala</a:t>
            </a:r>
            <a:r>
              <a:rPr lang="de-DE" sz="2000" dirty="0">
                <a:solidFill>
                  <a:srgbClr val="002060"/>
                </a:solidFill>
                <a:latin typeface="Century Gothic" panose="020B0502020202020204" pitchFamily="34" charset="0"/>
              </a:rPr>
              <a:t>!</a:t>
            </a:r>
            <a:br>
              <a:rPr lang="de-DE" sz="2000" dirty="0">
                <a:solidFill>
                  <a:srgbClr val="002060"/>
                </a:solidFill>
                <a:latin typeface="Century Gothic" panose="020B0502020202020204" pitchFamily="34" charset="0"/>
              </a:rPr>
            </a:br>
            <a:r>
              <a:rPr lang="de-DE" sz="2000" dirty="0">
                <a:solidFill>
                  <a:srgbClr val="002060"/>
                </a:solidFill>
                <a:latin typeface="Century Gothic" panose="020B0502020202020204" pitchFamily="34" charset="0"/>
              </a:rPr>
              <a:t>Soon Nikolausabend will </a:t>
            </a:r>
            <a:r>
              <a:rPr lang="de-DE" sz="2000" dirty="0" err="1">
                <a:solidFill>
                  <a:srgbClr val="002060"/>
                </a:solidFill>
                <a:latin typeface="Century Gothic" panose="020B0502020202020204" pitchFamily="34" charset="0"/>
              </a:rPr>
              <a:t>be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here</a:t>
            </a:r>
            <a:r>
              <a:rPr lang="de-DE" sz="2000" dirty="0">
                <a:solidFill>
                  <a:srgbClr val="002060"/>
                </a:solidFill>
                <a:latin typeface="Century Gothic" panose="020B0502020202020204" pitchFamily="34" charset="0"/>
              </a:rPr>
              <a:t>!</a:t>
            </a:r>
          </a:p>
          <a:p>
            <a:pPr lvl="0">
              <a:lnSpc>
                <a:spcPct val="150000"/>
              </a:lnSpc>
              <a:spcBef>
                <a:spcPct val="0"/>
              </a:spcBef>
              <a:buNone/>
              <a:defRPr/>
            </a:pPr>
            <a:r>
              <a:rPr lang="de-DE" sz="2000" dirty="0" err="1">
                <a:solidFill>
                  <a:srgbClr val="002060"/>
                </a:solidFill>
                <a:latin typeface="Century Gothic" panose="020B0502020202020204" pitchFamily="34" charset="0"/>
              </a:rPr>
              <a:t>soon</a:t>
            </a:r>
            <a:r>
              <a:rPr lang="de-DE" sz="2000" dirty="0">
                <a:solidFill>
                  <a:srgbClr val="002060"/>
                </a:solidFill>
                <a:latin typeface="Century Gothic" panose="020B0502020202020204" pitchFamily="34" charset="0"/>
              </a:rPr>
              <a:t> Nikolausabend will </a:t>
            </a:r>
            <a:r>
              <a:rPr lang="de-DE" sz="2000" dirty="0" err="1">
                <a:solidFill>
                  <a:srgbClr val="002060"/>
                </a:solidFill>
                <a:latin typeface="Century Gothic" panose="020B0502020202020204" pitchFamily="34" charset="0"/>
              </a:rPr>
              <a:t>be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here</a:t>
            </a:r>
            <a:r>
              <a:rPr lang="de-DE" sz="2000" dirty="0">
                <a:solidFill>
                  <a:srgbClr val="002060"/>
                </a:solidFill>
                <a:latin typeface="Century Gothic" panose="020B0502020202020204" pitchFamily="34" charset="0"/>
              </a:rPr>
              <a:t>! </a:t>
            </a:r>
            <a:endParaRPr lang="en-GB" sz="2000" dirty="0"/>
          </a:p>
        </p:txBody>
      </p:sp>
      <p:pic>
        <p:nvPicPr>
          <p:cNvPr id="18" name="Picture 17">
            <a:extLst>
              <a:ext uri="{FF2B5EF4-FFF2-40B4-BE49-F238E27FC236}">
                <a16:creationId xmlns:a16="http://schemas.microsoft.com/office/drawing/2014/main" id="{F2A273F1-B316-80D1-E117-BDB2B780A624}"/>
              </a:ext>
            </a:extLst>
          </p:cNvPr>
          <p:cNvPicPr>
            <a:picLocks noChangeAspect="1"/>
          </p:cNvPicPr>
          <p:nvPr/>
        </p:nvPicPr>
        <p:blipFill>
          <a:blip r:embed="rId7"/>
          <a:stretch>
            <a:fillRect/>
          </a:stretch>
        </p:blipFill>
        <p:spPr>
          <a:xfrm>
            <a:off x="10247311" y="2086755"/>
            <a:ext cx="1694627" cy="1110334"/>
          </a:xfrm>
          <a:prstGeom prst="rect">
            <a:avLst/>
          </a:prstGeom>
        </p:spPr>
      </p:pic>
      <p:sp>
        <p:nvSpPr>
          <p:cNvPr id="19" name="Rectangle: Rounded Corners 18">
            <a:extLst>
              <a:ext uri="{FF2B5EF4-FFF2-40B4-BE49-F238E27FC236}">
                <a16:creationId xmlns:a16="http://schemas.microsoft.com/office/drawing/2014/main" id="{4112EE9E-23F9-8259-DBB5-A0103DB0BC81}"/>
              </a:ext>
            </a:extLst>
          </p:cNvPr>
          <p:cNvSpPr/>
          <p:nvPr/>
        </p:nvSpPr>
        <p:spPr>
          <a:xfrm>
            <a:off x="4216467" y="4996312"/>
            <a:ext cx="1622621" cy="731520"/>
          </a:xfrm>
          <a:prstGeom prst="roundRect">
            <a:avLst/>
          </a:prstGeom>
          <a:solidFill>
            <a:srgbClr val="70AD47">
              <a:lumMod val="20000"/>
              <a:lumOff val="80000"/>
            </a:srgbClr>
          </a:solidFill>
          <a:ln w="57150" cap="flat" cmpd="sng" algn="ctr">
            <a:solidFill>
              <a:srgbClr val="00B050"/>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0" dirty="0">
                <a:solidFill>
                  <a:srgbClr val="002060"/>
                </a:solidFill>
                <a:latin typeface="Century Gothic" panose="020B0502020202020204" pitchFamily="34" charset="0"/>
              </a:rPr>
              <a:t>der Teller</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(the) plate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Picture 19">
            <a:extLst>
              <a:ext uri="{FF2B5EF4-FFF2-40B4-BE49-F238E27FC236}">
                <a16:creationId xmlns:a16="http://schemas.microsoft.com/office/drawing/2014/main" id="{8B875804-DCF7-1A32-67F5-456D8BC9ED34}"/>
              </a:ext>
            </a:extLst>
          </p:cNvPr>
          <p:cNvPicPr>
            <a:picLocks noChangeAspect="1"/>
          </p:cNvPicPr>
          <p:nvPr/>
        </p:nvPicPr>
        <p:blipFill>
          <a:blip r:embed="rId8"/>
          <a:stretch>
            <a:fillRect/>
          </a:stretch>
        </p:blipFill>
        <p:spPr>
          <a:xfrm>
            <a:off x="4568109" y="5952197"/>
            <a:ext cx="1335505" cy="667753"/>
          </a:xfrm>
          <a:prstGeom prst="rect">
            <a:avLst/>
          </a:prstGeom>
        </p:spPr>
      </p:pic>
      <p:sp>
        <p:nvSpPr>
          <p:cNvPr id="21" name="Rectangle: Rounded Corners 20">
            <a:extLst>
              <a:ext uri="{FF2B5EF4-FFF2-40B4-BE49-F238E27FC236}">
                <a16:creationId xmlns:a16="http://schemas.microsoft.com/office/drawing/2014/main" id="{C1052E9B-CA8F-526A-336D-5F6B31266357}"/>
              </a:ext>
            </a:extLst>
          </p:cNvPr>
          <p:cNvSpPr/>
          <p:nvPr/>
        </p:nvSpPr>
        <p:spPr>
          <a:xfrm>
            <a:off x="4360024" y="5362072"/>
            <a:ext cx="1335505" cy="360996"/>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6F674C8F-B717-9AD0-1A24-041E1DD68F81}"/>
              </a:ext>
            </a:extLst>
          </p:cNvPr>
          <p:cNvSpPr/>
          <p:nvPr/>
        </p:nvSpPr>
        <p:spPr>
          <a:xfrm>
            <a:off x="8082942" y="4419051"/>
            <a:ext cx="942724" cy="335829"/>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0" name="Picture 6" descr="Free vector graphics of Singing">
            <a:extLst>
              <a:ext uri="{FF2B5EF4-FFF2-40B4-BE49-F238E27FC236}">
                <a16:creationId xmlns:a16="http://schemas.microsoft.com/office/drawing/2014/main" id="{4E1EB7D1-D77A-BDC5-05D1-083F3DD878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3915" y="-121060"/>
            <a:ext cx="2125104" cy="1062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20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1275337" y="1029091"/>
            <a:ext cx="950259" cy="361057"/>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47195" y="-50382"/>
            <a:ext cx="844805" cy="1079473"/>
          </a:xfrm>
          <a:prstGeom prst="rect">
            <a:avLst/>
          </a:prstGeom>
        </p:spPr>
      </p:pic>
      <p:sp>
        <p:nvSpPr>
          <p:cNvPr id="17" name="TextBox 16">
            <a:hlinkClick r:id="" action="ppaction://noaction">
              <a:snd r:embed="rId4" name="T1_vocabgramm_13.3.wav"/>
            </a:hlinkClick>
            <a:extLst>
              <a:ext uri="{FF2B5EF4-FFF2-40B4-BE49-F238E27FC236}">
                <a16:creationId xmlns:a16="http://schemas.microsoft.com/office/drawing/2014/main" id="{12FBFAFD-D3BE-7858-BEB9-C6EB48B99DE2}"/>
              </a:ext>
            </a:extLst>
          </p:cNvPr>
          <p:cNvSpPr txBox="1"/>
          <p:nvPr/>
        </p:nvSpPr>
        <p:spPr>
          <a:xfrm>
            <a:off x="417424" y="-38147"/>
            <a:ext cx="4897024" cy="6958764"/>
          </a:xfrm>
          <a:prstGeom prst="rect">
            <a:avLst/>
          </a:prstGeom>
          <a:solidFill>
            <a:schemeClr val="accent2">
              <a:lumMod val="20000"/>
              <a:lumOff val="80000"/>
            </a:schemeClr>
          </a:solidFill>
        </p:spPr>
        <p:txBody>
          <a:bodyPr wrap="square">
            <a:spAutoFit/>
          </a:bodyPr>
          <a:lstStyle/>
          <a:p>
            <a:pPr lvl="0">
              <a:lnSpc>
                <a:spcPct val="150000"/>
              </a:lnSpc>
              <a:spcBef>
                <a:spcPct val="0"/>
              </a:spcBef>
              <a:buNone/>
              <a:defRPr/>
            </a:pPr>
            <a:r>
              <a:rPr lang="de-DE" altLang="en-US" sz="2000" dirty="0">
                <a:solidFill>
                  <a:srgbClr val="002060"/>
                </a:solidFill>
                <a:latin typeface="Century Gothic" panose="020B0502020202020204" pitchFamily="34" charset="0"/>
              </a:rPr>
              <a:t>3. Wenn ich schlaf’, dann träume ich:</a:t>
            </a:r>
          </a:p>
          <a:p>
            <a:pPr lvl="0">
              <a:lnSpc>
                <a:spcPct val="150000"/>
              </a:lnSpc>
              <a:spcBef>
                <a:spcPct val="0"/>
              </a:spcBef>
              <a:buNone/>
              <a:defRPr/>
            </a:pPr>
            <a:r>
              <a:rPr lang="de-DE" altLang="en-US" sz="2000" dirty="0">
                <a:solidFill>
                  <a:srgbClr val="002060"/>
                </a:solidFill>
                <a:latin typeface="Century Gothic" panose="020B0502020202020204" pitchFamily="34" charset="0"/>
              </a:rPr>
              <a:t>Jetzt bringt </a:t>
            </a:r>
            <a:r>
              <a:rPr lang="de-DE" altLang="en-US" sz="2000" dirty="0" err="1">
                <a:solidFill>
                  <a:srgbClr val="002060"/>
                </a:solidFill>
                <a:latin typeface="Century Gothic" panose="020B0502020202020204" pitchFamily="34" charset="0"/>
              </a:rPr>
              <a:t>Nik’laus</a:t>
            </a:r>
            <a:r>
              <a:rPr lang="de-DE" altLang="en-US" sz="2000" dirty="0">
                <a:solidFill>
                  <a:srgbClr val="002060"/>
                </a:solidFill>
                <a:latin typeface="Century Gothic" panose="020B0502020202020204" pitchFamily="34" charset="0"/>
              </a:rPr>
              <a:t> was für mich.</a:t>
            </a:r>
          </a:p>
          <a:p>
            <a:pPr lvl="0">
              <a:lnSpc>
                <a:spcPct val="150000"/>
              </a:lnSpc>
              <a:spcBef>
                <a:spcPct val="0"/>
              </a:spcBef>
              <a:buNone/>
              <a:defRPr/>
            </a:pPr>
            <a:r>
              <a:rPr lang="de-DE" altLang="en-US" sz="2000" dirty="0">
                <a:solidFill>
                  <a:srgbClr val="002060"/>
                </a:solidFill>
                <a:latin typeface="Century Gothic" panose="020B0502020202020204" pitchFamily="34" charset="0"/>
              </a:rPr>
              <a:t>Lustig, lustig, </a:t>
            </a:r>
            <a:r>
              <a:rPr lang="de-DE" altLang="en-US" sz="2000" dirty="0" err="1">
                <a:solidFill>
                  <a:srgbClr val="002060"/>
                </a:solidFill>
                <a:latin typeface="Century Gothic" panose="020B0502020202020204" pitchFamily="34" charset="0"/>
              </a:rPr>
              <a:t>tralalalala</a:t>
            </a:r>
            <a:r>
              <a:rPr lang="de-DE" altLang="en-US" sz="2000" dirty="0">
                <a:solidFill>
                  <a:srgbClr val="002060"/>
                </a:solidFill>
                <a:latin typeface="Century Gothic" panose="020B0502020202020204" pitchFamily="34" charset="0"/>
              </a:rPr>
              <a:t>!</a:t>
            </a:r>
          </a:p>
          <a:p>
            <a:pPr lvl="0">
              <a:lnSpc>
                <a:spcPct val="150000"/>
              </a:lnSpc>
              <a:spcBef>
                <a:spcPct val="0"/>
              </a:spcBef>
              <a:buNone/>
              <a:defRPr/>
            </a:pPr>
            <a:r>
              <a:rPr lang="de-DE" altLang="en-US" sz="2000" dirty="0">
                <a:solidFill>
                  <a:srgbClr val="002060"/>
                </a:solidFill>
                <a:latin typeface="Century Gothic" panose="020B0502020202020204" pitchFamily="34" charset="0"/>
              </a:rPr>
              <a:t>Bald ist Nikolausabend da,</a:t>
            </a:r>
          </a:p>
          <a:p>
            <a:pPr lvl="0">
              <a:lnSpc>
                <a:spcPct val="150000"/>
              </a:lnSpc>
              <a:spcBef>
                <a:spcPct val="0"/>
              </a:spcBef>
              <a:buNone/>
              <a:defRPr/>
            </a:pPr>
            <a:r>
              <a:rPr lang="de-DE" altLang="en-US" sz="2000" dirty="0">
                <a:solidFill>
                  <a:srgbClr val="002060"/>
                </a:solidFill>
                <a:latin typeface="Century Gothic" panose="020B0502020202020204" pitchFamily="34" charset="0"/>
              </a:rPr>
              <a:t>bald ist Nikolausabend da!</a:t>
            </a:r>
          </a:p>
          <a:p>
            <a:pPr lvl="0">
              <a:lnSpc>
                <a:spcPct val="150000"/>
              </a:lnSpc>
              <a:spcBef>
                <a:spcPct val="0"/>
              </a:spcBef>
              <a:buNone/>
              <a:defRPr/>
            </a:pPr>
            <a:r>
              <a:rPr lang="de-DE" altLang="en-US" sz="2000" dirty="0">
                <a:solidFill>
                  <a:srgbClr val="002060"/>
                </a:solidFill>
                <a:latin typeface="Century Gothic" panose="020B0502020202020204" pitchFamily="34" charset="0"/>
              </a:rPr>
              <a:t>4. Wenn ich aufgestanden bin,</a:t>
            </a:r>
          </a:p>
          <a:p>
            <a:pPr lvl="0">
              <a:lnSpc>
                <a:spcPct val="150000"/>
              </a:lnSpc>
              <a:spcBef>
                <a:spcPct val="0"/>
              </a:spcBef>
              <a:buNone/>
              <a:defRPr/>
            </a:pPr>
            <a:r>
              <a:rPr lang="de-DE" altLang="en-US" sz="2000" dirty="0">
                <a:solidFill>
                  <a:srgbClr val="002060"/>
                </a:solidFill>
                <a:latin typeface="Century Gothic" panose="020B0502020202020204" pitchFamily="34" charset="0"/>
              </a:rPr>
              <a:t>lauf’ ich schnell zum Teller hin.</a:t>
            </a:r>
          </a:p>
          <a:p>
            <a:pPr lvl="0">
              <a:lnSpc>
                <a:spcPct val="150000"/>
              </a:lnSpc>
              <a:spcBef>
                <a:spcPct val="0"/>
              </a:spcBef>
              <a:buNone/>
              <a:defRPr/>
            </a:pPr>
            <a:r>
              <a:rPr lang="de-DE" altLang="en-US" sz="2000" dirty="0">
                <a:solidFill>
                  <a:srgbClr val="002060"/>
                </a:solidFill>
                <a:latin typeface="Century Gothic" panose="020B0502020202020204" pitchFamily="34" charset="0"/>
              </a:rPr>
              <a:t>Lustig, lustig, </a:t>
            </a:r>
            <a:r>
              <a:rPr lang="de-DE" altLang="en-US" sz="2000" dirty="0" err="1">
                <a:solidFill>
                  <a:srgbClr val="002060"/>
                </a:solidFill>
                <a:latin typeface="Century Gothic" panose="020B0502020202020204" pitchFamily="34" charset="0"/>
              </a:rPr>
              <a:t>tralalalala</a:t>
            </a:r>
            <a:r>
              <a:rPr lang="de-DE" altLang="en-US" sz="2000" dirty="0">
                <a:solidFill>
                  <a:srgbClr val="002060"/>
                </a:solidFill>
                <a:latin typeface="Century Gothic" panose="020B0502020202020204" pitchFamily="34" charset="0"/>
              </a:rPr>
              <a:t>!</a:t>
            </a:r>
          </a:p>
          <a:p>
            <a:pPr lvl="0">
              <a:lnSpc>
                <a:spcPct val="150000"/>
              </a:lnSpc>
              <a:spcBef>
                <a:spcPct val="0"/>
              </a:spcBef>
              <a:buNone/>
              <a:defRPr/>
            </a:pPr>
            <a:r>
              <a:rPr lang="de-DE" altLang="en-US" sz="2000" dirty="0">
                <a:solidFill>
                  <a:srgbClr val="002060"/>
                </a:solidFill>
                <a:latin typeface="Century Gothic" panose="020B0502020202020204" pitchFamily="34" charset="0"/>
              </a:rPr>
              <a:t>Bald ist Nikolausabend da,</a:t>
            </a:r>
          </a:p>
          <a:p>
            <a:pPr lvl="0">
              <a:lnSpc>
                <a:spcPct val="150000"/>
              </a:lnSpc>
              <a:spcBef>
                <a:spcPct val="0"/>
              </a:spcBef>
              <a:buNone/>
              <a:defRPr/>
            </a:pPr>
            <a:r>
              <a:rPr lang="de-DE" altLang="en-US" sz="2000" dirty="0">
                <a:solidFill>
                  <a:srgbClr val="002060"/>
                </a:solidFill>
                <a:latin typeface="Century Gothic" panose="020B0502020202020204" pitchFamily="34" charset="0"/>
              </a:rPr>
              <a:t>bald ist Nikolausabend da!</a:t>
            </a:r>
          </a:p>
          <a:p>
            <a:pPr lvl="0">
              <a:lnSpc>
                <a:spcPct val="150000"/>
              </a:lnSpc>
              <a:spcBef>
                <a:spcPct val="0"/>
              </a:spcBef>
              <a:buNone/>
              <a:defRPr/>
            </a:pPr>
            <a:r>
              <a:rPr lang="de-DE" altLang="en-US" sz="2000" dirty="0">
                <a:solidFill>
                  <a:srgbClr val="002060"/>
                </a:solidFill>
                <a:latin typeface="Century Gothic" panose="020B0502020202020204" pitchFamily="34" charset="0"/>
              </a:rPr>
              <a:t>5. </a:t>
            </a:r>
            <a:r>
              <a:rPr lang="de-DE" altLang="en-US" sz="2000" dirty="0" err="1">
                <a:solidFill>
                  <a:srgbClr val="002060"/>
                </a:solidFill>
                <a:latin typeface="Century Gothic" panose="020B0502020202020204" pitchFamily="34" charset="0"/>
              </a:rPr>
              <a:t>Nik’laus</a:t>
            </a:r>
            <a:r>
              <a:rPr lang="de-DE" altLang="en-US" sz="2000" dirty="0">
                <a:solidFill>
                  <a:srgbClr val="002060"/>
                </a:solidFill>
                <a:latin typeface="Century Gothic" panose="020B0502020202020204" pitchFamily="34" charset="0"/>
              </a:rPr>
              <a:t> ist ein guter Mann,</a:t>
            </a:r>
          </a:p>
          <a:p>
            <a:pPr lvl="0">
              <a:lnSpc>
                <a:spcPct val="150000"/>
              </a:lnSpc>
              <a:spcBef>
                <a:spcPct val="0"/>
              </a:spcBef>
              <a:buNone/>
              <a:defRPr/>
            </a:pPr>
            <a:r>
              <a:rPr lang="de-DE" altLang="en-US" sz="2000" dirty="0">
                <a:solidFill>
                  <a:srgbClr val="002060"/>
                </a:solidFill>
                <a:latin typeface="Century Gothic" panose="020B0502020202020204" pitchFamily="34" charset="0"/>
              </a:rPr>
              <a:t>dem man nicht genug danken kann.</a:t>
            </a:r>
          </a:p>
          <a:p>
            <a:pPr lvl="0">
              <a:lnSpc>
                <a:spcPct val="150000"/>
              </a:lnSpc>
              <a:spcBef>
                <a:spcPct val="0"/>
              </a:spcBef>
              <a:buNone/>
              <a:defRPr/>
            </a:pPr>
            <a:r>
              <a:rPr lang="de-DE" altLang="en-US" sz="2000" dirty="0">
                <a:solidFill>
                  <a:srgbClr val="002060"/>
                </a:solidFill>
                <a:latin typeface="Century Gothic" panose="020B0502020202020204" pitchFamily="34" charset="0"/>
              </a:rPr>
              <a:t>Lustig, lustig, </a:t>
            </a:r>
            <a:r>
              <a:rPr lang="de-DE" altLang="en-US" sz="2000" dirty="0" err="1">
                <a:solidFill>
                  <a:srgbClr val="002060"/>
                </a:solidFill>
                <a:latin typeface="Century Gothic" panose="020B0502020202020204" pitchFamily="34" charset="0"/>
              </a:rPr>
              <a:t>tralalalala</a:t>
            </a:r>
            <a:r>
              <a:rPr lang="de-DE" altLang="en-US" sz="2000" dirty="0">
                <a:solidFill>
                  <a:srgbClr val="002060"/>
                </a:solidFill>
                <a:latin typeface="Century Gothic" panose="020B0502020202020204" pitchFamily="34" charset="0"/>
              </a:rPr>
              <a:t>!</a:t>
            </a:r>
          </a:p>
          <a:p>
            <a:pPr lvl="0">
              <a:lnSpc>
                <a:spcPct val="150000"/>
              </a:lnSpc>
              <a:spcBef>
                <a:spcPct val="0"/>
              </a:spcBef>
              <a:buNone/>
              <a:defRPr/>
            </a:pPr>
            <a:r>
              <a:rPr lang="de-DE" altLang="en-US" sz="2000" dirty="0">
                <a:solidFill>
                  <a:srgbClr val="002060"/>
                </a:solidFill>
                <a:latin typeface="Century Gothic" panose="020B0502020202020204" pitchFamily="34" charset="0"/>
              </a:rPr>
              <a:t>Bald ist Nikolausabend da,</a:t>
            </a:r>
          </a:p>
          <a:p>
            <a:pPr lvl="0">
              <a:lnSpc>
                <a:spcPct val="150000"/>
              </a:lnSpc>
              <a:spcBef>
                <a:spcPct val="0"/>
              </a:spcBef>
              <a:buNone/>
              <a:defRPr/>
            </a:pPr>
            <a:r>
              <a:rPr lang="de-DE" altLang="en-US" sz="2000" dirty="0">
                <a:solidFill>
                  <a:srgbClr val="002060"/>
                </a:solidFill>
                <a:latin typeface="Century Gothic" panose="020B0502020202020204" pitchFamily="34" charset="0"/>
              </a:rPr>
              <a:t>bald ist Nikolausabend da</a:t>
            </a:r>
            <a:endParaRPr lang="en-GB" sz="2000" dirty="0"/>
          </a:p>
        </p:txBody>
      </p:sp>
      <p:sp>
        <p:nvSpPr>
          <p:cNvPr id="4" name="TextBox 3">
            <a:extLst>
              <a:ext uri="{FF2B5EF4-FFF2-40B4-BE49-F238E27FC236}">
                <a16:creationId xmlns:a16="http://schemas.microsoft.com/office/drawing/2014/main" id="{038E6EE4-C988-EDFF-5BF7-3D815DEDBAD4}"/>
              </a:ext>
            </a:extLst>
          </p:cNvPr>
          <p:cNvSpPr txBox="1"/>
          <p:nvPr/>
        </p:nvSpPr>
        <p:spPr>
          <a:xfrm>
            <a:off x="5576117" y="-68491"/>
            <a:ext cx="5563027" cy="7420429"/>
          </a:xfrm>
          <a:prstGeom prst="rect">
            <a:avLst/>
          </a:prstGeom>
          <a:solidFill>
            <a:schemeClr val="accent5">
              <a:lumMod val="20000"/>
              <a:lumOff val="80000"/>
            </a:schemeClr>
          </a:solidFill>
        </p:spPr>
        <p:txBody>
          <a:bodyPr wrap="square">
            <a:spAutoFit/>
          </a:bodyPr>
          <a:lstStyle/>
          <a:p>
            <a:pPr lvl="0">
              <a:lnSpc>
                <a:spcPct val="150000"/>
              </a:lnSpc>
              <a:spcBef>
                <a:spcPct val="0"/>
              </a:spcBef>
              <a:buNone/>
              <a:defRPr/>
            </a:pPr>
            <a:r>
              <a:rPr lang="de-DE" altLang="en-US" sz="2000" dirty="0">
                <a:solidFill>
                  <a:srgbClr val="002060"/>
                </a:solidFill>
                <a:latin typeface="Century Gothic" panose="020B0502020202020204" pitchFamily="34" charset="0"/>
              </a:rPr>
              <a:t>3. </a:t>
            </a:r>
            <a:r>
              <a:rPr lang="de-DE" altLang="en-US" sz="2000" dirty="0" err="1">
                <a:solidFill>
                  <a:srgbClr val="002060"/>
                </a:solidFill>
                <a:latin typeface="Century Gothic" panose="020B0502020202020204" pitchFamily="34" charset="0"/>
              </a:rPr>
              <a:t>When</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I‘m</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sleeping</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then</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I‘ll</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dream</a:t>
            </a:r>
            <a:r>
              <a:rPr lang="de-DE" altLang="en-US" sz="2000" dirty="0">
                <a:solidFill>
                  <a:srgbClr val="002060"/>
                </a:solidFill>
                <a:latin typeface="Century Gothic" panose="020B0502020202020204" pitchFamily="34" charset="0"/>
              </a:rPr>
              <a:t>:</a:t>
            </a:r>
          </a:p>
          <a:p>
            <a:pPr lvl="0">
              <a:lnSpc>
                <a:spcPct val="150000"/>
              </a:lnSpc>
              <a:spcBef>
                <a:spcPct val="0"/>
              </a:spcBef>
              <a:buNone/>
              <a:defRPr/>
            </a:pPr>
            <a:r>
              <a:rPr lang="de-DE" altLang="en-US" sz="2000" dirty="0" err="1">
                <a:solidFill>
                  <a:srgbClr val="002060"/>
                </a:solidFill>
                <a:latin typeface="Century Gothic" panose="020B0502020202020204" pitchFamily="34" charset="0"/>
              </a:rPr>
              <a:t>Now</a:t>
            </a:r>
            <a:r>
              <a:rPr lang="de-DE" altLang="en-US" sz="2000" dirty="0">
                <a:solidFill>
                  <a:srgbClr val="002060"/>
                </a:solidFill>
                <a:latin typeface="Century Gothic" panose="020B0502020202020204" pitchFamily="34" charset="0"/>
              </a:rPr>
              <a:t> Nikolaus </a:t>
            </a:r>
            <a:r>
              <a:rPr lang="de-DE" altLang="en-US" sz="2000" dirty="0" err="1">
                <a:solidFill>
                  <a:srgbClr val="002060"/>
                </a:solidFill>
                <a:latin typeface="Century Gothic" panose="020B0502020202020204" pitchFamily="34" charset="0"/>
              </a:rPr>
              <a:t>is</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bringing</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something</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for</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me</a:t>
            </a:r>
            <a:r>
              <a:rPr lang="de-DE" altLang="en-US" sz="2000" dirty="0">
                <a:solidFill>
                  <a:srgbClr val="002060"/>
                </a:solidFill>
                <a:latin typeface="Century Gothic" panose="020B0502020202020204" pitchFamily="34" charset="0"/>
              </a:rPr>
              <a:t>!</a:t>
            </a:r>
          </a:p>
          <a:p>
            <a:pPr lvl="0">
              <a:lnSpc>
                <a:spcPct val="150000"/>
              </a:lnSpc>
              <a:spcBef>
                <a:spcPct val="0"/>
              </a:spcBef>
              <a:buNone/>
              <a:defRPr/>
            </a:pPr>
            <a:r>
              <a:rPr lang="de-DE" sz="2000" dirty="0">
                <a:solidFill>
                  <a:srgbClr val="002060"/>
                </a:solidFill>
                <a:latin typeface="Century Gothic" panose="020B0502020202020204" pitchFamily="34" charset="0"/>
              </a:rPr>
              <a:t>Merry </a:t>
            </a:r>
            <a:r>
              <a:rPr lang="de-DE" sz="2000" dirty="0" err="1">
                <a:solidFill>
                  <a:srgbClr val="002060"/>
                </a:solidFill>
                <a:latin typeface="Century Gothic" panose="020B0502020202020204" pitchFamily="34" charset="0"/>
              </a:rPr>
              <a:t>merry</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tralalalala</a:t>
            </a:r>
            <a:r>
              <a:rPr lang="de-DE" sz="2000" dirty="0">
                <a:solidFill>
                  <a:srgbClr val="002060"/>
                </a:solidFill>
                <a:latin typeface="Century Gothic" panose="020B0502020202020204" pitchFamily="34" charset="0"/>
              </a:rPr>
              <a:t>!</a:t>
            </a:r>
            <a:br>
              <a:rPr lang="de-DE" sz="2000" dirty="0">
                <a:solidFill>
                  <a:srgbClr val="002060"/>
                </a:solidFill>
                <a:latin typeface="Century Gothic" panose="020B0502020202020204" pitchFamily="34" charset="0"/>
              </a:rPr>
            </a:br>
            <a:r>
              <a:rPr lang="de-DE" sz="2000" dirty="0">
                <a:solidFill>
                  <a:srgbClr val="002060"/>
                </a:solidFill>
                <a:latin typeface="Century Gothic" panose="020B0502020202020204" pitchFamily="34" charset="0"/>
              </a:rPr>
              <a:t>Soon Nikolausabend will </a:t>
            </a:r>
            <a:r>
              <a:rPr lang="de-DE" sz="2000" dirty="0" err="1">
                <a:solidFill>
                  <a:srgbClr val="002060"/>
                </a:solidFill>
                <a:latin typeface="Century Gothic" panose="020B0502020202020204" pitchFamily="34" charset="0"/>
              </a:rPr>
              <a:t>be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here</a:t>
            </a:r>
            <a:r>
              <a:rPr lang="de-DE" sz="2000" dirty="0">
                <a:solidFill>
                  <a:srgbClr val="002060"/>
                </a:solidFill>
                <a:latin typeface="Century Gothic" panose="020B0502020202020204" pitchFamily="34" charset="0"/>
              </a:rPr>
              <a:t>!</a:t>
            </a:r>
          </a:p>
          <a:p>
            <a:pPr lvl="0">
              <a:lnSpc>
                <a:spcPct val="150000"/>
              </a:lnSpc>
              <a:spcBef>
                <a:spcPct val="0"/>
              </a:spcBef>
              <a:buNone/>
              <a:defRPr/>
            </a:pPr>
            <a:r>
              <a:rPr lang="de-DE" sz="2000" dirty="0" err="1">
                <a:solidFill>
                  <a:srgbClr val="002060"/>
                </a:solidFill>
                <a:latin typeface="Century Gothic" panose="020B0502020202020204" pitchFamily="34" charset="0"/>
              </a:rPr>
              <a:t>soon</a:t>
            </a:r>
            <a:r>
              <a:rPr lang="de-DE" sz="2000" dirty="0">
                <a:solidFill>
                  <a:srgbClr val="002060"/>
                </a:solidFill>
                <a:latin typeface="Century Gothic" panose="020B0502020202020204" pitchFamily="34" charset="0"/>
              </a:rPr>
              <a:t> Nikolausabend will </a:t>
            </a:r>
            <a:r>
              <a:rPr lang="de-DE" sz="2000" dirty="0" err="1">
                <a:solidFill>
                  <a:srgbClr val="002060"/>
                </a:solidFill>
                <a:latin typeface="Century Gothic" panose="020B0502020202020204" pitchFamily="34" charset="0"/>
              </a:rPr>
              <a:t>be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here</a:t>
            </a:r>
            <a:r>
              <a:rPr lang="de-DE" sz="2000" dirty="0">
                <a:solidFill>
                  <a:srgbClr val="002060"/>
                </a:solidFill>
                <a:latin typeface="Century Gothic" panose="020B0502020202020204" pitchFamily="34" charset="0"/>
              </a:rPr>
              <a:t>!</a:t>
            </a:r>
          </a:p>
          <a:p>
            <a:pPr lvl="0">
              <a:lnSpc>
                <a:spcPct val="150000"/>
              </a:lnSpc>
              <a:spcBef>
                <a:spcPct val="0"/>
              </a:spcBef>
              <a:buNone/>
              <a:defRPr/>
            </a:pPr>
            <a:r>
              <a:rPr lang="de-DE" altLang="en-US" sz="2000" dirty="0">
                <a:solidFill>
                  <a:srgbClr val="002060"/>
                </a:solidFill>
                <a:latin typeface="Century Gothic" panose="020B0502020202020204" pitchFamily="34" charset="0"/>
              </a:rPr>
              <a:t>4. </a:t>
            </a:r>
            <a:r>
              <a:rPr lang="de-DE" altLang="en-US" sz="2000" dirty="0" err="1">
                <a:solidFill>
                  <a:srgbClr val="002060"/>
                </a:solidFill>
                <a:latin typeface="Century Gothic" panose="020B0502020202020204" pitchFamily="34" charset="0"/>
              </a:rPr>
              <a:t>When</a:t>
            </a:r>
            <a:r>
              <a:rPr lang="de-DE" altLang="en-US" sz="2000" dirty="0">
                <a:solidFill>
                  <a:srgbClr val="002060"/>
                </a:solidFill>
                <a:latin typeface="Century Gothic" panose="020B0502020202020204" pitchFamily="34" charset="0"/>
              </a:rPr>
              <a:t> I </a:t>
            </a:r>
            <a:r>
              <a:rPr lang="de-DE" altLang="en-US" sz="2000" dirty="0" err="1">
                <a:solidFill>
                  <a:srgbClr val="002060"/>
                </a:solidFill>
                <a:latin typeface="Century Gothic" panose="020B0502020202020204" pitchFamily="34" charset="0"/>
              </a:rPr>
              <a:t>get</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up</a:t>
            </a:r>
            <a:r>
              <a:rPr lang="de-DE" altLang="en-US" sz="2000" dirty="0">
                <a:solidFill>
                  <a:srgbClr val="002060"/>
                </a:solidFill>
                <a:latin typeface="Century Gothic" panose="020B0502020202020204" pitchFamily="34" charset="0"/>
              </a:rPr>
              <a:t>,</a:t>
            </a:r>
          </a:p>
          <a:p>
            <a:pPr lvl="0">
              <a:lnSpc>
                <a:spcPct val="150000"/>
              </a:lnSpc>
              <a:spcBef>
                <a:spcPct val="0"/>
              </a:spcBef>
              <a:buNone/>
              <a:defRPr/>
            </a:pPr>
            <a:r>
              <a:rPr lang="de-DE" altLang="en-US" sz="2000" dirty="0">
                <a:solidFill>
                  <a:srgbClr val="002060"/>
                </a:solidFill>
                <a:latin typeface="Century Gothic" panose="020B0502020202020204" pitchFamily="34" charset="0"/>
              </a:rPr>
              <a:t>I will </a:t>
            </a:r>
            <a:r>
              <a:rPr lang="de-DE" altLang="en-US" sz="2000" dirty="0" err="1">
                <a:solidFill>
                  <a:srgbClr val="002060"/>
                </a:solidFill>
                <a:latin typeface="Century Gothic" panose="020B0502020202020204" pitchFamily="34" charset="0"/>
              </a:rPr>
              <a:t>run</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to</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my</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plate</a:t>
            </a:r>
            <a:r>
              <a:rPr lang="de-DE" altLang="en-US" sz="2000" dirty="0">
                <a:solidFill>
                  <a:srgbClr val="002060"/>
                </a:solidFill>
                <a:latin typeface="Century Gothic" panose="020B0502020202020204" pitchFamily="34" charset="0"/>
              </a:rPr>
              <a:t>.</a:t>
            </a:r>
          </a:p>
          <a:p>
            <a:pPr lvl="0">
              <a:lnSpc>
                <a:spcPct val="150000"/>
              </a:lnSpc>
              <a:spcBef>
                <a:spcPct val="0"/>
              </a:spcBef>
              <a:buNone/>
              <a:defRPr/>
            </a:pPr>
            <a:r>
              <a:rPr lang="de-DE" sz="2000" dirty="0">
                <a:solidFill>
                  <a:srgbClr val="002060"/>
                </a:solidFill>
                <a:latin typeface="Century Gothic" panose="020B0502020202020204" pitchFamily="34" charset="0"/>
              </a:rPr>
              <a:t>Merry </a:t>
            </a:r>
            <a:r>
              <a:rPr lang="de-DE" sz="2000" dirty="0" err="1">
                <a:solidFill>
                  <a:srgbClr val="002060"/>
                </a:solidFill>
                <a:latin typeface="Century Gothic" panose="020B0502020202020204" pitchFamily="34" charset="0"/>
              </a:rPr>
              <a:t>merry</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tralalalala</a:t>
            </a:r>
            <a:r>
              <a:rPr lang="de-DE" sz="2000" dirty="0">
                <a:solidFill>
                  <a:srgbClr val="002060"/>
                </a:solidFill>
                <a:latin typeface="Century Gothic" panose="020B0502020202020204" pitchFamily="34" charset="0"/>
              </a:rPr>
              <a:t>!</a:t>
            </a:r>
            <a:br>
              <a:rPr lang="de-DE" sz="2000" dirty="0">
                <a:solidFill>
                  <a:srgbClr val="002060"/>
                </a:solidFill>
                <a:latin typeface="Century Gothic" panose="020B0502020202020204" pitchFamily="34" charset="0"/>
              </a:rPr>
            </a:br>
            <a:r>
              <a:rPr lang="de-DE" sz="2000" dirty="0">
                <a:solidFill>
                  <a:srgbClr val="002060"/>
                </a:solidFill>
                <a:latin typeface="Century Gothic" panose="020B0502020202020204" pitchFamily="34" charset="0"/>
              </a:rPr>
              <a:t>Soon Nikolausabend will </a:t>
            </a:r>
            <a:r>
              <a:rPr lang="de-DE" sz="2000" dirty="0" err="1">
                <a:solidFill>
                  <a:srgbClr val="002060"/>
                </a:solidFill>
                <a:latin typeface="Century Gothic" panose="020B0502020202020204" pitchFamily="34" charset="0"/>
              </a:rPr>
              <a:t>be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here</a:t>
            </a:r>
            <a:r>
              <a:rPr lang="de-DE" sz="2000" dirty="0">
                <a:solidFill>
                  <a:srgbClr val="002060"/>
                </a:solidFill>
                <a:latin typeface="Century Gothic" panose="020B0502020202020204" pitchFamily="34" charset="0"/>
              </a:rPr>
              <a:t>!</a:t>
            </a:r>
          </a:p>
          <a:p>
            <a:pPr lvl="0">
              <a:lnSpc>
                <a:spcPct val="150000"/>
              </a:lnSpc>
              <a:spcBef>
                <a:spcPct val="0"/>
              </a:spcBef>
              <a:buNone/>
              <a:defRPr/>
            </a:pPr>
            <a:r>
              <a:rPr lang="de-DE" sz="2000" dirty="0" err="1">
                <a:solidFill>
                  <a:srgbClr val="002060"/>
                </a:solidFill>
                <a:latin typeface="Century Gothic" panose="020B0502020202020204" pitchFamily="34" charset="0"/>
              </a:rPr>
              <a:t>soon</a:t>
            </a:r>
            <a:r>
              <a:rPr lang="de-DE" sz="2000" dirty="0">
                <a:solidFill>
                  <a:srgbClr val="002060"/>
                </a:solidFill>
                <a:latin typeface="Century Gothic" panose="020B0502020202020204" pitchFamily="34" charset="0"/>
              </a:rPr>
              <a:t> Nikolausabend will </a:t>
            </a:r>
            <a:r>
              <a:rPr lang="de-DE" sz="2000" dirty="0" err="1">
                <a:solidFill>
                  <a:srgbClr val="002060"/>
                </a:solidFill>
                <a:latin typeface="Century Gothic" panose="020B0502020202020204" pitchFamily="34" charset="0"/>
              </a:rPr>
              <a:t>be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here</a:t>
            </a:r>
            <a:r>
              <a:rPr lang="de-DE" sz="2000" dirty="0">
                <a:solidFill>
                  <a:srgbClr val="002060"/>
                </a:solidFill>
                <a:latin typeface="Century Gothic" panose="020B0502020202020204" pitchFamily="34" charset="0"/>
              </a:rPr>
              <a:t>!</a:t>
            </a:r>
          </a:p>
          <a:p>
            <a:pPr lvl="0">
              <a:lnSpc>
                <a:spcPct val="150000"/>
              </a:lnSpc>
              <a:spcBef>
                <a:spcPct val="0"/>
              </a:spcBef>
              <a:buNone/>
              <a:defRPr/>
            </a:pPr>
            <a:r>
              <a:rPr lang="de-DE" altLang="en-US" sz="2000" dirty="0">
                <a:solidFill>
                  <a:srgbClr val="002060"/>
                </a:solidFill>
                <a:latin typeface="Century Gothic" panose="020B0502020202020204" pitchFamily="34" charset="0"/>
              </a:rPr>
              <a:t>5. Nikolaus </a:t>
            </a:r>
            <a:r>
              <a:rPr lang="de-DE" altLang="en-US" sz="2000" dirty="0" err="1">
                <a:solidFill>
                  <a:srgbClr val="002060"/>
                </a:solidFill>
                <a:latin typeface="Century Gothic" panose="020B0502020202020204" pitchFamily="34" charset="0"/>
              </a:rPr>
              <a:t>is</a:t>
            </a:r>
            <a:r>
              <a:rPr lang="de-DE" altLang="en-US" sz="2000" dirty="0">
                <a:solidFill>
                  <a:srgbClr val="002060"/>
                </a:solidFill>
                <a:latin typeface="Century Gothic" panose="020B0502020202020204" pitchFamily="34" charset="0"/>
              </a:rPr>
              <a:t> a </a:t>
            </a:r>
            <a:r>
              <a:rPr lang="de-DE" altLang="en-US" sz="2000" dirty="0" err="1">
                <a:solidFill>
                  <a:srgbClr val="002060"/>
                </a:solidFill>
                <a:latin typeface="Century Gothic" panose="020B0502020202020204" pitchFamily="34" charset="0"/>
              </a:rPr>
              <a:t>good</a:t>
            </a:r>
            <a:r>
              <a:rPr lang="de-DE" altLang="en-US" sz="2000" dirty="0">
                <a:solidFill>
                  <a:srgbClr val="002060"/>
                </a:solidFill>
                <a:latin typeface="Century Gothic" panose="020B0502020202020204" pitchFamily="34" charset="0"/>
              </a:rPr>
              <a:t> man</a:t>
            </a:r>
          </a:p>
          <a:p>
            <a:pPr lvl="0">
              <a:lnSpc>
                <a:spcPct val="150000"/>
              </a:lnSpc>
              <a:spcBef>
                <a:spcPct val="0"/>
              </a:spcBef>
              <a:buNone/>
              <a:defRPr/>
            </a:pPr>
            <a:r>
              <a:rPr lang="de-DE" altLang="en-US" sz="2000" dirty="0" err="1">
                <a:solidFill>
                  <a:srgbClr val="002060"/>
                </a:solidFill>
                <a:latin typeface="Century Gothic" panose="020B0502020202020204" pitchFamily="34" charset="0"/>
              </a:rPr>
              <a:t>whom</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we</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can‘t</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thank</a:t>
            </a:r>
            <a:r>
              <a:rPr lang="de-DE" altLang="en-US" sz="2000" dirty="0">
                <a:solidFill>
                  <a:srgbClr val="002060"/>
                </a:solidFill>
                <a:latin typeface="Century Gothic" panose="020B0502020202020204" pitchFamily="34" charset="0"/>
              </a:rPr>
              <a:t> </a:t>
            </a:r>
            <a:r>
              <a:rPr lang="de-DE" altLang="en-US" sz="2000" dirty="0" err="1">
                <a:solidFill>
                  <a:srgbClr val="002060"/>
                </a:solidFill>
                <a:latin typeface="Century Gothic" panose="020B0502020202020204" pitchFamily="34" charset="0"/>
              </a:rPr>
              <a:t>enough</a:t>
            </a:r>
            <a:r>
              <a:rPr lang="de-DE" altLang="en-US" sz="2000" dirty="0">
                <a:solidFill>
                  <a:srgbClr val="002060"/>
                </a:solidFill>
                <a:latin typeface="Century Gothic" panose="020B0502020202020204" pitchFamily="34" charset="0"/>
              </a:rPr>
              <a:t>.</a:t>
            </a:r>
          </a:p>
          <a:p>
            <a:pPr lvl="0">
              <a:lnSpc>
                <a:spcPct val="150000"/>
              </a:lnSpc>
              <a:spcBef>
                <a:spcPct val="0"/>
              </a:spcBef>
              <a:buNone/>
              <a:defRPr/>
            </a:pPr>
            <a:r>
              <a:rPr lang="de-DE" sz="2000" dirty="0">
                <a:solidFill>
                  <a:srgbClr val="002060"/>
                </a:solidFill>
                <a:latin typeface="Century Gothic" panose="020B0502020202020204" pitchFamily="34" charset="0"/>
              </a:rPr>
              <a:t>Merry </a:t>
            </a:r>
            <a:r>
              <a:rPr lang="de-DE" sz="2000" dirty="0" err="1">
                <a:solidFill>
                  <a:srgbClr val="002060"/>
                </a:solidFill>
                <a:latin typeface="Century Gothic" panose="020B0502020202020204" pitchFamily="34" charset="0"/>
              </a:rPr>
              <a:t>merry</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tralalalala</a:t>
            </a:r>
            <a:r>
              <a:rPr lang="de-DE" sz="2000" dirty="0">
                <a:solidFill>
                  <a:srgbClr val="002060"/>
                </a:solidFill>
                <a:latin typeface="Century Gothic" panose="020B0502020202020204" pitchFamily="34" charset="0"/>
              </a:rPr>
              <a:t>!</a:t>
            </a:r>
            <a:br>
              <a:rPr lang="de-DE" sz="2000" dirty="0">
                <a:solidFill>
                  <a:srgbClr val="002060"/>
                </a:solidFill>
                <a:latin typeface="Century Gothic" panose="020B0502020202020204" pitchFamily="34" charset="0"/>
              </a:rPr>
            </a:br>
            <a:r>
              <a:rPr lang="de-DE" sz="2000" dirty="0">
                <a:solidFill>
                  <a:srgbClr val="002060"/>
                </a:solidFill>
                <a:latin typeface="Century Gothic" panose="020B0502020202020204" pitchFamily="34" charset="0"/>
              </a:rPr>
              <a:t>Soon Nikolausabend will </a:t>
            </a:r>
            <a:r>
              <a:rPr lang="de-DE" sz="2000" dirty="0" err="1">
                <a:solidFill>
                  <a:srgbClr val="002060"/>
                </a:solidFill>
                <a:latin typeface="Century Gothic" panose="020B0502020202020204" pitchFamily="34" charset="0"/>
              </a:rPr>
              <a:t>be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here</a:t>
            </a:r>
            <a:r>
              <a:rPr lang="de-DE" sz="2000" dirty="0">
                <a:solidFill>
                  <a:srgbClr val="002060"/>
                </a:solidFill>
                <a:latin typeface="Century Gothic" panose="020B0502020202020204" pitchFamily="34" charset="0"/>
              </a:rPr>
              <a:t>!</a:t>
            </a:r>
          </a:p>
          <a:p>
            <a:pPr lvl="0">
              <a:lnSpc>
                <a:spcPct val="150000"/>
              </a:lnSpc>
              <a:spcBef>
                <a:spcPct val="0"/>
              </a:spcBef>
              <a:buNone/>
              <a:defRPr/>
            </a:pPr>
            <a:r>
              <a:rPr lang="de-DE" sz="2000" dirty="0" err="1">
                <a:solidFill>
                  <a:srgbClr val="002060"/>
                </a:solidFill>
                <a:latin typeface="Century Gothic" panose="020B0502020202020204" pitchFamily="34" charset="0"/>
              </a:rPr>
              <a:t>soon</a:t>
            </a:r>
            <a:r>
              <a:rPr lang="de-DE" sz="2000" dirty="0">
                <a:solidFill>
                  <a:srgbClr val="002060"/>
                </a:solidFill>
                <a:latin typeface="Century Gothic" panose="020B0502020202020204" pitchFamily="34" charset="0"/>
              </a:rPr>
              <a:t> Nikolausabend will </a:t>
            </a:r>
            <a:r>
              <a:rPr lang="de-DE" sz="2000" dirty="0" err="1">
                <a:solidFill>
                  <a:srgbClr val="002060"/>
                </a:solidFill>
                <a:latin typeface="Century Gothic" panose="020B0502020202020204" pitchFamily="34" charset="0"/>
              </a:rPr>
              <a:t>be</a:t>
            </a:r>
            <a:r>
              <a:rPr lang="de-DE" sz="2000" dirty="0">
                <a:solidFill>
                  <a:srgbClr val="002060"/>
                </a:solidFill>
                <a:latin typeface="Century Gothic" panose="020B0502020202020204" pitchFamily="34" charset="0"/>
              </a:rPr>
              <a:t> </a:t>
            </a:r>
            <a:r>
              <a:rPr lang="de-DE" sz="2000" dirty="0" err="1">
                <a:solidFill>
                  <a:srgbClr val="002060"/>
                </a:solidFill>
                <a:latin typeface="Century Gothic" panose="020B0502020202020204" pitchFamily="34" charset="0"/>
              </a:rPr>
              <a:t>here</a:t>
            </a:r>
            <a:r>
              <a:rPr lang="de-DE" sz="2000" dirty="0">
                <a:solidFill>
                  <a:srgbClr val="002060"/>
                </a:solidFill>
                <a:latin typeface="Century Gothic" panose="020B0502020202020204" pitchFamily="34" charset="0"/>
              </a:rPr>
              <a:t>!</a:t>
            </a:r>
          </a:p>
          <a:p>
            <a:pPr lvl="0">
              <a:lnSpc>
                <a:spcPct val="150000"/>
              </a:lnSpc>
              <a:spcBef>
                <a:spcPct val="0"/>
              </a:spcBef>
              <a:buNone/>
              <a:defRPr/>
            </a:pPr>
            <a:endParaRPr lang="en-GB" sz="2000" dirty="0"/>
          </a:p>
        </p:txBody>
      </p:sp>
      <p:pic>
        <p:nvPicPr>
          <p:cNvPr id="3" name="Picture 2">
            <a:extLst>
              <a:ext uri="{FF2B5EF4-FFF2-40B4-BE49-F238E27FC236}">
                <a16:creationId xmlns:a16="http://schemas.microsoft.com/office/drawing/2014/main" id="{FAF14A99-0A4D-70EB-9F23-CD725283ED3A}"/>
              </a:ext>
            </a:extLst>
          </p:cNvPr>
          <p:cNvPicPr>
            <a:picLocks noChangeAspect="1"/>
          </p:cNvPicPr>
          <p:nvPr/>
        </p:nvPicPr>
        <p:blipFill>
          <a:blip r:embed="rId5"/>
          <a:stretch>
            <a:fillRect/>
          </a:stretch>
        </p:blipFill>
        <p:spPr>
          <a:xfrm flipH="1">
            <a:off x="3979350" y="943791"/>
            <a:ext cx="1492742" cy="1398404"/>
          </a:xfrm>
          <a:prstGeom prst="rect">
            <a:avLst/>
          </a:prstGeom>
        </p:spPr>
      </p:pic>
      <p:pic>
        <p:nvPicPr>
          <p:cNvPr id="14" name="Picture 13">
            <a:extLst>
              <a:ext uri="{FF2B5EF4-FFF2-40B4-BE49-F238E27FC236}">
                <a16:creationId xmlns:a16="http://schemas.microsoft.com/office/drawing/2014/main" id="{0DC8AC73-280A-62FB-0502-ABC3027128B9}"/>
              </a:ext>
            </a:extLst>
          </p:cNvPr>
          <p:cNvPicPr>
            <a:picLocks noChangeAspect="1"/>
          </p:cNvPicPr>
          <p:nvPr/>
        </p:nvPicPr>
        <p:blipFill>
          <a:blip r:embed="rId6"/>
          <a:stretch>
            <a:fillRect/>
          </a:stretch>
        </p:blipFill>
        <p:spPr>
          <a:xfrm>
            <a:off x="9873387" y="2170420"/>
            <a:ext cx="1901189" cy="1381617"/>
          </a:xfrm>
          <a:prstGeom prst="rect">
            <a:avLst/>
          </a:prstGeom>
        </p:spPr>
      </p:pic>
      <p:pic>
        <p:nvPicPr>
          <p:cNvPr id="15" name="Picture 14">
            <a:extLst>
              <a:ext uri="{FF2B5EF4-FFF2-40B4-BE49-F238E27FC236}">
                <a16:creationId xmlns:a16="http://schemas.microsoft.com/office/drawing/2014/main" id="{ED98760E-ABE4-3E69-5A10-21FE7AE25FB2}"/>
              </a:ext>
            </a:extLst>
          </p:cNvPr>
          <p:cNvPicPr>
            <a:picLocks noChangeAspect="1"/>
          </p:cNvPicPr>
          <p:nvPr/>
        </p:nvPicPr>
        <p:blipFill>
          <a:blip r:embed="rId7"/>
          <a:stretch>
            <a:fillRect/>
          </a:stretch>
        </p:blipFill>
        <p:spPr>
          <a:xfrm>
            <a:off x="3829269" y="3218014"/>
            <a:ext cx="1694835" cy="847417"/>
          </a:xfrm>
          <a:prstGeom prst="rect">
            <a:avLst/>
          </a:prstGeom>
        </p:spPr>
      </p:pic>
      <p:pic>
        <p:nvPicPr>
          <p:cNvPr id="16" name="Picture 15">
            <a:extLst>
              <a:ext uri="{FF2B5EF4-FFF2-40B4-BE49-F238E27FC236}">
                <a16:creationId xmlns:a16="http://schemas.microsoft.com/office/drawing/2014/main" id="{837EA223-EEAF-ED80-3B41-F2FC208CC3B6}"/>
              </a:ext>
            </a:extLst>
          </p:cNvPr>
          <p:cNvPicPr>
            <a:picLocks noChangeAspect="1"/>
          </p:cNvPicPr>
          <p:nvPr/>
        </p:nvPicPr>
        <p:blipFill>
          <a:blip r:embed="rId8"/>
          <a:stretch>
            <a:fillRect/>
          </a:stretch>
        </p:blipFill>
        <p:spPr>
          <a:xfrm>
            <a:off x="7438223" y="2861228"/>
            <a:ext cx="1069576" cy="302167"/>
          </a:xfrm>
          <a:prstGeom prst="rect">
            <a:avLst/>
          </a:prstGeom>
        </p:spPr>
      </p:pic>
      <p:pic>
        <p:nvPicPr>
          <p:cNvPr id="18" name="Picture 17">
            <a:extLst>
              <a:ext uri="{FF2B5EF4-FFF2-40B4-BE49-F238E27FC236}">
                <a16:creationId xmlns:a16="http://schemas.microsoft.com/office/drawing/2014/main" id="{E0A71736-D9C9-0E86-7378-6DAB3E47FA11}"/>
              </a:ext>
            </a:extLst>
          </p:cNvPr>
          <p:cNvPicPr>
            <a:picLocks noChangeAspect="1"/>
          </p:cNvPicPr>
          <p:nvPr/>
        </p:nvPicPr>
        <p:blipFill>
          <a:blip r:embed="rId8"/>
          <a:stretch>
            <a:fillRect/>
          </a:stretch>
        </p:blipFill>
        <p:spPr>
          <a:xfrm>
            <a:off x="4018783" y="3583923"/>
            <a:ext cx="1315805" cy="371730"/>
          </a:xfrm>
          <a:prstGeom prst="rect">
            <a:avLst/>
          </a:prstGeom>
        </p:spPr>
      </p:pic>
    </p:spTree>
    <p:extLst>
      <p:ext uri="{BB962C8B-B14F-4D97-AF65-F5344CB8AC3E}">
        <p14:creationId xmlns:p14="http://schemas.microsoft.com/office/powerpoint/2010/main" val="316745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5" name="Rectangle 4">
            <a:extLst>
              <a:ext uri="{FF2B5EF4-FFF2-40B4-BE49-F238E27FC236}">
                <a16:creationId xmlns:a16="http://schemas.microsoft.com/office/drawing/2014/main" id="{F7DFAA06-AE60-7321-4573-E55BE892E465}"/>
              </a:ext>
            </a:extLst>
          </p:cNvPr>
          <p:cNvSpPr/>
          <p:nvPr/>
        </p:nvSpPr>
        <p:spPr>
          <a:xfrm>
            <a:off x="1239520" y="237630"/>
            <a:ext cx="98552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Robbie is from another planet. It likes earth and speaking German but often forgets word meanings, spellings and things like gender and verb forms. Help Robbie by answering the questions in this quiz. </a:t>
            </a:r>
            <a:endParaRPr kumimoji="0" lang="en-GB" sz="2800" b="0" i="0" u="none" strike="noStrike" kern="0" cap="none" spc="0" normalizeH="0" baseline="0" noProof="0" dirty="0">
              <a:ln>
                <a:noFill/>
              </a:ln>
              <a:solidFill>
                <a:sysClr val="windowText" lastClr="000000"/>
              </a:solidFill>
              <a:effectLst/>
              <a:uLnTx/>
              <a:uFillTx/>
              <a:latin typeface="Arial"/>
            </a:endParaRPr>
          </a:p>
        </p:txBody>
      </p:sp>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4" name="TextBox 3">
            <a:extLst>
              <a:ext uri="{FF2B5EF4-FFF2-40B4-BE49-F238E27FC236}">
                <a16:creationId xmlns:a16="http://schemas.microsoft.com/office/drawing/2014/main" id="{8AA771F9-55BB-47A6-C56B-49FE360E5B0A}"/>
              </a:ext>
            </a:extLst>
          </p:cNvPr>
          <p:cNvSpPr txBox="1"/>
          <p:nvPr/>
        </p:nvSpPr>
        <p:spPr>
          <a:xfrm>
            <a:off x="290648" y="1377288"/>
            <a:ext cx="10524777" cy="768480"/>
          </a:xfrm>
          <a:prstGeom prst="rect">
            <a:avLst/>
          </a:prstGeom>
          <a:noFill/>
        </p:spPr>
        <p:txBody>
          <a:bodyPr wrap="square">
            <a:spAutoFit/>
          </a:bodyPr>
          <a:lstStyle/>
          <a:p>
            <a:pPr>
              <a:lnSpc>
                <a:spcPct val="107000"/>
              </a:lnSpc>
              <a:spcAft>
                <a:spcPts val="800"/>
              </a:spcAft>
            </a:pPr>
            <a:r>
              <a:rPr lang="en-US" sz="24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For each question, p</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ut a </a:t>
            </a:r>
            <a:r>
              <a:rPr lang="en-US"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cross (x)</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under the English meaning </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that matches what you hear.  You will hear each German word </a:t>
            </a:r>
            <a:r>
              <a:rPr lang="en-US"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twice. </a:t>
            </a:r>
            <a:r>
              <a:rPr lang="en-GB"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Choose </a:t>
            </a:r>
            <a:r>
              <a:rPr lang="en-GB"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one </a:t>
            </a:r>
            <a:r>
              <a:rPr lang="en-GB"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correct answer only.</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p:txBody>
      </p:sp>
      <p:graphicFrame>
        <p:nvGraphicFramePr>
          <p:cNvPr id="9" name="Table 8">
            <a:extLst>
              <a:ext uri="{FF2B5EF4-FFF2-40B4-BE49-F238E27FC236}">
                <a16:creationId xmlns:a16="http://schemas.microsoft.com/office/drawing/2014/main" id="{11AD8479-334A-E98E-D758-079F68C6F95D}"/>
              </a:ext>
            </a:extLst>
          </p:cNvPr>
          <p:cNvGraphicFramePr>
            <a:graphicFrameLocks noGrp="1"/>
          </p:cNvGraphicFramePr>
          <p:nvPr>
            <p:extLst>
              <p:ext uri="{D42A27DB-BD31-4B8C-83A1-F6EECF244321}">
                <p14:modId xmlns:p14="http://schemas.microsoft.com/office/powerpoint/2010/main" val="10123768"/>
              </p:ext>
            </p:extLst>
          </p:nvPr>
        </p:nvGraphicFramePr>
        <p:xfrm>
          <a:off x="1239520" y="2163060"/>
          <a:ext cx="9157377" cy="3747889"/>
        </p:xfrm>
        <a:graphic>
          <a:graphicData uri="http://schemas.openxmlformats.org/drawingml/2006/table">
            <a:tbl>
              <a:tblPr firstRow="1" firstCol="1" bandRow="1"/>
              <a:tblGrid>
                <a:gridCol w="1830400">
                  <a:extLst>
                    <a:ext uri="{9D8B030D-6E8A-4147-A177-3AD203B41FA5}">
                      <a16:colId xmlns:a16="http://schemas.microsoft.com/office/drawing/2014/main" val="2478577031"/>
                    </a:ext>
                  </a:extLst>
                </a:gridCol>
                <a:gridCol w="1830400">
                  <a:extLst>
                    <a:ext uri="{9D8B030D-6E8A-4147-A177-3AD203B41FA5}">
                      <a16:colId xmlns:a16="http://schemas.microsoft.com/office/drawing/2014/main" val="6571379"/>
                    </a:ext>
                  </a:extLst>
                </a:gridCol>
                <a:gridCol w="1852684">
                  <a:extLst>
                    <a:ext uri="{9D8B030D-6E8A-4147-A177-3AD203B41FA5}">
                      <a16:colId xmlns:a16="http://schemas.microsoft.com/office/drawing/2014/main" val="2228890872"/>
                    </a:ext>
                  </a:extLst>
                </a:gridCol>
                <a:gridCol w="1852684">
                  <a:extLst>
                    <a:ext uri="{9D8B030D-6E8A-4147-A177-3AD203B41FA5}">
                      <a16:colId xmlns:a16="http://schemas.microsoft.com/office/drawing/2014/main" val="376357495"/>
                    </a:ext>
                  </a:extLst>
                </a:gridCol>
                <a:gridCol w="1791209">
                  <a:extLst>
                    <a:ext uri="{9D8B030D-6E8A-4147-A177-3AD203B41FA5}">
                      <a16:colId xmlns:a16="http://schemas.microsoft.com/office/drawing/2014/main" val="3201854360"/>
                    </a:ext>
                  </a:extLst>
                </a:gridCol>
              </a:tblGrid>
              <a:tr h="349053">
                <a:tc>
                  <a:txBody>
                    <a:bodyPr/>
                    <a:lstStyle/>
                    <a:p>
                      <a:pPr algn="l">
                        <a:lnSpc>
                          <a:spcPct val="107000"/>
                        </a:lnSpc>
                        <a:spcAft>
                          <a:spcPts val="800"/>
                        </a:spcAft>
                      </a:pPr>
                      <a:r>
                        <a:rPr lang="en-US" sz="2400" dirty="0">
                          <a:solidFill>
                            <a:srgbClr val="1F4E79"/>
                          </a:solidFill>
                          <a:effectLst/>
                          <a:latin typeface="+mj-lt"/>
                          <a:ea typeface="SimSun" panose="02010600030101010101" pitchFamily="2" charset="-122"/>
                          <a:cs typeface="Times New Roman" panose="02020603050405020304" pitchFamily="18" charset="0"/>
                        </a:rPr>
                        <a:t> </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A</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B</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C</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D</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9360735"/>
                  </a:ext>
                </a:extLst>
              </a:tr>
              <a:tr h="349053">
                <a:tc rowSpan="2">
                  <a:txBody>
                    <a:bodyPr/>
                    <a:lstStyle/>
                    <a:p>
                      <a:pPr algn="ctr">
                        <a:lnSpc>
                          <a:spcPct val="107000"/>
                        </a:lnSpc>
                        <a:spcAft>
                          <a:spcPts val="800"/>
                        </a:spcAft>
                      </a:pPr>
                      <a:r>
                        <a:rPr lang="en-US" sz="2400" dirty="0">
                          <a:solidFill>
                            <a:srgbClr val="1F4E79"/>
                          </a:solidFill>
                          <a:effectLst/>
                          <a:latin typeface="+mj-lt"/>
                          <a:ea typeface="SimSun" panose="02010600030101010101" pitchFamily="2" charset="-122"/>
                          <a:cs typeface="Times New Roman" panose="02020603050405020304" pitchFamily="18" charset="0"/>
                        </a:rPr>
                        <a:t> </a:t>
                      </a:r>
                      <a:r>
                        <a:rPr lang="fr-FR" sz="2400" dirty="0">
                          <a:solidFill>
                            <a:srgbClr val="1F4E79"/>
                          </a:solidFill>
                          <a:effectLst/>
                          <a:latin typeface="+mj-lt"/>
                          <a:ea typeface="SimSun" panose="02010600030101010101" pitchFamily="2" charset="-122"/>
                          <a:cs typeface="Times New Roman" panose="02020603050405020304" pitchFamily="18" charset="0"/>
                        </a:rPr>
                        <a:t>1.</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13</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19</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16</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18</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744418548"/>
                  </a:ext>
                </a:extLst>
              </a:tr>
              <a:tr h="476390">
                <a:tc vMerge="1">
                  <a:txBody>
                    <a:bodyPr/>
                    <a:lstStyle/>
                    <a:p>
                      <a:endParaRPr lang="en-GB"/>
                    </a:p>
                  </a:txBody>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2400" kern="1200" dirty="0">
                          <a:solidFill>
                            <a:srgbClr val="1F4E79"/>
                          </a:solidFill>
                          <a:effectLst/>
                          <a:latin typeface="+mn-lt"/>
                          <a:ea typeface="SimSun" panose="02010600030101010101" pitchFamily="2" charset="-122"/>
                          <a:cs typeface="Segoe UI Symbol" panose="020B0502040204020203" pitchFamily="34" charset="0"/>
                        </a:rPr>
                        <a:t>☐</a:t>
                      </a:r>
                      <a:endParaRPr lang="en-GB" sz="1800" kern="1200" dirty="0">
                        <a:solidFill>
                          <a:schemeClr val="tx1"/>
                        </a:solidFill>
                        <a:effectLst/>
                        <a:latin typeface="+mn-lt"/>
                        <a:ea typeface="SimSun" panose="02010600030101010101" pitchFamily="2" charset="-122"/>
                        <a:cs typeface="Times New Roman" panose="02020603050405020304" pitchFamily="18" charset="0"/>
                      </a:endParaRPr>
                    </a:p>
                  </a:txBody>
                  <a:tcPr marL="114300" marR="1143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3645820"/>
                  </a:ext>
                </a:extLst>
              </a:tr>
              <a:tr h="349053">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 2.</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he</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dirty="0" err="1">
                          <a:solidFill>
                            <a:srgbClr val="1F4E79"/>
                          </a:solidFill>
                          <a:effectLst/>
                          <a:latin typeface="+mj-lt"/>
                          <a:ea typeface="SimSun" panose="02010600030101010101" pitchFamily="2" charset="-122"/>
                          <a:cs typeface="Times New Roman" panose="02020603050405020304" pitchFamily="18" charset="0"/>
                        </a:rPr>
                        <a:t>she</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we</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you (all)</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163639982"/>
                  </a:ext>
                </a:extLst>
              </a:tr>
              <a:tr h="476390">
                <a:tc vMerge="1">
                  <a:txBody>
                    <a:bodyPr/>
                    <a:lstStyle/>
                    <a:p>
                      <a:endParaRPr lang="en-GB"/>
                    </a:p>
                  </a:txBody>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2400" kern="1200" dirty="0">
                          <a:solidFill>
                            <a:srgbClr val="1F4E79"/>
                          </a:solidFill>
                          <a:effectLst/>
                          <a:latin typeface="+mn-lt"/>
                          <a:ea typeface="SimSun" panose="02010600030101010101" pitchFamily="2" charset="-122"/>
                          <a:cs typeface="Segoe UI Symbol" panose="020B0502040204020203" pitchFamily="34" charset="0"/>
                        </a:rPr>
                        <a:t>☐</a:t>
                      </a:r>
                      <a:endParaRPr lang="en-GB" sz="18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8238400"/>
                  </a:ext>
                </a:extLst>
              </a:tr>
              <a:tr h="417851">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3.</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err="1">
                          <a:solidFill>
                            <a:srgbClr val="1F4E79"/>
                          </a:solidFill>
                          <a:effectLst/>
                          <a:latin typeface="+mj-lt"/>
                          <a:ea typeface="SimSun" panose="02010600030101010101" pitchFamily="2" charset="-122"/>
                          <a:cs typeface="Times New Roman" panose="02020603050405020304" pitchFamily="18" charset="0"/>
                        </a:rPr>
                        <a:t>ice</a:t>
                      </a:r>
                      <a:r>
                        <a:rPr lang="fr-FR" sz="2400" dirty="0">
                          <a:solidFill>
                            <a:srgbClr val="1F4E79"/>
                          </a:solidFill>
                          <a:effectLst/>
                          <a:latin typeface="+mj-lt"/>
                          <a:ea typeface="SimSun" panose="02010600030101010101" pitchFamily="2" charset="-122"/>
                          <a:cs typeface="Times New Roman" panose="02020603050405020304" pitchFamily="18" charset="0"/>
                        </a:rPr>
                        <a:t> </a:t>
                      </a:r>
                      <a:r>
                        <a:rPr lang="fr-FR" sz="2400" dirty="0" err="1">
                          <a:solidFill>
                            <a:srgbClr val="1F4E79"/>
                          </a:solidFill>
                          <a:effectLst/>
                          <a:latin typeface="+mj-lt"/>
                          <a:ea typeface="SimSun" panose="02010600030101010101" pitchFamily="2" charset="-122"/>
                          <a:cs typeface="Times New Roman" panose="02020603050405020304" pitchFamily="18" charset="0"/>
                        </a:rPr>
                        <a:t>cream</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book</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dirty="0" err="1">
                          <a:solidFill>
                            <a:srgbClr val="1F4E79"/>
                          </a:solidFill>
                          <a:effectLst/>
                          <a:latin typeface="+mj-lt"/>
                          <a:ea typeface="SimSun" panose="02010600030101010101" pitchFamily="2" charset="-122"/>
                          <a:cs typeface="Times New Roman" panose="02020603050405020304" pitchFamily="18" charset="0"/>
                        </a:rPr>
                        <a:t>tree</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dog</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300248802"/>
                  </a:ext>
                </a:extLst>
              </a:tr>
              <a:tr h="456116">
                <a:tc vMerge="1">
                  <a:txBody>
                    <a:bodyPr/>
                    <a:lstStyle/>
                    <a:p>
                      <a:endParaRPr lang="en-GB"/>
                    </a:p>
                  </a:txBody>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2400" kern="1200" dirty="0">
                          <a:solidFill>
                            <a:srgbClr val="1F4E79"/>
                          </a:solidFill>
                          <a:effectLst/>
                          <a:latin typeface="+mn-lt"/>
                          <a:ea typeface="SimSun" panose="02010600030101010101" pitchFamily="2" charset="-122"/>
                          <a:cs typeface="Segoe UI Symbol" panose="020B0502040204020203" pitchFamily="34" charset="0"/>
                        </a:rPr>
                        <a:t>☐</a:t>
                      </a:r>
                      <a:endParaRPr lang="en-GB" sz="18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978320"/>
                  </a:ext>
                </a:extLst>
              </a:tr>
              <a:tr h="349053">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4.</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who</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what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when</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dirty="0" err="1">
                          <a:solidFill>
                            <a:srgbClr val="1F4E79"/>
                          </a:solidFill>
                          <a:effectLst/>
                          <a:latin typeface="+mj-lt"/>
                          <a:ea typeface="SimSun" panose="02010600030101010101" pitchFamily="2" charset="-122"/>
                          <a:cs typeface="Times New Roman" panose="02020603050405020304" pitchFamily="18" charset="0"/>
                        </a:rPr>
                        <a:t>where</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624340244"/>
                  </a:ext>
                </a:extLst>
              </a:tr>
              <a:tr h="476390">
                <a:tc vMerge="1">
                  <a:txBody>
                    <a:bodyPr/>
                    <a:lstStyle/>
                    <a:p>
                      <a:endParaRPr lang="en-GB"/>
                    </a:p>
                  </a:txBody>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2400" kern="1200" dirty="0">
                          <a:solidFill>
                            <a:srgbClr val="1F4E79"/>
                          </a:solidFill>
                          <a:effectLst/>
                          <a:latin typeface="+mn-lt"/>
                          <a:ea typeface="SimSun" panose="02010600030101010101" pitchFamily="2" charset="-122"/>
                          <a:cs typeface="Segoe UI Symbol" panose="020B0502040204020203" pitchFamily="34" charset="0"/>
                        </a:rPr>
                        <a:t>☐</a:t>
                      </a:r>
                      <a:endParaRPr lang="en-GB" sz="18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5102558"/>
                  </a:ext>
                </a:extLst>
              </a:tr>
            </a:tbl>
          </a:graphicData>
        </a:graphic>
      </p:graphicFrame>
      <p:sp>
        <p:nvSpPr>
          <p:cNvPr id="16" name="Rectangle 15">
            <a:extLst>
              <a:ext uri="{FF2B5EF4-FFF2-40B4-BE49-F238E27FC236}">
                <a16:creationId xmlns:a16="http://schemas.microsoft.com/office/drawing/2014/main" id="{9340163C-A3AE-2CBD-3A12-660B1ECD45DF}"/>
              </a:ext>
            </a:extLst>
          </p:cNvPr>
          <p:cNvSpPr/>
          <p:nvPr/>
        </p:nvSpPr>
        <p:spPr>
          <a:xfrm>
            <a:off x="1810974" y="5252681"/>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15" name="Rectangle 14">
            <a:extLst>
              <a:ext uri="{FF2B5EF4-FFF2-40B4-BE49-F238E27FC236}">
                <a16:creationId xmlns:a16="http://schemas.microsoft.com/office/drawing/2014/main" id="{7D859164-DE70-DD35-5D16-216E47DBF055}"/>
              </a:ext>
            </a:extLst>
          </p:cNvPr>
          <p:cNvSpPr/>
          <p:nvPr/>
        </p:nvSpPr>
        <p:spPr>
          <a:xfrm>
            <a:off x="1813782" y="442901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extLst>
              <a:ext uri="{FF2B5EF4-FFF2-40B4-BE49-F238E27FC236}">
                <a16:creationId xmlns:a16="http://schemas.microsoft.com/office/drawing/2014/main" id="{4B089137-31CB-39FE-402A-306DD26A5FFD}"/>
              </a:ext>
            </a:extLst>
          </p:cNvPr>
          <p:cNvSpPr/>
          <p:nvPr/>
        </p:nvSpPr>
        <p:spPr>
          <a:xfrm>
            <a:off x="1813783" y="270853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3" name="Rectangle 12">
            <a:extLst>
              <a:ext uri="{FF2B5EF4-FFF2-40B4-BE49-F238E27FC236}">
                <a16:creationId xmlns:a16="http://schemas.microsoft.com/office/drawing/2014/main" id="{11828BE4-54F6-A5AD-5C35-916DA72BC316}"/>
              </a:ext>
            </a:extLst>
          </p:cNvPr>
          <p:cNvSpPr/>
          <p:nvPr/>
        </p:nvSpPr>
        <p:spPr>
          <a:xfrm>
            <a:off x="1813782" y="361940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pic>
        <p:nvPicPr>
          <p:cNvPr id="10" name="Picture 9">
            <a:extLst>
              <a:ext uri="{FF2B5EF4-FFF2-40B4-BE49-F238E27FC236}">
                <a16:creationId xmlns:a16="http://schemas.microsoft.com/office/drawing/2014/main" id="{109178DD-F6F6-C702-18AF-F14F8DD2AC0F}"/>
              </a:ext>
            </a:extLst>
          </p:cNvPr>
          <p:cNvPicPr>
            <a:picLocks noChangeAspect="1"/>
          </p:cNvPicPr>
          <p:nvPr/>
        </p:nvPicPr>
        <p:blipFill>
          <a:blip r:embed="rId5"/>
          <a:stretch>
            <a:fillRect/>
          </a:stretch>
        </p:blipFill>
        <p:spPr>
          <a:xfrm>
            <a:off x="9333769" y="2961841"/>
            <a:ext cx="333374" cy="330619"/>
          </a:xfrm>
          <a:prstGeom prst="rect">
            <a:avLst/>
          </a:prstGeom>
        </p:spPr>
      </p:pic>
      <p:pic>
        <p:nvPicPr>
          <p:cNvPr id="12" name="Picture 11">
            <a:extLst>
              <a:ext uri="{FF2B5EF4-FFF2-40B4-BE49-F238E27FC236}">
                <a16:creationId xmlns:a16="http://schemas.microsoft.com/office/drawing/2014/main" id="{F3FEA782-B8CE-D316-16D1-3C446529CBDE}"/>
              </a:ext>
            </a:extLst>
          </p:cNvPr>
          <p:cNvPicPr>
            <a:picLocks noChangeAspect="1"/>
          </p:cNvPicPr>
          <p:nvPr/>
        </p:nvPicPr>
        <p:blipFill>
          <a:blip r:embed="rId5"/>
          <a:stretch>
            <a:fillRect/>
          </a:stretch>
        </p:blipFill>
        <p:spPr>
          <a:xfrm>
            <a:off x="7513958" y="3828715"/>
            <a:ext cx="333374" cy="330619"/>
          </a:xfrm>
          <a:prstGeom prst="rect">
            <a:avLst/>
          </a:prstGeom>
        </p:spPr>
      </p:pic>
      <p:pic>
        <p:nvPicPr>
          <p:cNvPr id="14" name="Picture 13">
            <a:extLst>
              <a:ext uri="{FF2B5EF4-FFF2-40B4-BE49-F238E27FC236}">
                <a16:creationId xmlns:a16="http://schemas.microsoft.com/office/drawing/2014/main" id="{9E38ED05-351E-B7C7-0A68-0785B5B1DFEE}"/>
              </a:ext>
            </a:extLst>
          </p:cNvPr>
          <p:cNvPicPr>
            <a:picLocks noChangeAspect="1"/>
          </p:cNvPicPr>
          <p:nvPr/>
        </p:nvPicPr>
        <p:blipFill>
          <a:blip r:embed="rId5"/>
          <a:stretch>
            <a:fillRect/>
          </a:stretch>
        </p:blipFill>
        <p:spPr>
          <a:xfrm>
            <a:off x="7513958" y="4682315"/>
            <a:ext cx="333374" cy="330619"/>
          </a:xfrm>
          <a:prstGeom prst="rect">
            <a:avLst/>
          </a:prstGeom>
        </p:spPr>
      </p:pic>
      <p:pic>
        <p:nvPicPr>
          <p:cNvPr id="17" name="Picture 16">
            <a:extLst>
              <a:ext uri="{FF2B5EF4-FFF2-40B4-BE49-F238E27FC236}">
                <a16:creationId xmlns:a16="http://schemas.microsoft.com/office/drawing/2014/main" id="{02506E57-CDA6-899F-91D9-AD2A217D816A}"/>
              </a:ext>
            </a:extLst>
          </p:cNvPr>
          <p:cNvPicPr>
            <a:picLocks noChangeAspect="1"/>
          </p:cNvPicPr>
          <p:nvPr/>
        </p:nvPicPr>
        <p:blipFill>
          <a:blip r:embed="rId5"/>
          <a:stretch>
            <a:fillRect/>
          </a:stretch>
        </p:blipFill>
        <p:spPr>
          <a:xfrm>
            <a:off x="3853794" y="5480712"/>
            <a:ext cx="333374" cy="330619"/>
          </a:xfrm>
          <a:prstGeom prst="rect">
            <a:avLst/>
          </a:prstGeom>
        </p:spPr>
      </p:pic>
    </p:spTree>
    <p:extLst>
      <p:ext uri="{BB962C8B-B14F-4D97-AF65-F5344CB8AC3E}">
        <p14:creationId xmlns:p14="http://schemas.microsoft.com/office/powerpoint/2010/main" val="317467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09991B1-57F9-26E4-2E72-EA5094B8B907}"/>
              </a:ext>
            </a:extLst>
          </p:cNvPr>
          <p:cNvGraphicFramePr>
            <a:graphicFrameLocks noGrp="1"/>
          </p:cNvGraphicFramePr>
          <p:nvPr>
            <p:extLst>
              <p:ext uri="{D42A27DB-BD31-4B8C-83A1-F6EECF244321}">
                <p14:modId xmlns:p14="http://schemas.microsoft.com/office/powerpoint/2010/main" val="3962770966"/>
              </p:ext>
            </p:extLst>
          </p:nvPr>
        </p:nvGraphicFramePr>
        <p:xfrm>
          <a:off x="807308" y="2583989"/>
          <a:ext cx="9881406" cy="3368344"/>
        </p:xfrm>
        <a:graphic>
          <a:graphicData uri="http://schemas.openxmlformats.org/drawingml/2006/table">
            <a:tbl>
              <a:tblPr firstRow="1" firstCol="1" bandRow="1"/>
              <a:tblGrid>
                <a:gridCol w="1975121">
                  <a:extLst>
                    <a:ext uri="{9D8B030D-6E8A-4147-A177-3AD203B41FA5}">
                      <a16:colId xmlns:a16="http://schemas.microsoft.com/office/drawing/2014/main" val="1830189793"/>
                    </a:ext>
                  </a:extLst>
                </a:gridCol>
                <a:gridCol w="1975121">
                  <a:extLst>
                    <a:ext uri="{9D8B030D-6E8A-4147-A177-3AD203B41FA5}">
                      <a16:colId xmlns:a16="http://schemas.microsoft.com/office/drawing/2014/main" val="2183787282"/>
                    </a:ext>
                  </a:extLst>
                </a:gridCol>
                <a:gridCol w="1999166">
                  <a:extLst>
                    <a:ext uri="{9D8B030D-6E8A-4147-A177-3AD203B41FA5}">
                      <a16:colId xmlns:a16="http://schemas.microsoft.com/office/drawing/2014/main" val="322929055"/>
                    </a:ext>
                  </a:extLst>
                </a:gridCol>
                <a:gridCol w="1999166">
                  <a:extLst>
                    <a:ext uri="{9D8B030D-6E8A-4147-A177-3AD203B41FA5}">
                      <a16:colId xmlns:a16="http://schemas.microsoft.com/office/drawing/2014/main" val="3970593371"/>
                    </a:ext>
                  </a:extLst>
                </a:gridCol>
                <a:gridCol w="1932832">
                  <a:extLst>
                    <a:ext uri="{9D8B030D-6E8A-4147-A177-3AD203B41FA5}">
                      <a16:colId xmlns:a16="http://schemas.microsoft.com/office/drawing/2014/main" val="1539671233"/>
                    </a:ext>
                  </a:extLst>
                </a:gridCol>
              </a:tblGrid>
              <a:tr h="315756">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 5..</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to do</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to think</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to write</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to like</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096433256"/>
                  </a:ext>
                </a:extLst>
              </a:tr>
              <a:tr h="480898">
                <a:tc vMerge="1">
                  <a:txBody>
                    <a:bodyPr/>
                    <a:lstStyle/>
                    <a:p>
                      <a:endParaRPr lang="en-GB"/>
                    </a:p>
                  </a:txBody>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2400" kern="1200" dirty="0">
                          <a:solidFill>
                            <a:srgbClr val="1F4E79"/>
                          </a:solidFill>
                          <a:effectLst/>
                          <a:latin typeface="+mn-lt"/>
                          <a:ea typeface="SimSun" panose="02010600030101010101" pitchFamily="2" charset="-122"/>
                          <a:cs typeface="Segoe UI Symbol" panose="020B0502040204020203" pitchFamily="34" charset="0"/>
                        </a:rPr>
                        <a:t>☐</a:t>
                      </a:r>
                      <a:endParaRPr lang="en-GB" sz="24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5534085"/>
                  </a:ext>
                </a:extLst>
              </a:tr>
              <a:tr h="315756">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 6.</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slow</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fast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always</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sometimes</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057578782"/>
                  </a:ext>
                </a:extLst>
              </a:tr>
              <a:tr h="480898">
                <a:tc vMerge="1">
                  <a:txBody>
                    <a:bodyPr/>
                    <a:lstStyle/>
                    <a:p>
                      <a:endParaRPr lang="en-GB"/>
                    </a:p>
                  </a:txBody>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2400" kern="1200" dirty="0">
                          <a:solidFill>
                            <a:srgbClr val="1F4E79"/>
                          </a:solidFill>
                          <a:effectLst/>
                          <a:latin typeface="+mn-lt"/>
                          <a:ea typeface="SimSun" panose="02010600030101010101" pitchFamily="2" charset="-122"/>
                          <a:cs typeface="Segoe UI Symbol" panose="020B0502040204020203" pitchFamily="34" charset="0"/>
                        </a:rPr>
                        <a:t>☐</a:t>
                      </a:r>
                      <a:endParaRPr lang="en-GB" sz="24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9657512"/>
                  </a:ext>
                </a:extLst>
              </a:tr>
              <a:tr h="315756">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7.</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friendly</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nice</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young</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quiet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436648203"/>
                  </a:ext>
                </a:extLst>
              </a:tr>
              <a:tr h="480898">
                <a:tc vMerge="1">
                  <a:txBody>
                    <a:bodyPr/>
                    <a:lstStyle/>
                    <a:p>
                      <a:endParaRPr lang="en-GB"/>
                    </a:p>
                  </a:txBody>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2400" kern="1200" dirty="0">
                          <a:solidFill>
                            <a:srgbClr val="1F4E79"/>
                          </a:solidFill>
                          <a:effectLst/>
                          <a:latin typeface="+mn-lt"/>
                          <a:ea typeface="SimSun" panose="02010600030101010101" pitchFamily="2" charset="-122"/>
                          <a:cs typeface="Segoe UI Symbol" panose="020B0502040204020203" pitchFamily="34" charset="0"/>
                        </a:rPr>
                        <a:t>☐</a:t>
                      </a:r>
                      <a:endParaRPr lang="en-GB" sz="24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6280133"/>
                  </a:ext>
                </a:extLst>
              </a:tr>
              <a:tr h="315756">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8.</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to work</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to be called</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to use</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to </a:t>
                      </a:r>
                      <a:r>
                        <a:rPr lang="fr-FR" sz="2400" dirty="0" err="1">
                          <a:solidFill>
                            <a:srgbClr val="1F4E79"/>
                          </a:solidFill>
                          <a:effectLst/>
                          <a:latin typeface="+mj-lt"/>
                          <a:ea typeface="SimSun" panose="02010600030101010101" pitchFamily="2" charset="-122"/>
                          <a:cs typeface="Times New Roman" panose="02020603050405020304" pitchFamily="18" charset="0"/>
                        </a:rPr>
                        <a:t>forget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202660771"/>
                  </a:ext>
                </a:extLst>
              </a:tr>
              <a:tr h="480898">
                <a:tc vMerge="1">
                  <a:txBody>
                    <a:bodyPr/>
                    <a:lstStyle/>
                    <a:p>
                      <a:endParaRPr lang="en-GB"/>
                    </a:p>
                  </a:txBody>
                  <a:tcPr/>
                </a:tc>
                <a:tc>
                  <a:txBody>
                    <a:bodyPr/>
                    <a:lstStyle/>
                    <a:p>
                      <a:pPr algn="ctr">
                        <a:lnSpc>
                          <a:spcPct val="107000"/>
                        </a:lnSpc>
                        <a:spcAft>
                          <a:spcPts val="800"/>
                        </a:spcAft>
                      </a:pPr>
                      <a:r>
                        <a:rPr lang="en-GB" sz="2400">
                          <a:solidFill>
                            <a:srgbClr val="1F4E79"/>
                          </a:solidFill>
                          <a:effectLst/>
                          <a:latin typeface="+mj-lt"/>
                          <a:ea typeface="SimSun" panose="02010600030101010101" pitchFamily="2" charset="-122"/>
                          <a:cs typeface="Times New Roman" panose="02020603050405020304" pitchFamily="18"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2400" kern="1200" dirty="0">
                          <a:solidFill>
                            <a:srgbClr val="1F4E79"/>
                          </a:solidFill>
                          <a:effectLst/>
                          <a:latin typeface="+mn-lt"/>
                          <a:ea typeface="SimSun" panose="02010600030101010101" pitchFamily="2" charset="-122"/>
                          <a:cs typeface="Segoe UI Symbol" panose="020B0502040204020203" pitchFamily="34" charset="0"/>
                        </a:rPr>
                        <a:t>☐</a:t>
                      </a:r>
                      <a:endParaRPr lang="en-GB" sz="24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7287159"/>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6" name="Rectangle 15">
            <a:extLst>
              <a:ext uri="{FF2B5EF4-FFF2-40B4-BE49-F238E27FC236}">
                <a16:creationId xmlns:a16="http://schemas.microsoft.com/office/drawing/2014/main" id="{9340163C-A3AE-2CBD-3A12-660B1ECD45DF}"/>
              </a:ext>
            </a:extLst>
          </p:cNvPr>
          <p:cNvSpPr/>
          <p:nvPr/>
        </p:nvSpPr>
        <p:spPr>
          <a:xfrm>
            <a:off x="1576375" y="5269518"/>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200" b="1" kern="0" dirty="0">
                <a:solidFill>
                  <a:srgbClr val="FFFFFF"/>
                </a:solidFill>
                <a:latin typeface="Century Gothic" panose="020B0502020202020204" pitchFamily="34" charset="0"/>
                <a:sym typeface="Arial"/>
              </a:rPr>
              <a:t>8</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15" name="Rectangle 14">
            <a:extLst>
              <a:ext uri="{FF2B5EF4-FFF2-40B4-BE49-F238E27FC236}">
                <a16:creationId xmlns:a16="http://schemas.microsoft.com/office/drawing/2014/main" id="{7D859164-DE70-DD35-5D16-216E47DBF055}"/>
              </a:ext>
            </a:extLst>
          </p:cNvPr>
          <p:cNvSpPr/>
          <p:nvPr/>
        </p:nvSpPr>
        <p:spPr>
          <a:xfrm>
            <a:off x="1576375" y="448971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200" b="1" kern="0" dirty="0">
                <a:solidFill>
                  <a:srgbClr val="FFFFFF"/>
                </a:solidFill>
                <a:latin typeface="Century Gothic" panose="020B0502020202020204" pitchFamily="34" charset="0"/>
                <a:sym typeface="Arial"/>
              </a:rPr>
              <a:t>7</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11" name="Rectangle 10">
            <a:extLst>
              <a:ext uri="{FF2B5EF4-FFF2-40B4-BE49-F238E27FC236}">
                <a16:creationId xmlns:a16="http://schemas.microsoft.com/office/drawing/2014/main" id="{4B089137-31CB-39FE-402A-306DD26A5FFD}"/>
              </a:ext>
            </a:extLst>
          </p:cNvPr>
          <p:cNvSpPr/>
          <p:nvPr/>
        </p:nvSpPr>
        <p:spPr>
          <a:xfrm>
            <a:off x="1576377" y="279076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13" name="Rectangle 12">
            <a:extLst>
              <a:ext uri="{FF2B5EF4-FFF2-40B4-BE49-F238E27FC236}">
                <a16:creationId xmlns:a16="http://schemas.microsoft.com/office/drawing/2014/main" id="{11828BE4-54F6-A5AD-5C35-916DA72BC316}"/>
              </a:ext>
            </a:extLst>
          </p:cNvPr>
          <p:cNvSpPr/>
          <p:nvPr/>
        </p:nvSpPr>
        <p:spPr>
          <a:xfrm>
            <a:off x="1576376" y="3640241"/>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200" b="1" kern="0" dirty="0">
                <a:solidFill>
                  <a:srgbClr val="FFFFFF"/>
                </a:solidFill>
                <a:latin typeface="Century Gothic" panose="020B0502020202020204" pitchFamily="34" charset="0"/>
                <a:sym typeface="Arial"/>
              </a:rPr>
              <a:t>6</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graphicFrame>
        <p:nvGraphicFramePr>
          <p:cNvPr id="8" name="Table 7">
            <a:extLst>
              <a:ext uri="{FF2B5EF4-FFF2-40B4-BE49-F238E27FC236}">
                <a16:creationId xmlns:a16="http://schemas.microsoft.com/office/drawing/2014/main" id="{6D202782-DB5D-A6FE-6B39-6DC5015E166C}"/>
              </a:ext>
            </a:extLst>
          </p:cNvPr>
          <p:cNvGraphicFramePr>
            <a:graphicFrameLocks noGrp="1"/>
          </p:cNvGraphicFramePr>
          <p:nvPr/>
        </p:nvGraphicFramePr>
        <p:xfrm>
          <a:off x="807308" y="2222801"/>
          <a:ext cx="9881407" cy="361188"/>
        </p:xfrm>
        <a:graphic>
          <a:graphicData uri="http://schemas.openxmlformats.org/drawingml/2006/table">
            <a:tbl>
              <a:tblPr firstRow="1" firstCol="1" bandRow="1"/>
              <a:tblGrid>
                <a:gridCol w="1975121">
                  <a:extLst>
                    <a:ext uri="{9D8B030D-6E8A-4147-A177-3AD203B41FA5}">
                      <a16:colId xmlns:a16="http://schemas.microsoft.com/office/drawing/2014/main" val="4237966680"/>
                    </a:ext>
                  </a:extLst>
                </a:gridCol>
                <a:gridCol w="1975121">
                  <a:extLst>
                    <a:ext uri="{9D8B030D-6E8A-4147-A177-3AD203B41FA5}">
                      <a16:colId xmlns:a16="http://schemas.microsoft.com/office/drawing/2014/main" val="1540193922"/>
                    </a:ext>
                  </a:extLst>
                </a:gridCol>
                <a:gridCol w="1999167">
                  <a:extLst>
                    <a:ext uri="{9D8B030D-6E8A-4147-A177-3AD203B41FA5}">
                      <a16:colId xmlns:a16="http://schemas.microsoft.com/office/drawing/2014/main" val="434753518"/>
                    </a:ext>
                  </a:extLst>
                </a:gridCol>
                <a:gridCol w="1999167">
                  <a:extLst>
                    <a:ext uri="{9D8B030D-6E8A-4147-A177-3AD203B41FA5}">
                      <a16:colId xmlns:a16="http://schemas.microsoft.com/office/drawing/2014/main" val="1752695643"/>
                    </a:ext>
                  </a:extLst>
                </a:gridCol>
                <a:gridCol w="1932831">
                  <a:extLst>
                    <a:ext uri="{9D8B030D-6E8A-4147-A177-3AD203B41FA5}">
                      <a16:colId xmlns:a16="http://schemas.microsoft.com/office/drawing/2014/main" val="338170330"/>
                    </a:ext>
                  </a:extLst>
                </a:gridCol>
              </a:tblGrid>
              <a:tr h="349053">
                <a:tc>
                  <a:txBody>
                    <a:bodyPr/>
                    <a:lstStyle/>
                    <a:p>
                      <a:pPr algn="l">
                        <a:lnSpc>
                          <a:spcPct val="107000"/>
                        </a:lnSpc>
                        <a:spcAft>
                          <a:spcPts val="800"/>
                        </a:spcAft>
                      </a:pPr>
                      <a:r>
                        <a:rPr lang="en-US" sz="2400" dirty="0">
                          <a:solidFill>
                            <a:srgbClr val="1F4E79"/>
                          </a:solidFill>
                          <a:effectLst/>
                          <a:latin typeface="+mj-lt"/>
                          <a:ea typeface="SimSun" panose="02010600030101010101" pitchFamily="2" charset="-122"/>
                          <a:cs typeface="Times New Roman" panose="02020603050405020304" pitchFamily="18" charset="0"/>
                        </a:rPr>
                        <a:t> </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A</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B</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C</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D</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6601110"/>
                  </a:ext>
                </a:extLst>
              </a:tr>
            </a:tbl>
          </a:graphicData>
        </a:graphic>
      </p:graphicFrame>
      <p:sp>
        <p:nvSpPr>
          <p:cNvPr id="10" name="TextBox 9">
            <a:extLst>
              <a:ext uri="{FF2B5EF4-FFF2-40B4-BE49-F238E27FC236}">
                <a16:creationId xmlns:a16="http://schemas.microsoft.com/office/drawing/2014/main" id="{EAF39B6D-EE63-4DBD-CD8E-7E94865A892C}"/>
              </a:ext>
            </a:extLst>
          </p:cNvPr>
          <p:cNvSpPr txBox="1"/>
          <p:nvPr/>
        </p:nvSpPr>
        <p:spPr>
          <a:xfrm>
            <a:off x="425799" y="1364741"/>
            <a:ext cx="10524777" cy="768480"/>
          </a:xfrm>
          <a:prstGeom prst="rect">
            <a:avLst/>
          </a:prstGeom>
          <a:noFill/>
        </p:spPr>
        <p:txBody>
          <a:bodyPr wrap="square">
            <a:spAutoFit/>
          </a:bodyPr>
          <a:lstStyle/>
          <a:p>
            <a:pPr>
              <a:lnSpc>
                <a:spcPct val="107000"/>
              </a:lnSpc>
              <a:spcAft>
                <a:spcPts val="800"/>
              </a:spcAft>
            </a:pPr>
            <a:r>
              <a:rPr lang="en-US" sz="24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For each question, p</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ut a </a:t>
            </a:r>
            <a:r>
              <a:rPr lang="en-US"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cross (x)</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under the English meaning </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that matches what you hear.  You will hear each German word </a:t>
            </a:r>
            <a:r>
              <a:rPr lang="en-US"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twice. </a:t>
            </a:r>
            <a:r>
              <a:rPr lang="en-GB"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Choose </a:t>
            </a:r>
            <a:r>
              <a:rPr lang="en-GB"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one </a:t>
            </a:r>
            <a:r>
              <a:rPr lang="en-GB"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correct answer only.</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4" name="Picture 3">
            <a:extLst>
              <a:ext uri="{FF2B5EF4-FFF2-40B4-BE49-F238E27FC236}">
                <a16:creationId xmlns:a16="http://schemas.microsoft.com/office/drawing/2014/main" id="{6F33CB67-8117-1E43-3421-48F8143A7EC2}"/>
              </a:ext>
            </a:extLst>
          </p:cNvPr>
          <p:cNvPicPr>
            <a:picLocks noChangeAspect="1"/>
          </p:cNvPicPr>
          <p:nvPr/>
        </p:nvPicPr>
        <p:blipFill>
          <a:blip r:embed="rId5"/>
          <a:stretch>
            <a:fillRect/>
          </a:stretch>
        </p:blipFill>
        <p:spPr>
          <a:xfrm>
            <a:off x="9494351" y="3049902"/>
            <a:ext cx="333374" cy="330619"/>
          </a:xfrm>
          <a:prstGeom prst="rect">
            <a:avLst/>
          </a:prstGeom>
        </p:spPr>
      </p:pic>
      <p:pic>
        <p:nvPicPr>
          <p:cNvPr id="5" name="Picture 4">
            <a:extLst>
              <a:ext uri="{FF2B5EF4-FFF2-40B4-BE49-F238E27FC236}">
                <a16:creationId xmlns:a16="http://schemas.microsoft.com/office/drawing/2014/main" id="{8C10CCF0-B6AB-5921-768D-4DB112FA132D}"/>
              </a:ext>
            </a:extLst>
          </p:cNvPr>
          <p:cNvPicPr>
            <a:picLocks noChangeAspect="1"/>
          </p:cNvPicPr>
          <p:nvPr/>
        </p:nvPicPr>
        <p:blipFill>
          <a:blip r:embed="rId5"/>
          <a:stretch>
            <a:fillRect/>
          </a:stretch>
        </p:blipFill>
        <p:spPr>
          <a:xfrm>
            <a:off x="5581324" y="3893544"/>
            <a:ext cx="333374" cy="330619"/>
          </a:xfrm>
          <a:prstGeom prst="rect">
            <a:avLst/>
          </a:prstGeom>
        </p:spPr>
      </p:pic>
      <p:pic>
        <p:nvPicPr>
          <p:cNvPr id="9" name="Picture 8">
            <a:extLst>
              <a:ext uri="{FF2B5EF4-FFF2-40B4-BE49-F238E27FC236}">
                <a16:creationId xmlns:a16="http://schemas.microsoft.com/office/drawing/2014/main" id="{1F52F3F8-3922-1F2A-F1C9-06B023146BF2}"/>
              </a:ext>
            </a:extLst>
          </p:cNvPr>
          <p:cNvPicPr>
            <a:picLocks noChangeAspect="1"/>
          </p:cNvPicPr>
          <p:nvPr/>
        </p:nvPicPr>
        <p:blipFill>
          <a:blip r:embed="rId5"/>
          <a:stretch>
            <a:fillRect/>
          </a:stretch>
        </p:blipFill>
        <p:spPr>
          <a:xfrm>
            <a:off x="3589292" y="4743020"/>
            <a:ext cx="333374" cy="330619"/>
          </a:xfrm>
          <a:prstGeom prst="rect">
            <a:avLst/>
          </a:prstGeom>
        </p:spPr>
      </p:pic>
      <p:pic>
        <p:nvPicPr>
          <p:cNvPr id="12" name="Picture 11">
            <a:extLst>
              <a:ext uri="{FF2B5EF4-FFF2-40B4-BE49-F238E27FC236}">
                <a16:creationId xmlns:a16="http://schemas.microsoft.com/office/drawing/2014/main" id="{B551C310-E008-7E1A-A0CC-E9B1CF7459A4}"/>
              </a:ext>
            </a:extLst>
          </p:cNvPr>
          <p:cNvPicPr>
            <a:picLocks noChangeAspect="1"/>
          </p:cNvPicPr>
          <p:nvPr/>
        </p:nvPicPr>
        <p:blipFill>
          <a:blip r:embed="rId5"/>
          <a:stretch>
            <a:fillRect/>
          </a:stretch>
        </p:blipFill>
        <p:spPr>
          <a:xfrm>
            <a:off x="5521500" y="5579539"/>
            <a:ext cx="333374" cy="330619"/>
          </a:xfrm>
          <a:prstGeom prst="rect">
            <a:avLst/>
          </a:prstGeom>
        </p:spPr>
      </p:pic>
    </p:spTree>
    <p:extLst>
      <p:ext uri="{BB962C8B-B14F-4D97-AF65-F5344CB8AC3E}">
        <p14:creationId xmlns:p14="http://schemas.microsoft.com/office/powerpoint/2010/main" val="164145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8683F011-42C4-2606-DBC2-494978603FCF}"/>
              </a:ext>
            </a:extLst>
          </p:cNvPr>
          <p:cNvGraphicFramePr>
            <a:graphicFrameLocks noGrp="1"/>
          </p:cNvGraphicFramePr>
          <p:nvPr>
            <p:extLst>
              <p:ext uri="{D42A27DB-BD31-4B8C-83A1-F6EECF244321}">
                <p14:modId xmlns:p14="http://schemas.microsoft.com/office/powerpoint/2010/main" val="2033759515"/>
              </p:ext>
            </p:extLst>
          </p:nvPr>
        </p:nvGraphicFramePr>
        <p:xfrm>
          <a:off x="760454" y="1882231"/>
          <a:ext cx="11133438" cy="3520123"/>
        </p:xfrm>
        <a:graphic>
          <a:graphicData uri="http://schemas.openxmlformats.org/drawingml/2006/table">
            <a:tbl>
              <a:tblPr firstRow="1" firstCol="1" bandRow="1"/>
              <a:tblGrid>
                <a:gridCol w="670583">
                  <a:extLst>
                    <a:ext uri="{9D8B030D-6E8A-4147-A177-3AD203B41FA5}">
                      <a16:colId xmlns:a16="http://schemas.microsoft.com/office/drawing/2014/main" val="1747475514"/>
                    </a:ext>
                  </a:extLst>
                </a:gridCol>
                <a:gridCol w="2624451">
                  <a:extLst>
                    <a:ext uri="{9D8B030D-6E8A-4147-A177-3AD203B41FA5}">
                      <a16:colId xmlns:a16="http://schemas.microsoft.com/office/drawing/2014/main" val="183610728"/>
                    </a:ext>
                  </a:extLst>
                </a:gridCol>
                <a:gridCol w="2608068">
                  <a:extLst>
                    <a:ext uri="{9D8B030D-6E8A-4147-A177-3AD203B41FA5}">
                      <a16:colId xmlns:a16="http://schemas.microsoft.com/office/drawing/2014/main" val="2382513201"/>
                    </a:ext>
                  </a:extLst>
                </a:gridCol>
                <a:gridCol w="2612438">
                  <a:extLst>
                    <a:ext uri="{9D8B030D-6E8A-4147-A177-3AD203B41FA5}">
                      <a16:colId xmlns:a16="http://schemas.microsoft.com/office/drawing/2014/main" val="1821596303"/>
                    </a:ext>
                  </a:extLst>
                </a:gridCol>
                <a:gridCol w="2617898">
                  <a:extLst>
                    <a:ext uri="{9D8B030D-6E8A-4147-A177-3AD203B41FA5}">
                      <a16:colId xmlns:a16="http://schemas.microsoft.com/office/drawing/2014/main" val="771964300"/>
                    </a:ext>
                  </a:extLst>
                </a:gridCol>
              </a:tblGrid>
              <a:tr h="295275">
                <a:tc gridSpan="5">
                  <a:txBody>
                    <a:bodyPr/>
                    <a:lstStyle/>
                    <a:p>
                      <a:pPr>
                        <a:lnSpc>
                          <a:spcPct val="107000"/>
                        </a:lnSpc>
                        <a:spcBef>
                          <a:spcPts val="600"/>
                        </a:spcBef>
                        <a:spcAft>
                          <a:spcPts val="600"/>
                        </a:spcAft>
                      </a:pPr>
                      <a:r>
                        <a:rPr lang="en-GB" sz="2000" b="1" dirty="0">
                          <a:solidFill>
                            <a:srgbClr val="1F4E79"/>
                          </a:solidFill>
                          <a:effectLst/>
                          <a:latin typeface="+mj-lt"/>
                          <a:ea typeface="SimSun" panose="02010600030101010101" pitchFamily="2" charset="-122"/>
                          <a:cs typeface="Times New Roman" panose="02020603050405020304" pitchFamily="18" charset="0"/>
                        </a:rPr>
                        <a:t>This word is a good example of …</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47332502"/>
                  </a:ext>
                </a:extLst>
              </a:tr>
              <a:tr h="112395">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 </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A</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B</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C</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D</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6858033"/>
                  </a:ext>
                </a:extLst>
              </a:tr>
              <a:tr h="409575">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1.</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colour</a:t>
                      </a:r>
                      <a:endParaRPr lang="en-GB" sz="2000" dirty="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an object</a:t>
                      </a:r>
                      <a:endParaRPr lang="en-GB" sz="2000" dirty="0">
                        <a:effectLst/>
                        <a:latin typeface="+mj-lt"/>
                        <a:ea typeface="SimSu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SimSun" panose="02010600030101010101" pitchFamily="2" charset="-122"/>
                          <a:cs typeface="Times New Roman" panose="02020603050405020304" pitchFamily="18" charset="0"/>
                        </a:rPr>
                        <a:t>☐</a:t>
                      </a:r>
                      <a:endParaRPr lang="en-GB" sz="20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question word</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an animal</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2820765"/>
                  </a:ext>
                </a:extLst>
              </a:tr>
              <a:tr h="44196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an event</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food</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month</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number</a:t>
                      </a:r>
                      <a:endParaRPr lang="en-GB" sz="2000" dirty="0">
                        <a:effectLst/>
                        <a:latin typeface="+mj-lt"/>
                        <a:ea typeface="SimSu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SimSun" panose="02010600030101010101" pitchFamily="2" charset="-122"/>
                          <a:cs typeface="Times New Roman" panose="02020603050405020304" pitchFamily="18" charset="0"/>
                        </a:rPr>
                        <a:t>☐</a:t>
                      </a:r>
                      <a:endParaRPr lang="en-GB" sz="20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8161876"/>
                  </a:ext>
                </a:extLst>
              </a:tr>
              <a:tr h="405130">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3.</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colour</a:t>
                      </a: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SimSun" panose="02010600030101010101" pitchFamily="2" charset="-122"/>
                          <a:cs typeface="Times New Roman" panose="02020603050405020304" pitchFamily="18" charset="0"/>
                        </a:rPr>
                        <a:t>☐</a:t>
                      </a:r>
                      <a:endParaRPr lang="en-GB" sz="20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day</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part of the body</a:t>
                      </a:r>
                      <a:endParaRPr lang="en-GB" sz="2000" dirty="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season</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6819422"/>
                  </a:ext>
                </a:extLst>
              </a:tr>
              <a:tr h="43688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4.</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person</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an animal</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food</a:t>
                      </a:r>
                      <a:endParaRPr lang="en-GB" sz="2000" dirty="0">
                        <a:effectLst/>
                        <a:latin typeface="+mj-lt"/>
                        <a:ea typeface="SimSu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SimSun" panose="02010600030101010101" pitchFamily="2" charset="-122"/>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question word</a:t>
                      </a:r>
                      <a:endParaRPr lang="en-GB" sz="2000" dirty="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2934457"/>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6" name="Rectangle 15">
            <a:extLst>
              <a:ext uri="{FF2B5EF4-FFF2-40B4-BE49-F238E27FC236}">
                <a16:creationId xmlns:a16="http://schemas.microsoft.com/office/drawing/2014/main" id="{9340163C-A3AE-2CBD-3A12-660B1ECD45DF}"/>
              </a:ext>
            </a:extLst>
          </p:cNvPr>
          <p:cNvSpPr/>
          <p:nvPr/>
        </p:nvSpPr>
        <p:spPr>
          <a:xfrm>
            <a:off x="844387" y="4812489"/>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15" name="Rectangle 14">
            <a:extLst>
              <a:ext uri="{FF2B5EF4-FFF2-40B4-BE49-F238E27FC236}">
                <a16:creationId xmlns:a16="http://schemas.microsoft.com/office/drawing/2014/main" id="{7D859164-DE70-DD35-5D16-216E47DBF055}"/>
              </a:ext>
            </a:extLst>
          </p:cNvPr>
          <p:cNvSpPr/>
          <p:nvPr/>
        </p:nvSpPr>
        <p:spPr>
          <a:xfrm>
            <a:off x="840589" y="410493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extLst>
              <a:ext uri="{FF2B5EF4-FFF2-40B4-BE49-F238E27FC236}">
                <a16:creationId xmlns:a16="http://schemas.microsoft.com/office/drawing/2014/main" id="{4B089137-31CB-39FE-402A-306DD26A5FFD}"/>
              </a:ext>
            </a:extLst>
          </p:cNvPr>
          <p:cNvSpPr/>
          <p:nvPr/>
        </p:nvSpPr>
        <p:spPr>
          <a:xfrm>
            <a:off x="840587" y="2634041"/>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3" name="Rectangle 12">
            <a:extLst>
              <a:ext uri="{FF2B5EF4-FFF2-40B4-BE49-F238E27FC236}">
                <a16:creationId xmlns:a16="http://schemas.microsoft.com/office/drawing/2014/main" id="{11828BE4-54F6-A5AD-5C35-916DA72BC316}"/>
              </a:ext>
            </a:extLst>
          </p:cNvPr>
          <p:cNvSpPr/>
          <p:nvPr/>
        </p:nvSpPr>
        <p:spPr>
          <a:xfrm>
            <a:off x="840588" y="336280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865558"/>
          </a:xfrm>
          <a:prstGeom prst="rect">
            <a:avLst/>
          </a:prstGeom>
          <a:noFill/>
        </p:spPr>
        <p:txBody>
          <a:bodyPr wrap="square">
            <a:spAutoFit/>
          </a:bodyPr>
          <a:lstStyle/>
          <a:p>
            <a:pPr>
              <a:lnSpc>
                <a:spcPct val="107000"/>
              </a:lnSpc>
              <a:spcAft>
                <a:spcPts val="800"/>
              </a:spcAft>
            </a:pPr>
            <a:r>
              <a:rPr lang="en-US" sz="2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B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For each question, put a</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cross (x)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under the</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type of word</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you hear. </a:t>
            </a:r>
            <a:b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You will hear each German word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twice.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Choose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one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correct answer only.</a:t>
            </a:r>
            <a:endParaRPr lang="en-GB"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3" name="Picture 2">
            <a:extLst>
              <a:ext uri="{FF2B5EF4-FFF2-40B4-BE49-F238E27FC236}">
                <a16:creationId xmlns:a16="http://schemas.microsoft.com/office/drawing/2014/main" id="{74EE26E4-5E69-6684-C22A-A1EB4294E631}"/>
              </a:ext>
            </a:extLst>
          </p:cNvPr>
          <p:cNvPicPr>
            <a:picLocks noChangeAspect="1"/>
          </p:cNvPicPr>
          <p:nvPr/>
        </p:nvPicPr>
        <p:blipFill>
          <a:blip r:embed="rId5"/>
          <a:stretch>
            <a:fillRect/>
          </a:stretch>
        </p:blipFill>
        <p:spPr>
          <a:xfrm>
            <a:off x="2557830" y="4358238"/>
            <a:ext cx="333374" cy="330619"/>
          </a:xfrm>
          <a:prstGeom prst="rect">
            <a:avLst/>
          </a:prstGeom>
        </p:spPr>
      </p:pic>
      <p:pic>
        <p:nvPicPr>
          <p:cNvPr id="4" name="Picture 3">
            <a:extLst>
              <a:ext uri="{FF2B5EF4-FFF2-40B4-BE49-F238E27FC236}">
                <a16:creationId xmlns:a16="http://schemas.microsoft.com/office/drawing/2014/main" id="{9223D82F-56BF-CC28-24B7-463EFDEA1A3A}"/>
              </a:ext>
            </a:extLst>
          </p:cNvPr>
          <p:cNvPicPr>
            <a:picLocks noChangeAspect="1"/>
          </p:cNvPicPr>
          <p:nvPr/>
        </p:nvPicPr>
        <p:blipFill>
          <a:blip r:embed="rId5"/>
          <a:stretch>
            <a:fillRect/>
          </a:stretch>
        </p:blipFill>
        <p:spPr>
          <a:xfrm>
            <a:off x="5160353" y="2887344"/>
            <a:ext cx="333374" cy="330619"/>
          </a:xfrm>
          <a:prstGeom prst="rect">
            <a:avLst/>
          </a:prstGeom>
        </p:spPr>
      </p:pic>
      <p:pic>
        <p:nvPicPr>
          <p:cNvPr id="5" name="Picture 4">
            <a:extLst>
              <a:ext uri="{FF2B5EF4-FFF2-40B4-BE49-F238E27FC236}">
                <a16:creationId xmlns:a16="http://schemas.microsoft.com/office/drawing/2014/main" id="{0D0AF994-CD62-2E79-9E16-5D436A6DAC2E}"/>
              </a:ext>
            </a:extLst>
          </p:cNvPr>
          <p:cNvPicPr>
            <a:picLocks noChangeAspect="1"/>
          </p:cNvPicPr>
          <p:nvPr/>
        </p:nvPicPr>
        <p:blipFill>
          <a:blip r:embed="rId5"/>
          <a:stretch>
            <a:fillRect/>
          </a:stretch>
        </p:blipFill>
        <p:spPr>
          <a:xfrm>
            <a:off x="7800244" y="5050825"/>
            <a:ext cx="333374" cy="330619"/>
          </a:xfrm>
          <a:prstGeom prst="rect">
            <a:avLst/>
          </a:prstGeom>
        </p:spPr>
      </p:pic>
      <p:pic>
        <p:nvPicPr>
          <p:cNvPr id="9" name="Picture 8">
            <a:extLst>
              <a:ext uri="{FF2B5EF4-FFF2-40B4-BE49-F238E27FC236}">
                <a16:creationId xmlns:a16="http://schemas.microsoft.com/office/drawing/2014/main" id="{8661A210-5B0B-B2CA-90D6-0DFB06C4CA9F}"/>
              </a:ext>
            </a:extLst>
          </p:cNvPr>
          <p:cNvPicPr>
            <a:picLocks noChangeAspect="1"/>
          </p:cNvPicPr>
          <p:nvPr/>
        </p:nvPicPr>
        <p:blipFill>
          <a:blip r:embed="rId5"/>
          <a:stretch>
            <a:fillRect/>
          </a:stretch>
        </p:blipFill>
        <p:spPr>
          <a:xfrm>
            <a:off x="10391043" y="3616105"/>
            <a:ext cx="333374" cy="330619"/>
          </a:xfrm>
          <a:prstGeom prst="rect">
            <a:avLst/>
          </a:prstGeom>
        </p:spPr>
      </p:pic>
    </p:spTree>
    <p:extLst>
      <p:ext uri="{BB962C8B-B14F-4D97-AF65-F5344CB8AC3E}">
        <p14:creationId xmlns:p14="http://schemas.microsoft.com/office/powerpoint/2010/main" val="41967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8683F011-42C4-2606-DBC2-494978603FCF}"/>
              </a:ext>
            </a:extLst>
          </p:cNvPr>
          <p:cNvGraphicFramePr>
            <a:graphicFrameLocks noGrp="1"/>
          </p:cNvGraphicFramePr>
          <p:nvPr>
            <p:extLst>
              <p:ext uri="{D42A27DB-BD31-4B8C-83A1-F6EECF244321}">
                <p14:modId xmlns:p14="http://schemas.microsoft.com/office/powerpoint/2010/main" val="3768658346"/>
              </p:ext>
            </p:extLst>
          </p:nvPr>
        </p:nvGraphicFramePr>
        <p:xfrm>
          <a:off x="760454" y="1882231"/>
          <a:ext cx="11133438" cy="3520123"/>
        </p:xfrm>
        <a:graphic>
          <a:graphicData uri="http://schemas.openxmlformats.org/drawingml/2006/table">
            <a:tbl>
              <a:tblPr firstRow="1" firstCol="1" bandRow="1"/>
              <a:tblGrid>
                <a:gridCol w="670583">
                  <a:extLst>
                    <a:ext uri="{9D8B030D-6E8A-4147-A177-3AD203B41FA5}">
                      <a16:colId xmlns:a16="http://schemas.microsoft.com/office/drawing/2014/main" val="1747475514"/>
                    </a:ext>
                  </a:extLst>
                </a:gridCol>
                <a:gridCol w="2624451">
                  <a:extLst>
                    <a:ext uri="{9D8B030D-6E8A-4147-A177-3AD203B41FA5}">
                      <a16:colId xmlns:a16="http://schemas.microsoft.com/office/drawing/2014/main" val="183610728"/>
                    </a:ext>
                  </a:extLst>
                </a:gridCol>
                <a:gridCol w="2608068">
                  <a:extLst>
                    <a:ext uri="{9D8B030D-6E8A-4147-A177-3AD203B41FA5}">
                      <a16:colId xmlns:a16="http://schemas.microsoft.com/office/drawing/2014/main" val="2382513201"/>
                    </a:ext>
                  </a:extLst>
                </a:gridCol>
                <a:gridCol w="2612438">
                  <a:extLst>
                    <a:ext uri="{9D8B030D-6E8A-4147-A177-3AD203B41FA5}">
                      <a16:colId xmlns:a16="http://schemas.microsoft.com/office/drawing/2014/main" val="1821596303"/>
                    </a:ext>
                  </a:extLst>
                </a:gridCol>
                <a:gridCol w="2617898">
                  <a:extLst>
                    <a:ext uri="{9D8B030D-6E8A-4147-A177-3AD203B41FA5}">
                      <a16:colId xmlns:a16="http://schemas.microsoft.com/office/drawing/2014/main" val="771964300"/>
                    </a:ext>
                  </a:extLst>
                </a:gridCol>
              </a:tblGrid>
              <a:tr h="295275">
                <a:tc gridSpan="5">
                  <a:txBody>
                    <a:bodyPr/>
                    <a:lstStyle/>
                    <a:p>
                      <a:pPr>
                        <a:lnSpc>
                          <a:spcPct val="107000"/>
                        </a:lnSpc>
                        <a:spcBef>
                          <a:spcPts val="600"/>
                        </a:spcBef>
                        <a:spcAft>
                          <a:spcPts val="600"/>
                        </a:spcAft>
                      </a:pPr>
                      <a:r>
                        <a:rPr lang="en-GB" sz="2000" b="1" dirty="0">
                          <a:solidFill>
                            <a:srgbClr val="1F4E79"/>
                          </a:solidFill>
                          <a:effectLst/>
                          <a:latin typeface="+mj-lt"/>
                          <a:ea typeface="SimSun" panose="02010600030101010101" pitchFamily="2" charset="-122"/>
                          <a:cs typeface="Times New Roman" panose="02020603050405020304" pitchFamily="18" charset="0"/>
                        </a:rPr>
                        <a:t>This word is a good example of …</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47332502"/>
                  </a:ext>
                </a:extLst>
              </a:tr>
              <a:tr h="112395">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 </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A</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B</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C</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D</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6858033"/>
                  </a:ext>
                </a:extLst>
              </a:tr>
              <a:tr h="409575">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5.</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an object</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part of the week</a:t>
                      </a:r>
                      <a:endParaRPr lang="en-GB" sz="2000" dirty="0">
                        <a:effectLst/>
                        <a:latin typeface="+mj-lt"/>
                        <a:ea typeface="SimSu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SimSun" panose="02010600030101010101" pitchFamily="2" charset="-122"/>
                          <a:cs typeface="Times New Roman" panose="02020603050405020304" pitchFamily="18" charset="0"/>
                        </a:rPr>
                        <a:t>☐</a:t>
                      </a:r>
                      <a:endParaRPr lang="en-GB" sz="20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person</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colour</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2820765"/>
                  </a:ext>
                </a:extLst>
              </a:tr>
              <a:tr h="44196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6.</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season</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number</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day</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month</a:t>
                      </a:r>
                      <a:endParaRPr lang="en-GB" sz="2000" dirty="0">
                        <a:effectLst/>
                        <a:latin typeface="+mj-lt"/>
                        <a:ea typeface="SimSu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SimSun" panose="02010600030101010101" pitchFamily="2" charset="-122"/>
                          <a:cs typeface="Times New Roman" panose="02020603050405020304" pitchFamily="18" charset="0"/>
                        </a:rPr>
                        <a:t>☐</a:t>
                      </a:r>
                      <a:endParaRPr lang="en-GB" sz="20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8161876"/>
                  </a:ext>
                </a:extLst>
              </a:tr>
              <a:tr h="40513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7.</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place</a:t>
                      </a:r>
                      <a:endParaRPr lang="en-GB" sz="2000" dirty="0">
                        <a:effectLst/>
                        <a:latin typeface="+mj-lt"/>
                        <a:ea typeface="SimSu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SimSun" panose="02010600030101010101" pitchFamily="2" charset="-122"/>
                          <a:cs typeface="Times New Roman" panose="02020603050405020304" pitchFamily="18" charset="0"/>
                        </a:rPr>
                        <a:t>☐</a:t>
                      </a:r>
                      <a:endParaRPr lang="en-GB" sz="20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part of the body</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month</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an event</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6819422"/>
                  </a:ext>
                </a:extLst>
              </a:tr>
              <a:tr h="43688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8.</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an animal</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food</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season</a:t>
                      </a:r>
                      <a:endParaRPr lang="en-GB" sz="2000" dirty="0">
                        <a:effectLst/>
                        <a:latin typeface="+mj-lt"/>
                        <a:ea typeface="SimSu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SimSun" panose="02010600030101010101" pitchFamily="2" charset="-122"/>
                          <a:cs typeface="Times New Roman" panose="02020603050405020304" pitchFamily="18" charset="0"/>
                        </a:rPr>
                        <a:t>☐</a:t>
                      </a:r>
                      <a:endParaRPr lang="en-GB" sz="20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day</a:t>
                      </a:r>
                      <a:endParaRPr lang="en-GB" sz="2000" dirty="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2934457"/>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6" name="Rectangle 15">
            <a:extLst>
              <a:ext uri="{FF2B5EF4-FFF2-40B4-BE49-F238E27FC236}">
                <a16:creationId xmlns:a16="http://schemas.microsoft.com/office/drawing/2014/main" id="{9340163C-A3AE-2CBD-3A12-660B1ECD45DF}"/>
              </a:ext>
            </a:extLst>
          </p:cNvPr>
          <p:cNvSpPr/>
          <p:nvPr/>
        </p:nvSpPr>
        <p:spPr>
          <a:xfrm>
            <a:off x="844387" y="4812489"/>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200" b="1" kern="0" dirty="0">
                <a:solidFill>
                  <a:srgbClr val="FFFFFF"/>
                </a:solidFill>
                <a:latin typeface="Century Gothic" panose="020B0502020202020204" pitchFamily="34" charset="0"/>
                <a:sym typeface="Arial"/>
              </a:rPr>
              <a:t>8</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15" name="Rectangle 14">
            <a:extLst>
              <a:ext uri="{FF2B5EF4-FFF2-40B4-BE49-F238E27FC236}">
                <a16:creationId xmlns:a16="http://schemas.microsoft.com/office/drawing/2014/main" id="{7D859164-DE70-DD35-5D16-216E47DBF055}"/>
              </a:ext>
            </a:extLst>
          </p:cNvPr>
          <p:cNvSpPr/>
          <p:nvPr/>
        </p:nvSpPr>
        <p:spPr>
          <a:xfrm>
            <a:off x="840589" y="410493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1" name="Rectangle 10">
            <a:extLst>
              <a:ext uri="{FF2B5EF4-FFF2-40B4-BE49-F238E27FC236}">
                <a16:creationId xmlns:a16="http://schemas.microsoft.com/office/drawing/2014/main" id="{4B089137-31CB-39FE-402A-306DD26A5FFD}"/>
              </a:ext>
            </a:extLst>
          </p:cNvPr>
          <p:cNvSpPr/>
          <p:nvPr/>
        </p:nvSpPr>
        <p:spPr>
          <a:xfrm>
            <a:off x="840587" y="2634041"/>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200" b="1" kern="0" dirty="0">
                <a:solidFill>
                  <a:srgbClr val="FFFFFF"/>
                </a:solidFill>
                <a:latin typeface="Century Gothic" panose="020B0502020202020204" pitchFamily="34" charset="0"/>
                <a:sym typeface="Arial"/>
              </a:rPr>
              <a:t>5</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13" name="Rectangle 12">
            <a:extLst>
              <a:ext uri="{FF2B5EF4-FFF2-40B4-BE49-F238E27FC236}">
                <a16:creationId xmlns:a16="http://schemas.microsoft.com/office/drawing/2014/main" id="{11828BE4-54F6-A5AD-5C35-916DA72BC316}"/>
              </a:ext>
            </a:extLst>
          </p:cNvPr>
          <p:cNvSpPr/>
          <p:nvPr/>
        </p:nvSpPr>
        <p:spPr>
          <a:xfrm>
            <a:off x="840588" y="336280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865558"/>
          </a:xfrm>
          <a:prstGeom prst="rect">
            <a:avLst/>
          </a:prstGeom>
          <a:noFill/>
        </p:spPr>
        <p:txBody>
          <a:bodyPr wrap="square">
            <a:spAutoFit/>
          </a:bodyPr>
          <a:lstStyle/>
          <a:p>
            <a:pPr>
              <a:lnSpc>
                <a:spcPct val="107000"/>
              </a:lnSpc>
              <a:spcAft>
                <a:spcPts val="800"/>
              </a:spcAft>
            </a:pPr>
            <a:r>
              <a:rPr lang="en-US" sz="2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B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For each question, put a</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cross (x)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under the</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type of word</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you hear. </a:t>
            </a:r>
            <a:b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You will hear each German word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twice.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Choose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one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correct answer only.</a:t>
            </a:r>
            <a:endParaRPr lang="en-GB"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3" name="Picture 2">
            <a:extLst>
              <a:ext uri="{FF2B5EF4-FFF2-40B4-BE49-F238E27FC236}">
                <a16:creationId xmlns:a16="http://schemas.microsoft.com/office/drawing/2014/main" id="{8660950F-F218-1349-ABB2-434A5A4102D3}"/>
              </a:ext>
            </a:extLst>
          </p:cNvPr>
          <p:cNvPicPr>
            <a:picLocks noChangeAspect="1"/>
          </p:cNvPicPr>
          <p:nvPr/>
        </p:nvPicPr>
        <p:blipFill>
          <a:blip r:embed="rId5"/>
          <a:stretch>
            <a:fillRect/>
          </a:stretch>
        </p:blipFill>
        <p:spPr>
          <a:xfrm>
            <a:off x="2581276" y="4314241"/>
            <a:ext cx="333374" cy="330619"/>
          </a:xfrm>
          <a:prstGeom prst="rect">
            <a:avLst/>
          </a:prstGeom>
        </p:spPr>
      </p:pic>
      <p:pic>
        <p:nvPicPr>
          <p:cNvPr id="4" name="Picture 3">
            <a:extLst>
              <a:ext uri="{FF2B5EF4-FFF2-40B4-BE49-F238E27FC236}">
                <a16:creationId xmlns:a16="http://schemas.microsoft.com/office/drawing/2014/main" id="{447D46F6-7C8A-67FB-B441-7A1B4B7E4352}"/>
              </a:ext>
            </a:extLst>
          </p:cNvPr>
          <p:cNvPicPr>
            <a:picLocks noChangeAspect="1"/>
          </p:cNvPicPr>
          <p:nvPr/>
        </p:nvPicPr>
        <p:blipFill>
          <a:blip r:embed="rId5"/>
          <a:stretch>
            <a:fillRect/>
          </a:stretch>
        </p:blipFill>
        <p:spPr>
          <a:xfrm>
            <a:off x="5207245" y="2887344"/>
            <a:ext cx="333374" cy="330619"/>
          </a:xfrm>
          <a:prstGeom prst="rect">
            <a:avLst/>
          </a:prstGeom>
        </p:spPr>
      </p:pic>
      <p:pic>
        <p:nvPicPr>
          <p:cNvPr id="5" name="Picture 4">
            <a:extLst>
              <a:ext uri="{FF2B5EF4-FFF2-40B4-BE49-F238E27FC236}">
                <a16:creationId xmlns:a16="http://schemas.microsoft.com/office/drawing/2014/main" id="{90DE3EE9-B758-ACFB-6A81-D13B33BD874C}"/>
              </a:ext>
            </a:extLst>
          </p:cNvPr>
          <p:cNvPicPr>
            <a:picLocks noChangeAspect="1"/>
          </p:cNvPicPr>
          <p:nvPr/>
        </p:nvPicPr>
        <p:blipFill>
          <a:blip r:embed="rId5"/>
          <a:stretch>
            <a:fillRect/>
          </a:stretch>
        </p:blipFill>
        <p:spPr>
          <a:xfrm>
            <a:off x="7809769" y="5040520"/>
            <a:ext cx="333374" cy="330619"/>
          </a:xfrm>
          <a:prstGeom prst="rect">
            <a:avLst/>
          </a:prstGeom>
        </p:spPr>
      </p:pic>
      <p:pic>
        <p:nvPicPr>
          <p:cNvPr id="9" name="Picture 8">
            <a:extLst>
              <a:ext uri="{FF2B5EF4-FFF2-40B4-BE49-F238E27FC236}">
                <a16:creationId xmlns:a16="http://schemas.microsoft.com/office/drawing/2014/main" id="{186F942E-07A5-6B87-B07F-109B2A95B454}"/>
              </a:ext>
            </a:extLst>
          </p:cNvPr>
          <p:cNvPicPr>
            <a:picLocks noChangeAspect="1"/>
          </p:cNvPicPr>
          <p:nvPr/>
        </p:nvPicPr>
        <p:blipFill>
          <a:blip r:embed="rId5"/>
          <a:stretch>
            <a:fillRect/>
          </a:stretch>
        </p:blipFill>
        <p:spPr>
          <a:xfrm>
            <a:off x="10424016" y="3594296"/>
            <a:ext cx="333374" cy="330619"/>
          </a:xfrm>
          <a:prstGeom prst="rect">
            <a:avLst/>
          </a:prstGeom>
        </p:spPr>
      </p:pic>
    </p:spTree>
    <p:extLst>
      <p:ext uri="{BB962C8B-B14F-4D97-AF65-F5344CB8AC3E}">
        <p14:creationId xmlns:p14="http://schemas.microsoft.com/office/powerpoint/2010/main" val="76991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5" name="Rectangle 4">
            <a:extLst>
              <a:ext uri="{FF2B5EF4-FFF2-40B4-BE49-F238E27FC236}">
                <a16:creationId xmlns:a16="http://schemas.microsoft.com/office/drawing/2014/main" id="{F7DFAA06-AE60-7321-4573-E55BE892E465}"/>
              </a:ext>
            </a:extLst>
          </p:cNvPr>
          <p:cNvSpPr/>
          <p:nvPr/>
        </p:nvSpPr>
        <p:spPr>
          <a:xfrm>
            <a:off x="1239520" y="237630"/>
            <a:ext cx="98552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Robbie is from another planet. It likes earth and speaking German but often forgets word meanings, spellings and things like gender and verb forms. Help Robbie by answering the questions in this quiz. </a:t>
            </a:r>
            <a:endParaRPr kumimoji="0" lang="en-GB" sz="2800" b="0" i="0" u="none" strike="noStrike" kern="0" cap="none" spc="0" normalizeH="0" baseline="0" noProof="0" dirty="0">
              <a:ln>
                <a:noFill/>
              </a:ln>
              <a:solidFill>
                <a:sysClr val="windowText" lastClr="000000"/>
              </a:solidFill>
              <a:effectLst/>
              <a:uLnTx/>
              <a:uFillTx/>
              <a:latin typeface="Arial"/>
            </a:endParaRPr>
          </a:p>
        </p:txBody>
      </p:sp>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4" name="TextBox 3">
            <a:extLst>
              <a:ext uri="{FF2B5EF4-FFF2-40B4-BE49-F238E27FC236}">
                <a16:creationId xmlns:a16="http://schemas.microsoft.com/office/drawing/2014/main" id="{8AA771F9-55BB-47A6-C56B-49FE360E5B0A}"/>
              </a:ext>
            </a:extLst>
          </p:cNvPr>
          <p:cNvSpPr txBox="1"/>
          <p:nvPr/>
        </p:nvSpPr>
        <p:spPr>
          <a:xfrm>
            <a:off x="290648" y="1377288"/>
            <a:ext cx="10524777" cy="768480"/>
          </a:xfrm>
          <a:prstGeom prst="rect">
            <a:avLst/>
          </a:prstGeom>
          <a:noFill/>
        </p:spPr>
        <p:txBody>
          <a:bodyPr wrap="square">
            <a:spAutoFit/>
          </a:bodyPr>
          <a:lstStyle/>
          <a:p>
            <a:pPr>
              <a:lnSpc>
                <a:spcPct val="107000"/>
              </a:lnSpc>
              <a:spcAft>
                <a:spcPts val="800"/>
              </a:spcAft>
            </a:pPr>
            <a:r>
              <a:rPr lang="en-US" sz="24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For each question, p</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ut a </a:t>
            </a:r>
            <a:r>
              <a:rPr lang="en-US"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cross (x)</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under the English meaning </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that matches what you hear.  You will hear each German word </a:t>
            </a:r>
            <a:r>
              <a:rPr lang="en-US"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twice. </a:t>
            </a:r>
            <a:r>
              <a:rPr lang="en-GB"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Choose </a:t>
            </a:r>
            <a:r>
              <a:rPr lang="en-GB"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one </a:t>
            </a:r>
            <a:r>
              <a:rPr lang="en-GB"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correct answer only.</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p:txBody>
      </p:sp>
      <p:graphicFrame>
        <p:nvGraphicFramePr>
          <p:cNvPr id="9" name="Table 8">
            <a:extLst>
              <a:ext uri="{FF2B5EF4-FFF2-40B4-BE49-F238E27FC236}">
                <a16:creationId xmlns:a16="http://schemas.microsoft.com/office/drawing/2014/main" id="{11AD8479-334A-E98E-D758-079F68C6F95D}"/>
              </a:ext>
            </a:extLst>
          </p:cNvPr>
          <p:cNvGraphicFramePr>
            <a:graphicFrameLocks noGrp="1"/>
          </p:cNvGraphicFramePr>
          <p:nvPr>
            <p:extLst>
              <p:ext uri="{D42A27DB-BD31-4B8C-83A1-F6EECF244321}">
                <p14:modId xmlns:p14="http://schemas.microsoft.com/office/powerpoint/2010/main" val="627304348"/>
              </p:ext>
            </p:extLst>
          </p:nvPr>
        </p:nvGraphicFramePr>
        <p:xfrm>
          <a:off x="1239520" y="2163060"/>
          <a:ext cx="9157377" cy="3747889"/>
        </p:xfrm>
        <a:graphic>
          <a:graphicData uri="http://schemas.openxmlformats.org/drawingml/2006/table">
            <a:tbl>
              <a:tblPr firstRow="1" firstCol="1" bandRow="1"/>
              <a:tblGrid>
                <a:gridCol w="1830400">
                  <a:extLst>
                    <a:ext uri="{9D8B030D-6E8A-4147-A177-3AD203B41FA5}">
                      <a16:colId xmlns:a16="http://schemas.microsoft.com/office/drawing/2014/main" val="2478577031"/>
                    </a:ext>
                  </a:extLst>
                </a:gridCol>
                <a:gridCol w="1830400">
                  <a:extLst>
                    <a:ext uri="{9D8B030D-6E8A-4147-A177-3AD203B41FA5}">
                      <a16:colId xmlns:a16="http://schemas.microsoft.com/office/drawing/2014/main" val="6571379"/>
                    </a:ext>
                  </a:extLst>
                </a:gridCol>
                <a:gridCol w="1852684">
                  <a:extLst>
                    <a:ext uri="{9D8B030D-6E8A-4147-A177-3AD203B41FA5}">
                      <a16:colId xmlns:a16="http://schemas.microsoft.com/office/drawing/2014/main" val="2228890872"/>
                    </a:ext>
                  </a:extLst>
                </a:gridCol>
                <a:gridCol w="1852684">
                  <a:extLst>
                    <a:ext uri="{9D8B030D-6E8A-4147-A177-3AD203B41FA5}">
                      <a16:colId xmlns:a16="http://schemas.microsoft.com/office/drawing/2014/main" val="376357495"/>
                    </a:ext>
                  </a:extLst>
                </a:gridCol>
                <a:gridCol w="1791209">
                  <a:extLst>
                    <a:ext uri="{9D8B030D-6E8A-4147-A177-3AD203B41FA5}">
                      <a16:colId xmlns:a16="http://schemas.microsoft.com/office/drawing/2014/main" val="3201854360"/>
                    </a:ext>
                  </a:extLst>
                </a:gridCol>
              </a:tblGrid>
              <a:tr h="349053">
                <a:tc>
                  <a:txBody>
                    <a:bodyPr/>
                    <a:lstStyle/>
                    <a:p>
                      <a:pPr algn="l">
                        <a:lnSpc>
                          <a:spcPct val="107000"/>
                        </a:lnSpc>
                        <a:spcAft>
                          <a:spcPts val="800"/>
                        </a:spcAft>
                      </a:pPr>
                      <a:r>
                        <a:rPr lang="en-US" sz="2400" dirty="0">
                          <a:solidFill>
                            <a:srgbClr val="1F4E79"/>
                          </a:solidFill>
                          <a:effectLst/>
                          <a:latin typeface="+mj-lt"/>
                          <a:ea typeface="SimSun" panose="02010600030101010101" pitchFamily="2" charset="-122"/>
                          <a:cs typeface="Times New Roman" panose="02020603050405020304" pitchFamily="18" charset="0"/>
                        </a:rPr>
                        <a:t> </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A</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B</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C</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D</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9360735"/>
                  </a:ext>
                </a:extLst>
              </a:tr>
              <a:tr h="349053">
                <a:tc rowSpan="2">
                  <a:txBody>
                    <a:bodyPr/>
                    <a:lstStyle/>
                    <a:p>
                      <a:pPr algn="ctr">
                        <a:lnSpc>
                          <a:spcPct val="107000"/>
                        </a:lnSpc>
                        <a:spcAft>
                          <a:spcPts val="800"/>
                        </a:spcAft>
                      </a:pPr>
                      <a:r>
                        <a:rPr lang="en-US" sz="2400" dirty="0">
                          <a:solidFill>
                            <a:srgbClr val="1F4E79"/>
                          </a:solidFill>
                          <a:effectLst/>
                          <a:latin typeface="+mj-lt"/>
                          <a:ea typeface="SimSun" panose="02010600030101010101" pitchFamily="2" charset="-122"/>
                          <a:cs typeface="Times New Roman" panose="02020603050405020304" pitchFamily="18" charset="0"/>
                        </a:rPr>
                        <a:t> </a:t>
                      </a:r>
                      <a:r>
                        <a:rPr lang="fr-FR" sz="2400" dirty="0">
                          <a:solidFill>
                            <a:srgbClr val="1F4E79"/>
                          </a:solidFill>
                          <a:effectLst/>
                          <a:latin typeface="+mj-lt"/>
                          <a:ea typeface="SimSun" panose="02010600030101010101" pitchFamily="2" charset="-122"/>
                          <a:cs typeface="Times New Roman" panose="02020603050405020304" pitchFamily="18" charset="0"/>
                        </a:rPr>
                        <a:t>1.</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13</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19</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16</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18</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744418548"/>
                  </a:ext>
                </a:extLst>
              </a:tr>
              <a:tr h="476390">
                <a:tc vMerge="1">
                  <a:txBody>
                    <a:bodyPr/>
                    <a:lstStyle/>
                    <a:p>
                      <a:endParaRPr lang="en-GB"/>
                    </a:p>
                  </a:txBody>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400">
                          <a:solidFill>
                            <a:srgbClr val="1F4E79"/>
                          </a:solidFill>
                          <a:effectLst/>
                          <a:latin typeface="+mj-lt"/>
                          <a:ea typeface="MS Gothic" panose="020B0609070205080204" pitchFamily="49" charset="-128"/>
                          <a:cs typeface="Times New Roman" panose="02020603050405020304" pitchFamily="18"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3645820"/>
                  </a:ext>
                </a:extLst>
              </a:tr>
              <a:tr h="349053">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 2.</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he</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dirty="0" err="1">
                          <a:solidFill>
                            <a:srgbClr val="1F4E79"/>
                          </a:solidFill>
                          <a:effectLst/>
                          <a:latin typeface="+mj-lt"/>
                          <a:ea typeface="SimSun" panose="02010600030101010101" pitchFamily="2" charset="-122"/>
                          <a:cs typeface="Times New Roman" panose="02020603050405020304" pitchFamily="18" charset="0"/>
                        </a:rPr>
                        <a:t>she</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we</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you (all)</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163639982"/>
                  </a:ext>
                </a:extLst>
              </a:tr>
              <a:tr h="476390">
                <a:tc vMerge="1">
                  <a:txBody>
                    <a:bodyPr/>
                    <a:lstStyle/>
                    <a:p>
                      <a:endParaRPr lang="en-GB"/>
                    </a:p>
                  </a:txBody>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400" dirty="0">
                          <a:solidFill>
                            <a:srgbClr val="1F4E79"/>
                          </a:solidFill>
                          <a:effectLst/>
                          <a:latin typeface="+mj-lt"/>
                          <a:ea typeface="MS Gothic" panose="020B0609070205080204" pitchFamily="49" charset="-128"/>
                          <a:cs typeface="Times New Roman" panose="02020603050405020304" pitchFamily="18" charset="0"/>
                        </a:rPr>
                        <a:t>☐</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8238400"/>
                  </a:ext>
                </a:extLst>
              </a:tr>
              <a:tr h="417851">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3.</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err="1">
                          <a:solidFill>
                            <a:srgbClr val="1F4E79"/>
                          </a:solidFill>
                          <a:effectLst/>
                          <a:latin typeface="+mj-lt"/>
                          <a:ea typeface="SimSun" panose="02010600030101010101" pitchFamily="2" charset="-122"/>
                          <a:cs typeface="Times New Roman" panose="02020603050405020304" pitchFamily="18" charset="0"/>
                        </a:rPr>
                        <a:t>ice</a:t>
                      </a:r>
                      <a:r>
                        <a:rPr lang="fr-FR" sz="2400" dirty="0">
                          <a:solidFill>
                            <a:srgbClr val="1F4E79"/>
                          </a:solidFill>
                          <a:effectLst/>
                          <a:latin typeface="+mj-lt"/>
                          <a:ea typeface="SimSun" panose="02010600030101010101" pitchFamily="2" charset="-122"/>
                          <a:cs typeface="Times New Roman" panose="02020603050405020304" pitchFamily="18" charset="0"/>
                        </a:rPr>
                        <a:t> </a:t>
                      </a:r>
                      <a:r>
                        <a:rPr lang="fr-FR" sz="2400" dirty="0" err="1">
                          <a:solidFill>
                            <a:srgbClr val="1F4E79"/>
                          </a:solidFill>
                          <a:effectLst/>
                          <a:latin typeface="+mj-lt"/>
                          <a:ea typeface="SimSun" panose="02010600030101010101" pitchFamily="2" charset="-122"/>
                          <a:cs typeface="Times New Roman" panose="02020603050405020304" pitchFamily="18" charset="0"/>
                        </a:rPr>
                        <a:t>cream</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book</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dirty="0" err="1">
                          <a:solidFill>
                            <a:srgbClr val="1F4E79"/>
                          </a:solidFill>
                          <a:effectLst/>
                          <a:latin typeface="+mj-lt"/>
                          <a:ea typeface="SimSun" panose="02010600030101010101" pitchFamily="2" charset="-122"/>
                          <a:cs typeface="Times New Roman" panose="02020603050405020304" pitchFamily="18" charset="0"/>
                        </a:rPr>
                        <a:t>tree</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dog</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300248802"/>
                  </a:ext>
                </a:extLst>
              </a:tr>
              <a:tr h="456116">
                <a:tc vMerge="1">
                  <a:txBody>
                    <a:bodyPr/>
                    <a:lstStyle/>
                    <a:p>
                      <a:endParaRPr lang="en-GB"/>
                    </a:p>
                  </a:txBody>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400" dirty="0">
                          <a:solidFill>
                            <a:srgbClr val="1F4E79"/>
                          </a:solidFill>
                          <a:effectLst/>
                          <a:latin typeface="+mj-lt"/>
                          <a:ea typeface="MS Gothic" panose="020B0609070205080204" pitchFamily="49" charset="-128"/>
                          <a:cs typeface="Times New Roman" panose="02020603050405020304" pitchFamily="18" charset="0"/>
                        </a:rPr>
                        <a:t>☐</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978320"/>
                  </a:ext>
                </a:extLst>
              </a:tr>
              <a:tr h="349053">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4.</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who</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what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when</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dirty="0" err="1">
                          <a:solidFill>
                            <a:srgbClr val="1F4E79"/>
                          </a:solidFill>
                          <a:effectLst/>
                          <a:latin typeface="+mj-lt"/>
                          <a:ea typeface="SimSun" panose="02010600030101010101" pitchFamily="2" charset="-122"/>
                          <a:cs typeface="Times New Roman" panose="02020603050405020304" pitchFamily="18" charset="0"/>
                        </a:rPr>
                        <a:t>where</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624340244"/>
                  </a:ext>
                </a:extLst>
              </a:tr>
              <a:tr h="476390">
                <a:tc vMerge="1">
                  <a:txBody>
                    <a:bodyPr/>
                    <a:lstStyle/>
                    <a:p>
                      <a:endParaRPr lang="en-GB"/>
                    </a:p>
                  </a:txBody>
                  <a:tcPr/>
                </a:tc>
                <a:tc>
                  <a:txBody>
                    <a:bodyPr/>
                    <a:lstStyle/>
                    <a:p>
                      <a:pPr algn="ctr">
                        <a:lnSpc>
                          <a:spcPct val="107000"/>
                        </a:lnSpc>
                        <a:spcAft>
                          <a:spcPts val="800"/>
                        </a:spcAft>
                      </a:pPr>
                      <a:r>
                        <a:rPr lang="en-GB" sz="2400">
                          <a:solidFill>
                            <a:srgbClr val="1F4E79"/>
                          </a:solidFill>
                          <a:effectLst/>
                          <a:latin typeface="+mj-lt"/>
                          <a:ea typeface="SimSun" panose="02010600030101010101" pitchFamily="2" charset="-122"/>
                          <a:cs typeface="Times New Roman" panose="02020603050405020304" pitchFamily="18"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18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5102558"/>
                  </a:ext>
                </a:extLst>
              </a:tr>
            </a:tbl>
          </a:graphicData>
        </a:graphic>
      </p:graphicFrame>
      <p:sp>
        <p:nvSpPr>
          <p:cNvPr id="16" name="Rectangle 15">
            <a:hlinkClick r:id="" action="ppaction://noaction">
              <a:snd r:embed="rId5" name="T1_Voc_A.4.wav"/>
            </a:hlinkClick>
            <a:extLst>
              <a:ext uri="{FF2B5EF4-FFF2-40B4-BE49-F238E27FC236}">
                <a16:creationId xmlns:a16="http://schemas.microsoft.com/office/drawing/2014/main" id="{9340163C-A3AE-2CBD-3A12-660B1ECD45DF}"/>
              </a:ext>
            </a:extLst>
          </p:cNvPr>
          <p:cNvSpPr/>
          <p:nvPr/>
        </p:nvSpPr>
        <p:spPr>
          <a:xfrm>
            <a:off x="1810974" y="5252681"/>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15" name="Rectangle 14">
            <a:hlinkClick r:id="" action="ppaction://noaction">
              <a:snd r:embed="rId6" name="T1_Voc_A.3.wav"/>
            </a:hlinkClick>
            <a:extLst>
              <a:ext uri="{FF2B5EF4-FFF2-40B4-BE49-F238E27FC236}">
                <a16:creationId xmlns:a16="http://schemas.microsoft.com/office/drawing/2014/main" id="{7D859164-DE70-DD35-5D16-216E47DBF055}"/>
              </a:ext>
            </a:extLst>
          </p:cNvPr>
          <p:cNvSpPr/>
          <p:nvPr/>
        </p:nvSpPr>
        <p:spPr>
          <a:xfrm>
            <a:off x="1813782" y="442901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7" name="T1_Voc_A.1.wav"/>
            </a:hlinkClick>
            <a:extLst>
              <a:ext uri="{FF2B5EF4-FFF2-40B4-BE49-F238E27FC236}">
                <a16:creationId xmlns:a16="http://schemas.microsoft.com/office/drawing/2014/main" id="{4B089137-31CB-39FE-402A-306DD26A5FFD}"/>
              </a:ext>
            </a:extLst>
          </p:cNvPr>
          <p:cNvSpPr/>
          <p:nvPr/>
        </p:nvSpPr>
        <p:spPr>
          <a:xfrm>
            <a:off x="1813783" y="270853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3" name="Rectangle 12">
            <a:hlinkClick r:id="" action="ppaction://noaction">
              <a:snd r:embed="rId8" name="T1_Voc_A.2.wav"/>
            </a:hlinkClick>
            <a:extLst>
              <a:ext uri="{FF2B5EF4-FFF2-40B4-BE49-F238E27FC236}">
                <a16:creationId xmlns:a16="http://schemas.microsoft.com/office/drawing/2014/main" id="{11828BE4-54F6-A5AD-5C35-916DA72BC316}"/>
              </a:ext>
            </a:extLst>
          </p:cNvPr>
          <p:cNvSpPr/>
          <p:nvPr/>
        </p:nvSpPr>
        <p:spPr>
          <a:xfrm>
            <a:off x="1813782" y="361940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85722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a:t>
            </a:r>
            <a:r>
              <a:rPr kumimoji="0" lang="en-US" sz="2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Help Robbie to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ranslate</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French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b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English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sp>
        <p:nvSpPr>
          <p:cNvPr id="5" name="Title 2">
            <a:extLst>
              <a:ext uri="{FF2B5EF4-FFF2-40B4-BE49-F238E27FC236}">
                <a16:creationId xmlns:a16="http://schemas.microsoft.com/office/drawing/2014/main" id="{38DFC2D2-95C1-4284-24BB-0E84D3647F0D}"/>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9" name="Picture 8" descr="Icon&#10;&#10;Description automatically generated">
            <a:extLst>
              <a:ext uri="{FF2B5EF4-FFF2-40B4-BE49-F238E27FC236}">
                <a16:creationId xmlns:a16="http://schemas.microsoft.com/office/drawing/2014/main" id="{B98C8F89-33AC-A281-72DD-E5E8833F12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4" name="TextBox 13">
            <a:extLst>
              <a:ext uri="{FF2B5EF4-FFF2-40B4-BE49-F238E27FC236}">
                <a16:creationId xmlns:a16="http://schemas.microsoft.com/office/drawing/2014/main" id="{874FAF9E-38E3-4BC5-8F1E-C2E36F55B6D0}"/>
              </a:ext>
            </a:extLst>
          </p:cNvPr>
          <p:cNvSpPr txBox="1"/>
          <p:nvPr/>
        </p:nvSpPr>
        <p:spPr>
          <a:xfrm>
            <a:off x="904945" y="1821095"/>
            <a:ext cx="10989637" cy="4089261"/>
          </a:xfrm>
          <a:prstGeom prst="rect">
            <a:avLst/>
          </a:prstGeom>
          <a:noFill/>
        </p:spPr>
        <p:txBody>
          <a:bodyPr wrap="square">
            <a:spAutoFit/>
          </a:bodyPr>
          <a:lstStyle/>
          <a:p>
            <a:pPr>
              <a:lnSpc>
                <a:spcPct val="150000"/>
              </a:lnSpc>
              <a:spcAft>
                <a:spcPts val="800"/>
              </a:spcAft>
            </a:pP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Das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Lied</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ist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nett</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The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song</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is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nice</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Ich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spreche</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vier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Sprachen</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speak</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four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languages</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3. Es </a:t>
            </a:r>
            <a:r>
              <a:rPr lang="en-GB" sz="18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gibt</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viele</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Blumen</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There are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lots of</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flowers</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4. </a:t>
            </a:r>
            <a:r>
              <a:rPr lang="en-GB" sz="18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Wann</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ist</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die</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Party?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When</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is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party?</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5.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Wir sind</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in Deutschland.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We</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are</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in Germany.</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6. Ich </a:t>
            </a:r>
            <a:r>
              <a:rPr lang="en-GB" sz="18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habe</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keine</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Bilder</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 have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no</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pictures</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7. Er schreibt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eine Geschichte</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He is writing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story</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8. Wo </a:t>
            </a:r>
            <a:r>
              <a:rPr lang="en-GB" sz="18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ist</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mein</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Zimmer</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Where is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my</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room</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2953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85722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8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D</a:t>
            </a:r>
            <a:r>
              <a:rPr kumimoji="0" lang="en-US" sz="2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Help Robbie to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ranslate</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English word(s)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German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sp>
        <p:nvSpPr>
          <p:cNvPr id="2" name="Title 2">
            <a:extLst>
              <a:ext uri="{FF2B5EF4-FFF2-40B4-BE49-F238E27FC236}">
                <a16:creationId xmlns:a16="http://schemas.microsoft.com/office/drawing/2014/main" id="{F2122C60-09A0-772E-E4F7-3C269884DFDF}"/>
              </a:ext>
            </a:extLst>
          </p:cNvPr>
          <p:cNvSpPr>
            <a:spLocks noGrp="1"/>
          </p:cNvSpPr>
          <p:nvPr>
            <p:ph type="title"/>
          </p:nvPr>
        </p:nvSpPr>
        <p:spPr>
          <a:xfrm>
            <a:off x="10687987" y="1135676"/>
            <a:ext cx="1331276" cy="374973"/>
          </a:xfrm>
          <a:solidFill>
            <a:srgbClr val="FF0000"/>
          </a:solidFill>
        </p:spPr>
        <p:txBody>
          <a:bodyPr/>
          <a:lstStyle/>
          <a:p>
            <a:pPr algn="ctr"/>
            <a:r>
              <a:rPr lang="en-GB" sz="2000" b="1" dirty="0" err="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3" name="Graphic 2" descr="Blackboard">
            <a:extLst>
              <a:ext uri="{FF2B5EF4-FFF2-40B4-BE49-F238E27FC236}">
                <a16:creationId xmlns:a16="http://schemas.microsoft.com/office/drawing/2014/main" id="{05A848B7-3B62-9DE8-F5C1-FF088E2FF4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2703" y="0"/>
            <a:ext cx="1256675" cy="1256675"/>
          </a:xfrm>
          <a:prstGeom prst="rect">
            <a:avLst/>
          </a:prstGeom>
        </p:spPr>
      </p:pic>
      <p:sp>
        <p:nvSpPr>
          <p:cNvPr id="7" name="TextBox 6">
            <a:extLst>
              <a:ext uri="{FF2B5EF4-FFF2-40B4-BE49-F238E27FC236}">
                <a16:creationId xmlns:a16="http://schemas.microsoft.com/office/drawing/2014/main" id="{1B8E5340-97D6-E665-1CF4-F707ECA0C7FA}"/>
              </a:ext>
            </a:extLst>
          </p:cNvPr>
          <p:cNvSpPr txBox="1"/>
          <p:nvPr/>
        </p:nvSpPr>
        <p:spPr>
          <a:xfrm>
            <a:off x="444843" y="1579189"/>
            <a:ext cx="11405287" cy="5125442"/>
          </a:xfrm>
          <a:prstGeom prst="rect">
            <a:avLst/>
          </a:prstGeom>
          <a:noFill/>
        </p:spPr>
        <p:txBody>
          <a:bodyPr wrap="square">
            <a:spAutoFit/>
          </a:bodyPr>
          <a:lstStyle/>
          <a:p>
            <a:pPr>
              <a:lnSpc>
                <a:spcPct val="150000"/>
              </a:lnSpc>
              <a:spcAft>
                <a:spcPts val="800"/>
              </a:spcAft>
            </a:pP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 like</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winter.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Ich</a:t>
            </a:r>
            <a:r>
              <a:rPr lang="en-GB"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mag</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Winter.				(write </a:t>
            </a:r>
            <a:r>
              <a:rPr lang="en-GB"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 </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words)</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You (all) are in the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classroom</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Ihr seid in der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Klasse</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(write </a:t>
            </a:r>
            <a:r>
              <a:rPr lang="en-GB"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one </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word)</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3. He would like an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example</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Er möchte ein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Beispiel</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de-DE"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one </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word)</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4. Hello!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How’s it going</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Hallo!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Wie</a:t>
            </a:r>
            <a:r>
              <a:rPr lang="en-GB"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geht’s</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en-GB"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5.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She can</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dance.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Sie</a:t>
            </a:r>
            <a:r>
              <a:rPr lang="de-DE"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kann</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tanzen.				</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(write </a:t>
            </a:r>
            <a:r>
              <a:rPr lang="en-GB"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 </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words)</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6. The garden is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beautiful</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Der Garten ist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schön</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de-DE"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one</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7. I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look for</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Grandma.			Ich </a:t>
            </a:r>
            <a:r>
              <a:rPr lang="en-GB" sz="18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suche</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Oma.				(write </a:t>
            </a:r>
            <a:r>
              <a:rPr lang="en-GB"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one </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word)</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8. Today is his </a:t>
            </a:r>
            <a:r>
              <a:rPr lang="en-GB" sz="18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Geburtstag</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Heute ist sein </a:t>
            </a:r>
            <a:r>
              <a:rPr lang="de-DE"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Geburtstag</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de-DE"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one</a:t>
            </a:r>
            <a:r>
              <a:rPr lang="de-DE"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9. Do you do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art</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Machst</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du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Kunst</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en-GB"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one</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10. The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child</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eats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slowly</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Das </a:t>
            </a:r>
            <a:r>
              <a:rPr lang="en-GB" sz="18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Kind</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isst</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18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langsam</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en-GB" sz="18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18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6387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516360"/>
          </a:xfrm>
          <a:prstGeom prst="rect">
            <a:avLst/>
          </a:prstGeom>
          <a:noFill/>
        </p:spPr>
        <p:txBody>
          <a:bodyPr wrap="square">
            <a:spAutoFit/>
          </a:bodyPr>
          <a:lstStyle/>
          <a:p>
            <a:pPr>
              <a:lnSpc>
                <a:spcPct val="107000"/>
              </a:lnSpc>
              <a:spcAft>
                <a:spcPts val="800"/>
              </a:spcAft>
            </a:pPr>
            <a:r>
              <a:rPr lang="en-GB" sz="2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Put a (X) next to the person the sentence is about.</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9" name="Title 2">
            <a:extLst>
              <a:ext uri="{FF2B5EF4-FFF2-40B4-BE49-F238E27FC236}">
                <a16:creationId xmlns:a16="http://schemas.microsoft.com/office/drawing/2014/main" id="{7268E9C9-FC1E-1523-875B-32ED1C2C3D50}"/>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0" name="Picture 9" descr="Icon&#10;&#10;Description automatically generated">
            <a:extLst>
              <a:ext uri="{FF2B5EF4-FFF2-40B4-BE49-F238E27FC236}">
                <a16:creationId xmlns:a16="http://schemas.microsoft.com/office/drawing/2014/main" id="{DB0AA6A4-8D4A-E042-446F-937DB9AF1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graphicFrame>
        <p:nvGraphicFramePr>
          <p:cNvPr id="11" name="Table 10">
            <a:extLst>
              <a:ext uri="{FF2B5EF4-FFF2-40B4-BE49-F238E27FC236}">
                <a16:creationId xmlns:a16="http://schemas.microsoft.com/office/drawing/2014/main" id="{02547709-923B-B8D3-6CC2-F7B19B2A2BD6}"/>
              </a:ext>
            </a:extLst>
          </p:cNvPr>
          <p:cNvGraphicFramePr>
            <a:graphicFrameLocks noGrp="1"/>
          </p:cNvGraphicFramePr>
          <p:nvPr>
            <p:extLst>
              <p:ext uri="{D42A27DB-BD31-4B8C-83A1-F6EECF244321}">
                <p14:modId xmlns:p14="http://schemas.microsoft.com/office/powerpoint/2010/main" val="898752211"/>
              </p:ext>
            </p:extLst>
          </p:nvPr>
        </p:nvGraphicFramePr>
        <p:xfrm>
          <a:off x="902044" y="1450496"/>
          <a:ext cx="10589740" cy="5209796"/>
        </p:xfrm>
        <a:graphic>
          <a:graphicData uri="http://schemas.openxmlformats.org/drawingml/2006/table">
            <a:tbl>
              <a:tblPr firstRow="1" firstCol="1" bandRow="1"/>
              <a:tblGrid>
                <a:gridCol w="494074">
                  <a:extLst>
                    <a:ext uri="{9D8B030D-6E8A-4147-A177-3AD203B41FA5}">
                      <a16:colId xmlns:a16="http://schemas.microsoft.com/office/drawing/2014/main" val="1158959814"/>
                    </a:ext>
                  </a:extLst>
                </a:gridCol>
                <a:gridCol w="1935878">
                  <a:extLst>
                    <a:ext uri="{9D8B030D-6E8A-4147-A177-3AD203B41FA5}">
                      <a16:colId xmlns:a16="http://schemas.microsoft.com/office/drawing/2014/main" val="2211016633"/>
                    </a:ext>
                  </a:extLst>
                </a:gridCol>
                <a:gridCol w="2560289">
                  <a:extLst>
                    <a:ext uri="{9D8B030D-6E8A-4147-A177-3AD203B41FA5}">
                      <a16:colId xmlns:a16="http://schemas.microsoft.com/office/drawing/2014/main" val="445118147"/>
                    </a:ext>
                  </a:extLst>
                </a:gridCol>
                <a:gridCol w="332413">
                  <a:extLst>
                    <a:ext uri="{9D8B030D-6E8A-4147-A177-3AD203B41FA5}">
                      <a16:colId xmlns:a16="http://schemas.microsoft.com/office/drawing/2014/main" val="233643926"/>
                    </a:ext>
                  </a:extLst>
                </a:gridCol>
                <a:gridCol w="500136">
                  <a:extLst>
                    <a:ext uri="{9D8B030D-6E8A-4147-A177-3AD203B41FA5}">
                      <a16:colId xmlns:a16="http://schemas.microsoft.com/office/drawing/2014/main" val="14245541"/>
                    </a:ext>
                  </a:extLst>
                </a:gridCol>
                <a:gridCol w="1906577">
                  <a:extLst>
                    <a:ext uri="{9D8B030D-6E8A-4147-A177-3AD203B41FA5}">
                      <a16:colId xmlns:a16="http://schemas.microsoft.com/office/drawing/2014/main" val="414045630"/>
                    </a:ext>
                  </a:extLst>
                </a:gridCol>
                <a:gridCol w="2860373">
                  <a:extLst>
                    <a:ext uri="{9D8B030D-6E8A-4147-A177-3AD203B41FA5}">
                      <a16:colId xmlns:a16="http://schemas.microsoft.com/office/drawing/2014/main" val="2788039811"/>
                    </a:ext>
                  </a:extLst>
                </a:gridCol>
              </a:tblGrid>
              <a:tr h="1789006">
                <a:tc>
                  <a:txBody>
                    <a:bodyPr/>
                    <a:lstStyle/>
                    <a:p>
                      <a:pPr>
                        <a:lnSpc>
                          <a:spcPct val="107000"/>
                        </a:lnSpc>
                        <a:spcAft>
                          <a:spcPts val="800"/>
                        </a:spcAft>
                      </a:pPr>
                      <a:r>
                        <a:rPr lang="en-US" sz="2000" b="1">
                          <a:solidFill>
                            <a:srgbClr val="002060"/>
                          </a:solidFill>
                          <a:effectLst/>
                          <a:latin typeface="+mj-lt"/>
                          <a:ea typeface="SimSun" panose="02010600030101010101" pitchFamily="2" charset="-122"/>
                          <a:cs typeface="Times New Roman" panose="02020603050405020304" pitchFamily="18" charset="0"/>
                        </a:rPr>
                        <a:t>1</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I </a:t>
                      </a:r>
                      <a:endParaRPr lang="en-GB" sz="2000" dirty="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a:t>
                      </a:r>
                      <a:r>
                        <a:rPr lang="en-US" sz="2000" dirty="0">
                          <a:solidFill>
                            <a:srgbClr val="002060"/>
                          </a:solidFill>
                          <a:effectLst/>
                          <a:latin typeface="+mj-lt"/>
                          <a:ea typeface="SimSun" panose="02010600030101010101" pitchFamily="2" charset="-122"/>
                          <a:cs typeface="Times New Roman" panose="02020603050405020304" pitchFamily="18" charset="0"/>
                        </a:rPr>
                        <a:t>you </a:t>
                      </a:r>
                      <a:r>
                        <a:rPr lang="en-US" sz="2000" baseline="-25000" dirty="0">
                          <a:solidFill>
                            <a:srgbClr val="002060"/>
                          </a:solidFill>
                          <a:effectLst/>
                          <a:latin typeface="+mj-lt"/>
                          <a:ea typeface="SimSun" panose="02010600030101010101" pitchFamily="2" charset="-122"/>
                          <a:cs typeface="Times New Roman" panose="02020603050405020304" pitchFamily="18" charset="0"/>
                        </a:rPr>
                        <a:t>[singular]</a:t>
                      </a:r>
                      <a:endParaRPr lang="en-GB" sz="2000" dirty="0">
                        <a:effectLst/>
                        <a:latin typeface="+mj-lt"/>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600"/>
                        </a:spcBef>
                        <a:spcAft>
                          <a:spcPts val="600"/>
                        </a:spcAft>
                        <a:buClrTx/>
                        <a:buSzTx/>
                        <a:buFontTx/>
                        <a:buNone/>
                        <a:tabLst/>
                        <a:defRPr/>
                      </a:pPr>
                      <a:r>
                        <a:rPr lang="en-GB" sz="2000" kern="1200" dirty="0">
                          <a:solidFill>
                            <a:srgbClr val="1F4E79"/>
                          </a:solidFill>
                          <a:effectLst/>
                          <a:latin typeface="+mn-lt"/>
                          <a:ea typeface="SimSun" panose="02010600030101010101" pitchFamily="2" charset="-122"/>
                          <a:cs typeface="Times New Roman" panose="02020603050405020304" pitchFamily="18"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s/he</a:t>
                      </a:r>
                      <a:endParaRPr lang="en-GB" sz="2000" dirty="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we</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de-DE" sz="2000">
                          <a:solidFill>
                            <a:srgbClr val="002060"/>
                          </a:solidFill>
                          <a:effectLst/>
                          <a:latin typeface="+mj-lt"/>
                          <a:ea typeface="SimSun" panose="02010600030101010101" pitchFamily="2" charset="-122"/>
                          <a:cs typeface="Times New Roman" panose="02020603050405020304" pitchFamily="18" charset="0"/>
                        </a:rPr>
                        <a:t>… kauft ein Buch.</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a:solidFill>
                            <a:srgbClr val="002060"/>
                          </a:solidFill>
                          <a:effectLst/>
                          <a:latin typeface="+mj-lt"/>
                          <a:ea typeface="SimSun" panose="02010600030101010101" pitchFamily="2" charset="-122"/>
                          <a:cs typeface="Times New Roman" panose="02020603050405020304" pitchFamily="18" charset="0"/>
                        </a:rPr>
                        <a:t> </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800"/>
                        </a:spcAft>
                      </a:pPr>
                      <a:r>
                        <a:rPr lang="en-US" sz="2000" b="1">
                          <a:solidFill>
                            <a:srgbClr val="002060"/>
                          </a:solidFill>
                          <a:effectLst/>
                          <a:latin typeface="+mj-lt"/>
                          <a:ea typeface="SimSun" panose="02010600030101010101" pitchFamily="2" charset="-122"/>
                          <a:cs typeface="Times New Roman" panose="02020603050405020304" pitchFamily="18" charset="0"/>
                        </a:rPr>
                        <a:t>4</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600"/>
                        </a:spcBef>
                        <a:spcAft>
                          <a:spcPts val="600"/>
                        </a:spcAft>
                        <a:buClrTx/>
                        <a:buSzTx/>
                        <a:buFontTx/>
                        <a:buNone/>
                        <a:tabLst/>
                        <a:defRPr/>
                      </a:pPr>
                      <a:r>
                        <a:rPr lang="en-GB" sz="2000" kern="1200" dirty="0">
                          <a:solidFill>
                            <a:srgbClr val="1F4E79"/>
                          </a:solidFill>
                          <a:effectLst/>
                          <a:latin typeface="+mn-lt"/>
                          <a:ea typeface="SimSun" panose="02010600030101010101" pitchFamily="2" charset="-122"/>
                          <a:cs typeface="Times New Roman" panose="02020603050405020304" pitchFamily="18"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I</a:t>
                      </a:r>
                      <a:endParaRPr lang="en-GB" sz="2000" dirty="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they</a:t>
                      </a:r>
                      <a:endParaRPr lang="en-GB" sz="2000" dirty="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you </a:t>
                      </a:r>
                      <a:r>
                        <a:rPr lang="en-GB" sz="2000" baseline="-25000" dirty="0">
                          <a:solidFill>
                            <a:srgbClr val="002060"/>
                          </a:solidFill>
                          <a:effectLst/>
                          <a:latin typeface="+mj-lt"/>
                          <a:ea typeface="SimSun" panose="02010600030101010101" pitchFamily="2" charset="-122"/>
                          <a:cs typeface="Times New Roman" panose="02020603050405020304" pitchFamily="18" charset="0"/>
                        </a:rPr>
                        <a:t>[singular]</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we</a:t>
                      </a:r>
                      <a:r>
                        <a:rPr lang="en-GB" sz="2000" dirty="0">
                          <a:effectLst/>
                          <a:latin typeface="+mj-lt"/>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002060"/>
                          </a:solidFill>
                          <a:effectLst/>
                          <a:latin typeface="+mj-lt"/>
                          <a:ea typeface="SimSun" panose="02010600030101010101" pitchFamily="2" charset="-122"/>
                          <a:cs typeface="Times New Roman" panose="02020603050405020304" pitchFamily="18" charset="0"/>
                        </a:rPr>
                        <a:t>… kann singen.</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1493715"/>
                  </a:ext>
                </a:extLst>
              </a:tr>
              <a:tr h="1710395">
                <a:tc>
                  <a:txBody>
                    <a:bodyPr/>
                    <a:lstStyle/>
                    <a:p>
                      <a:pPr>
                        <a:lnSpc>
                          <a:spcPct val="107000"/>
                        </a:lnSpc>
                        <a:spcAft>
                          <a:spcPts val="800"/>
                        </a:spcAft>
                      </a:pPr>
                      <a:r>
                        <a:rPr lang="en-US" sz="2000" b="1">
                          <a:solidFill>
                            <a:srgbClr val="002060"/>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you </a:t>
                      </a:r>
                      <a:r>
                        <a:rPr lang="en-GB" sz="2000" baseline="-25000" dirty="0">
                          <a:solidFill>
                            <a:srgbClr val="002060"/>
                          </a:solidFill>
                          <a:effectLst/>
                          <a:latin typeface="+mj-lt"/>
                          <a:ea typeface="SimSun" panose="02010600030101010101" pitchFamily="2" charset="-122"/>
                          <a:cs typeface="Times New Roman" panose="02020603050405020304" pitchFamily="18" charset="0"/>
                        </a:rPr>
                        <a:t>[singular]</a:t>
                      </a:r>
                      <a:endParaRPr lang="en-GB" sz="2000" dirty="0">
                        <a:effectLst/>
                        <a:latin typeface="+mj-lt"/>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600"/>
                        </a:spcBef>
                        <a:spcAft>
                          <a:spcPts val="600"/>
                        </a:spcAft>
                        <a:buClrTx/>
                        <a:buSzTx/>
                        <a:buFontTx/>
                        <a:buNone/>
                        <a:tabLst/>
                        <a:defRPr/>
                      </a:pPr>
                      <a:r>
                        <a:rPr lang="en-GB" sz="2000" dirty="0">
                          <a:solidFill>
                            <a:srgbClr val="002060"/>
                          </a:solidFill>
                          <a:effectLst/>
                          <a:latin typeface="+mj-lt"/>
                          <a:ea typeface="SimSun" panose="02010600030101010101" pitchFamily="2" charset="-122"/>
                          <a:cs typeface="Times New Roman" panose="02020603050405020304" pitchFamily="18" charset="0"/>
                        </a:rPr>
                        <a:t> </a:t>
                      </a:r>
                      <a:r>
                        <a:rPr lang="en-GB" sz="2000" kern="1200" dirty="0">
                          <a:solidFill>
                            <a:srgbClr val="1F4E79"/>
                          </a:solidFill>
                          <a:effectLst/>
                          <a:latin typeface="+mn-lt"/>
                          <a:ea typeface="SimSun" panose="02010600030101010101" pitchFamily="2" charset="-122"/>
                          <a:cs typeface="Times New Roman" panose="02020603050405020304" pitchFamily="18"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they</a:t>
                      </a:r>
                      <a:endParaRPr lang="en-GB" sz="2000" dirty="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s/he</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you </a:t>
                      </a:r>
                      <a:r>
                        <a:rPr lang="en-GB" sz="2000" baseline="-25000" dirty="0">
                          <a:solidFill>
                            <a:srgbClr val="002060"/>
                          </a:solidFill>
                          <a:effectLst/>
                          <a:latin typeface="+mj-lt"/>
                          <a:ea typeface="SimSun" panose="02010600030101010101" pitchFamily="2" charset="-122"/>
                          <a:cs typeface="Times New Roman" panose="02020603050405020304" pitchFamily="18" charset="0"/>
                        </a:rPr>
                        <a:t>[plural]</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002060"/>
                          </a:solidFill>
                          <a:effectLst/>
                          <a:latin typeface="+mj-lt"/>
                          <a:ea typeface="SimSun" panose="02010600030101010101" pitchFamily="2" charset="-122"/>
                          <a:cs typeface="Times New Roman" panose="02020603050405020304" pitchFamily="18" charset="0"/>
                        </a:rPr>
                        <a:t>… sind im Garten.</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a:solidFill>
                            <a:srgbClr val="002060"/>
                          </a:solidFill>
                          <a:effectLst/>
                          <a:latin typeface="+mj-lt"/>
                          <a:ea typeface="SimSun" panose="02010600030101010101" pitchFamily="2" charset="-122"/>
                          <a:cs typeface="Times New Roman" panose="02020603050405020304" pitchFamily="18" charset="0"/>
                        </a:rPr>
                        <a:t> </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800"/>
                        </a:spcAft>
                      </a:pPr>
                      <a:r>
                        <a:rPr lang="en-US" sz="2000" b="1">
                          <a:solidFill>
                            <a:srgbClr val="002060"/>
                          </a:solidFill>
                          <a:effectLst/>
                          <a:latin typeface="+mj-lt"/>
                          <a:ea typeface="SimSun" panose="02010600030101010101" pitchFamily="2" charset="-122"/>
                          <a:cs typeface="Times New Roman" panose="02020603050405020304" pitchFamily="18" charset="0"/>
                        </a:rPr>
                        <a:t>5</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s/he</a:t>
                      </a:r>
                      <a:endParaRPr lang="en-GB" sz="2000" dirty="0">
                        <a:effectLst/>
                        <a:latin typeface="+mj-lt"/>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600"/>
                        </a:spcBef>
                        <a:spcAft>
                          <a:spcPts val="600"/>
                        </a:spcAft>
                        <a:buClrTx/>
                        <a:buSzTx/>
                        <a:buFontTx/>
                        <a:buNone/>
                        <a:tabLst/>
                        <a:defRPr/>
                      </a:pPr>
                      <a:r>
                        <a:rPr lang="en-GB" sz="2000" dirty="0">
                          <a:solidFill>
                            <a:srgbClr val="002060"/>
                          </a:solidFill>
                          <a:effectLst/>
                          <a:latin typeface="+mj-lt"/>
                          <a:ea typeface="SimSun" panose="02010600030101010101" pitchFamily="2" charset="-122"/>
                          <a:cs typeface="Times New Roman" panose="02020603050405020304" pitchFamily="18" charset="0"/>
                        </a:rPr>
                        <a:t> </a:t>
                      </a:r>
                      <a:r>
                        <a:rPr lang="en-GB" sz="2000" kern="1200" dirty="0">
                          <a:solidFill>
                            <a:srgbClr val="1F4E79"/>
                          </a:solidFill>
                          <a:effectLst/>
                          <a:latin typeface="+mn-lt"/>
                          <a:ea typeface="SimSun" panose="02010600030101010101" pitchFamily="2" charset="-122"/>
                          <a:cs typeface="Times New Roman" panose="02020603050405020304" pitchFamily="18" charset="0"/>
                        </a:rPr>
                        <a:t>☐</a:t>
                      </a:r>
                      <a:r>
                        <a:rPr lang="en-US" sz="2000" dirty="0">
                          <a:solidFill>
                            <a:srgbClr val="002060"/>
                          </a:solidFill>
                          <a:effectLst/>
                          <a:latin typeface="+mj-lt"/>
                          <a:ea typeface="SimSun" panose="02010600030101010101" pitchFamily="2" charset="-122"/>
                          <a:cs typeface="Times New Roman" panose="02020603050405020304" pitchFamily="18" charset="0"/>
                        </a:rPr>
                        <a:t>you </a:t>
                      </a:r>
                      <a:r>
                        <a:rPr lang="en-US" sz="2000" baseline="-25000" dirty="0">
                          <a:solidFill>
                            <a:srgbClr val="002060"/>
                          </a:solidFill>
                          <a:effectLst/>
                          <a:latin typeface="+mj-lt"/>
                          <a:ea typeface="SimSun" panose="02010600030101010101" pitchFamily="2" charset="-122"/>
                          <a:cs typeface="Times New Roman" panose="02020603050405020304" pitchFamily="18" charset="0"/>
                        </a:rPr>
                        <a:t>[plural]</a:t>
                      </a:r>
                      <a:endParaRPr lang="en-GB" sz="2000" dirty="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they</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effectLst/>
                          <a:latin typeface="+mj-lt"/>
                          <a:ea typeface="SimSun" panose="02010600030101010101" pitchFamily="2" charset="-122"/>
                          <a:cs typeface="Times New Roman" panose="02020603050405020304" pitchFamily="18" charset="0"/>
                        </a:rPr>
                        <a:t> </a:t>
                      </a:r>
                      <a:r>
                        <a:rPr lang="en-GB" sz="2000" dirty="0">
                          <a:solidFill>
                            <a:srgbClr val="002060"/>
                          </a:solidFill>
                          <a:effectLst/>
                          <a:latin typeface="+mj-lt"/>
                          <a:ea typeface="SimSun" panose="02010600030101010101" pitchFamily="2" charset="-122"/>
                          <a:cs typeface="Times New Roman" panose="02020603050405020304" pitchFamily="18" charset="0"/>
                        </a:rPr>
                        <a:t> I</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002060"/>
                          </a:solidFill>
                          <a:effectLst/>
                          <a:latin typeface="+mj-lt"/>
                          <a:ea typeface="SimSun" panose="02010600030101010101" pitchFamily="2" charset="-122"/>
                          <a:cs typeface="Times New Roman" panose="02020603050405020304" pitchFamily="18" charset="0"/>
                        </a:rPr>
                        <a:t>… habt viele Fotos.</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3783133"/>
                  </a:ext>
                </a:extLst>
              </a:tr>
              <a:tr h="1710395">
                <a:tc>
                  <a:txBody>
                    <a:bodyPr/>
                    <a:lstStyle/>
                    <a:p>
                      <a:pPr>
                        <a:lnSpc>
                          <a:spcPct val="107000"/>
                        </a:lnSpc>
                        <a:spcAft>
                          <a:spcPts val="800"/>
                        </a:spcAft>
                      </a:pPr>
                      <a:r>
                        <a:rPr lang="en-US" sz="2000" b="1">
                          <a:solidFill>
                            <a:srgbClr val="002060"/>
                          </a:solidFill>
                          <a:effectLst/>
                          <a:latin typeface="+mj-lt"/>
                          <a:ea typeface="SimSun" panose="02010600030101010101" pitchFamily="2" charset="-122"/>
                          <a:cs typeface="Times New Roman" panose="02020603050405020304" pitchFamily="18" charset="0"/>
                        </a:rPr>
                        <a:t>3</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I </a:t>
                      </a:r>
                      <a:endParaRPr lang="en-GB" sz="2000" dirty="0">
                        <a:effectLst/>
                        <a:latin typeface="+mj-lt"/>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600"/>
                        </a:spcBef>
                        <a:spcAft>
                          <a:spcPts val="600"/>
                        </a:spcAft>
                        <a:buClrTx/>
                        <a:buSzTx/>
                        <a:buFontTx/>
                        <a:buNone/>
                        <a:tabLst/>
                        <a:defRPr/>
                      </a:pPr>
                      <a:r>
                        <a:rPr lang="en-GB" sz="2000" kern="1200" dirty="0">
                          <a:solidFill>
                            <a:srgbClr val="1F4E79"/>
                          </a:solidFill>
                          <a:effectLst/>
                          <a:latin typeface="+mn-lt"/>
                          <a:ea typeface="SimSun" panose="02010600030101010101" pitchFamily="2" charset="-122"/>
                          <a:cs typeface="Times New Roman" panose="02020603050405020304" pitchFamily="18"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a:t>
                      </a:r>
                      <a:r>
                        <a:rPr lang="en-US" sz="2000" dirty="0">
                          <a:solidFill>
                            <a:srgbClr val="002060"/>
                          </a:solidFill>
                          <a:effectLst/>
                          <a:latin typeface="+mj-lt"/>
                          <a:ea typeface="SimSun" panose="02010600030101010101" pitchFamily="2" charset="-122"/>
                          <a:cs typeface="Times New Roman" panose="02020603050405020304" pitchFamily="18" charset="0"/>
                        </a:rPr>
                        <a:t>you </a:t>
                      </a:r>
                      <a:r>
                        <a:rPr lang="en-US" sz="2000" baseline="-25000" dirty="0">
                          <a:solidFill>
                            <a:srgbClr val="002060"/>
                          </a:solidFill>
                          <a:effectLst/>
                          <a:latin typeface="+mj-lt"/>
                          <a:ea typeface="SimSun" panose="02010600030101010101" pitchFamily="2" charset="-122"/>
                          <a:cs typeface="Times New Roman" panose="02020603050405020304" pitchFamily="18" charset="0"/>
                        </a:rPr>
                        <a:t>[singular]</a:t>
                      </a:r>
                      <a:endParaRPr lang="en-GB" sz="2000" dirty="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they</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we</a:t>
                      </a:r>
                      <a:r>
                        <a:rPr lang="en-GB" sz="2000" dirty="0">
                          <a:effectLst/>
                          <a:latin typeface="+mj-lt"/>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002060"/>
                          </a:solidFill>
                          <a:effectLst/>
                          <a:latin typeface="+mj-lt"/>
                          <a:ea typeface="SimSun" panose="02010600030101010101" pitchFamily="2" charset="-122"/>
                          <a:cs typeface="Times New Roman" panose="02020603050405020304" pitchFamily="18" charset="0"/>
                        </a:rPr>
                        <a:t>… liest.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a:solidFill>
                            <a:srgbClr val="002060"/>
                          </a:solidFill>
                          <a:effectLst/>
                          <a:latin typeface="+mj-lt"/>
                          <a:ea typeface="SimSun" panose="02010600030101010101" pitchFamily="2" charset="-122"/>
                          <a:cs typeface="Times New Roman" panose="02020603050405020304" pitchFamily="18" charset="0"/>
                        </a:rPr>
                        <a:t> </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800"/>
                        </a:spcAft>
                      </a:pPr>
                      <a:r>
                        <a:rPr lang="en-US" sz="2000" b="1">
                          <a:solidFill>
                            <a:srgbClr val="002060"/>
                          </a:solidFill>
                          <a:effectLst/>
                          <a:latin typeface="+mj-lt"/>
                          <a:ea typeface="SimSun" panose="02010600030101010101" pitchFamily="2" charset="-122"/>
                          <a:cs typeface="Times New Roman" panose="02020603050405020304" pitchFamily="18" charset="0"/>
                        </a:rPr>
                        <a:t>6</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I </a:t>
                      </a:r>
                      <a:endParaRPr lang="en-GB" sz="2000" dirty="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a:t>
                      </a:r>
                      <a:r>
                        <a:rPr lang="en-US" sz="2000" dirty="0">
                          <a:solidFill>
                            <a:srgbClr val="002060"/>
                          </a:solidFill>
                          <a:effectLst/>
                          <a:latin typeface="+mj-lt"/>
                          <a:ea typeface="SimSun" panose="02010600030101010101" pitchFamily="2" charset="-122"/>
                          <a:cs typeface="Times New Roman" panose="02020603050405020304" pitchFamily="18" charset="0"/>
                        </a:rPr>
                        <a:t>you </a:t>
                      </a:r>
                      <a:r>
                        <a:rPr lang="en-US" sz="2000" baseline="-25000" dirty="0">
                          <a:solidFill>
                            <a:srgbClr val="002060"/>
                          </a:solidFill>
                          <a:effectLst/>
                          <a:latin typeface="+mj-lt"/>
                          <a:ea typeface="SimSun" panose="02010600030101010101" pitchFamily="2" charset="-122"/>
                          <a:cs typeface="Times New Roman" panose="02020603050405020304" pitchFamily="18" charset="0"/>
                        </a:rPr>
                        <a:t>[singular]</a:t>
                      </a:r>
                      <a:endParaRPr lang="en-GB" sz="2000" dirty="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s/he</a:t>
                      </a:r>
                      <a:endParaRPr lang="en-GB" sz="2000" dirty="0">
                        <a:effectLst/>
                        <a:latin typeface="+mj-lt"/>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SimSun" panose="02010600030101010101" pitchFamily="2" charset="-122"/>
                          <a:cs typeface="Times New Roman" panose="02020603050405020304" pitchFamily="18" charset="0"/>
                        </a:rPr>
                        <a:t>☐ </a:t>
                      </a:r>
                      <a:r>
                        <a:rPr lang="en-GB" sz="2000" dirty="0">
                          <a:solidFill>
                            <a:srgbClr val="002060"/>
                          </a:solidFill>
                          <a:effectLst/>
                          <a:latin typeface="+mj-lt"/>
                          <a:ea typeface="SimSun" panose="02010600030101010101" pitchFamily="2" charset="-122"/>
                          <a:cs typeface="Times New Roman" panose="02020603050405020304" pitchFamily="18" charset="0"/>
                        </a:rPr>
                        <a:t>we</a:t>
                      </a:r>
                      <a:r>
                        <a:rPr lang="en-GB" sz="2000" dirty="0">
                          <a:effectLst/>
                          <a:latin typeface="+mj-lt"/>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002060"/>
                          </a:solidFill>
                          <a:effectLst/>
                          <a:latin typeface="+mj-lt"/>
                          <a:ea typeface="SimSun" panose="02010600030101010101" pitchFamily="2" charset="-122"/>
                          <a:cs typeface="Times New Roman" panose="02020603050405020304" pitchFamily="18" charset="0"/>
                        </a:rPr>
                        <a:t>… planen eine Party.</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0965313"/>
                  </a:ext>
                </a:extLst>
              </a:tr>
            </a:tbl>
          </a:graphicData>
        </a:graphic>
      </p:graphicFrame>
      <p:sp>
        <p:nvSpPr>
          <p:cNvPr id="12" name="Right Brace 11" descr="right brace to connect possible answers with the question">
            <a:extLst>
              <a:ext uri="{FF2B5EF4-FFF2-40B4-BE49-F238E27FC236}">
                <a16:creationId xmlns:a16="http://schemas.microsoft.com/office/drawing/2014/main" id="{4D62392C-621B-5DC4-C2E5-20F838F50976}"/>
              </a:ext>
            </a:extLst>
          </p:cNvPr>
          <p:cNvSpPr/>
          <p:nvPr/>
        </p:nvSpPr>
        <p:spPr>
          <a:xfrm>
            <a:off x="3079621" y="1598827"/>
            <a:ext cx="219075" cy="157713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sp>
        <p:nvSpPr>
          <p:cNvPr id="18" name="Right Brace 17" descr="right brace to connect possible answers with the question">
            <a:extLst>
              <a:ext uri="{FF2B5EF4-FFF2-40B4-BE49-F238E27FC236}">
                <a16:creationId xmlns:a16="http://schemas.microsoft.com/office/drawing/2014/main" id="{810A53E3-72CF-F4A6-4991-04314E9C77C4}"/>
              </a:ext>
            </a:extLst>
          </p:cNvPr>
          <p:cNvSpPr/>
          <p:nvPr/>
        </p:nvSpPr>
        <p:spPr>
          <a:xfrm>
            <a:off x="3079621" y="5013743"/>
            <a:ext cx="219075" cy="157713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sp>
        <p:nvSpPr>
          <p:cNvPr id="19" name="Right Brace 18" descr="right brace to connect possible answers with the question">
            <a:extLst>
              <a:ext uri="{FF2B5EF4-FFF2-40B4-BE49-F238E27FC236}">
                <a16:creationId xmlns:a16="http://schemas.microsoft.com/office/drawing/2014/main" id="{17F66065-F365-AEA0-FD24-10433A424083}"/>
              </a:ext>
            </a:extLst>
          </p:cNvPr>
          <p:cNvSpPr/>
          <p:nvPr/>
        </p:nvSpPr>
        <p:spPr>
          <a:xfrm>
            <a:off x="3079621" y="3314357"/>
            <a:ext cx="219075" cy="157713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sp>
        <p:nvSpPr>
          <p:cNvPr id="20" name="Right Brace 19" descr="right brace to connect possible answers with the question">
            <a:extLst>
              <a:ext uri="{FF2B5EF4-FFF2-40B4-BE49-F238E27FC236}">
                <a16:creationId xmlns:a16="http://schemas.microsoft.com/office/drawing/2014/main" id="{1FF75CCF-1270-7079-E108-B6F35E80CB3C}"/>
              </a:ext>
            </a:extLst>
          </p:cNvPr>
          <p:cNvSpPr/>
          <p:nvPr/>
        </p:nvSpPr>
        <p:spPr>
          <a:xfrm>
            <a:off x="8384788" y="1598827"/>
            <a:ext cx="219075" cy="157713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sp>
        <p:nvSpPr>
          <p:cNvPr id="21" name="Right Brace 20" descr="right brace to connect possible answers with the question">
            <a:extLst>
              <a:ext uri="{FF2B5EF4-FFF2-40B4-BE49-F238E27FC236}">
                <a16:creationId xmlns:a16="http://schemas.microsoft.com/office/drawing/2014/main" id="{1E6DFF6D-9461-0607-34EF-A0194DEC908A}"/>
              </a:ext>
            </a:extLst>
          </p:cNvPr>
          <p:cNvSpPr/>
          <p:nvPr/>
        </p:nvSpPr>
        <p:spPr>
          <a:xfrm>
            <a:off x="8384788" y="5013743"/>
            <a:ext cx="219075" cy="157713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sp>
        <p:nvSpPr>
          <p:cNvPr id="22" name="Right Brace 21" descr="right brace to connect possible answers with the question">
            <a:extLst>
              <a:ext uri="{FF2B5EF4-FFF2-40B4-BE49-F238E27FC236}">
                <a16:creationId xmlns:a16="http://schemas.microsoft.com/office/drawing/2014/main" id="{33A0EE49-C801-C6E9-0105-9FEB7D962058}"/>
              </a:ext>
            </a:extLst>
          </p:cNvPr>
          <p:cNvSpPr/>
          <p:nvPr/>
        </p:nvSpPr>
        <p:spPr>
          <a:xfrm>
            <a:off x="8384788" y="3314357"/>
            <a:ext cx="219075" cy="157713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pic>
        <p:nvPicPr>
          <p:cNvPr id="2" name="Picture 1">
            <a:extLst>
              <a:ext uri="{FF2B5EF4-FFF2-40B4-BE49-F238E27FC236}">
                <a16:creationId xmlns:a16="http://schemas.microsoft.com/office/drawing/2014/main" id="{E0E243D3-A19D-FB4C-A684-1D372247911E}"/>
              </a:ext>
            </a:extLst>
          </p:cNvPr>
          <p:cNvPicPr>
            <a:picLocks noChangeAspect="1"/>
          </p:cNvPicPr>
          <p:nvPr/>
        </p:nvPicPr>
        <p:blipFill>
          <a:blip r:embed="rId5"/>
          <a:stretch>
            <a:fillRect/>
          </a:stretch>
        </p:blipFill>
        <p:spPr>
          <a:xfrm>
            <a:off x="1378669" y="2441378"/>
            <a:ext cx="333374" cy="330619"/>
          </a:xfrm>
          <a:prstGeom prst="rect">
            <a:avLst/>
          </a:prstGeom>
        </p:spPr>
      </p:pic>
      <p:pic>
        <p:nvPicPr>
          <p:cNvPr id="3" name="Picture 2">
            <a:extLst>
              <a:ext uri="{FF2B5EF4-FFF2-40B4-BE49-F238E27FC236}">
                <a16:creationId xmlns:a16="http://schemas.microsoft.com/office/drawing/2014/main" id="{248C2577-DD20-0B43-CC86-FEA25543F243}"/>
              </a:ext>
            </a:extLst>
          </p:cNvPr>
          <p:cNvPicPr>
            <a:picLocks noChangeAspect="1"/>
          </p:cNvPicPr>
          <p:nvPr/>
        </p:nvPicPr>
        <p:blipFill>
          <a:blip r:embed="rId5"/>
          <a:stretch>
            <a:fillRect/>
          </a:stretch>
        </p:blipFill>
        <p:spPr>
          <a:xfrm>
            <a:off x="1378669" y="3738095"/>
            <a:ext cx="333374" cy="330619"/>
          </a:xfrm>
          <a:prstGeom prst="rect">
            <a:avLst/>
          </a:prstGeom>
        </p:spPr>
      </p:pic>
      <p:pic>
        <p:nvPicPr>
          <p:cNvPr id="4" name="Picture 3">
            <a:extLst>
              <a:ext uri="{FF2B5EF4-FFF2-40B4-BE49-F238E27FC236}">
                <a16:creationId xmlns:a16="http://schemas.microsoft.com/office/drawing/2014/main" id="{C721AC0C-510D-9191-A692-ED7C406CB2FB}"/>
              </a:ext>
            </a:extLst>
          </p:cNvPr>
          <p:cNvPicPr>
            <a:picLocks noChangeAspect="1"/>
          </p:cNvPicPr>
          <p:nvPr/>
        </p:nvPicPr>
        <p:blipFill>
          <a:blip r:embed="rId5"/>
          <a:stretch>
            <a:fillRect/>
          </a:stretch>
        </p:blipFill>
        <p:spPr>
          <a:xfrm>
            <a:off x="1378669" y="5462227"/>
            <a:ext cx="333374" cy="330619"/>
          </a:xfrm>
          <a:prstGeom prst="rect">
            <a:avLst/>
          </a:prstGeom>
        </p:spPr>
      </p:pic>
      <p:pic>
        <p:nvPicPr>
          <p:cNvPr id="5" name="Picture 4">
            <a:extLst>
              <a:ext uri="{FF2B5EF4-FFF2-40B4-BE49-F238E27FC236}">
                <a16:creationId xmlns:a16="http://schemas.microsoft.com/office/drawing/2014/main" id="{7678D25B-BFFD-1245-0ABE-EC900DB6D7C5}"/>
              </a:ext>
            </a:extLst>
          </p:cNvPr>
          <p:cNvPicPr>
            <a:picLocks noChangeAspect="1"/>
          </p:cNvPicPr>
          <p:nvPr/>
        </p:nvPicPr>
        <p:blipFill>
          <a:blip r:embed="rId5"/>
          <a:stretch>
            <a:fillRect/>
          </a:stretch>
        </p:blipFill>
        <p:spPr>
          <a:xfrm>
            <a:off x="6709472" y="1507305"/>
            <a:ext cx="333374" cy="330619"/>
          </a:xfrm>
          <a:prstGeom prst="rect">
            <a:avLst/>
          </a:prstGeom>
        </p:spPr>
      </p:pic>
      <p:pic>
        <p:nvPicPr>
          <p:cNvPr id="7" name="Picture 6">
            <a:extLst>
              <a:ext uri="{FF2B5EF4-FFF2-40B4-BE49-F238E27FC236}">
                <a16:creationId xmlns:a16="http://schemas.microsoft.com/office/drawing/2014/main" id="{A9E8FDFD-FDC4-6072-5564-036BDA442886}"/>
              </a:ext>
            </a:extLst>
          </p:cNvPr>
          <p:cNvPicPr>
            <a:picLocks noChangeAspect="1"/>
          </p:cNvPicPr>
          <p:nvPr/>
        </p:nvPicPr>
        <p:blipFill>
          <a:blip r:embed="rId5"/>
          <a:stretch>
            <a:fillRect/>
          </a:stretch>
        </p:blipFill>
        <p:spPr>
          <a:xfrm>
            <a:off x="6709472" y="3764750"/>
            <a:ext cx="333374" cy="330619"/>
          </a:xfrm>
          <a:prstGeom prst="rect">
            <a:avLst/>
          </a:prstGeom>
        </p:spPr>
      </p:pic>
      <p:pic>
        <p:nvPicPr>
          <p:cNvPr id="13" name="Picture 12">
            <a:extLst>
              <a:ext uri="{FF2B5EF4-FFF2-40B4-BE49-F238E27FC236}">
                <a16:creationId xmlns:a16="http://schemas.microsoft.com/office/drawing/2014/main" id="{36E3834F-9105-AF8F-64CE-9C31AEBA53ED}"/>
              </a:ext>
            </a:extLst>
          </p:cNvPr>
          <p:cNvPicPr>
            <a:picLocks noChangeAspect="1"/>
          </p:cNvPicPr>
          <p:nvPr/>
        </p:nvPicPr>
        <p:blipFill>
          <a:blip r:embed="rId5"/>
          <a:stretch>
            <a:fillRect/>
          </a:stretch>
        </p:blipFill>
        <p:spPr>
          <a:xfrm>
            <a:off x="6709472" y="6329673"/>
            <a:ext cx="333374" cy="330619"/>
          </a:xfrm>
          <a:prstGeom prst="rect">
            <a:avLst/>
          </a:prstGeom>
        </p:spPr>
      </p:pic>
    </p:spTree>
    <p:extLst>
      <p:ext uri="{BB962C8B-B14F-4D97-AF65-F5344CB8AC3E}">
        <p14:creationId xmlns:p14="http://schemas.microsoft.com/office/powerpoint/2010/main" val="382208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516360"/>
          </a:xfrm>
          <a:prstGeom prst="rect">
            <a:avLst/>
          </a:prstGeom>
          <a:noFill/>
        </p:spPr>
        <p:txBody>
          <a:bodyPr wrap="square">
            <a:spAutoFit/>
          </a:bodyPr>
          <a:lstStyle/>
          <a:p>
            <a:pPr>
              <a:lnSpc>
                <a:spcPct val="107000"/>
              </a:lnSpc>
              <a:spcAft>
                <a:spcPts val="800"/>
              </a:spcAft>
            </a:pPr>
            <a:r>
              <a:rPr lang="en-GB" sz="28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B</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Put a (X) next to the noun that completes each sentence.</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9" name="Title 2">
            <a:extLst>
              <a:ext uri="{FF2B5EF4-FFF2-40B4-BE49-F238E27FC236}">
                <a16:creationId xmlns:a16="http://schemas.microsoft.com/office/drawing/2014/main" id="{7268E9C9-FC1E-1523-875B-32ED1C2C3D50}"/>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0" name="Picture 9" descr="Icon&#10;&#10;Description automatically generated">
            <a:extLst>
              <a:ext uri="{FF2B5EF4-FFF2-40B4-BE49-F238E27FC236}">
                <a16:creationId xmlns:a16="http://schemas.microsoft.com/office/drawing/2014/main" id="{DB0AA6A4-8D4A-E042-446F-937DB9AF1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graphicFrame>
        <p:nvGraphicFramePr>
          <p:cNvPr id="3" name="Table 2">
            <a:extLst>
              <a:ext uri="{FF2B5EF4-FFF2-40B4-BE49-F238E27FC236}">
                <a16:creationId xmlns:a16="http://schemas.microsoft.com/office/drawing/2014/main" id="{ADAA36EA-7DBA-D447-5A16-20CBD87216D9}"/>
              </a:ext>
            </a:extLst>
          </p:cNvPr>
          <p:cNvGraphicFramePr>
            <a:graphicFrameLocks noGrp="1"/>
          </p:cNvGraphicFramePr>
          <p:nvPr>
            <p:extLst>
              <p:ext uri="{D42A27DB-BD31-4B8C-83A1-F6EECF244321}">
                <p14:modId xmlns:p14="http://schemas.microsoft.com/office/powerpoint/2010/main" val="3522230745"/>
              </p:ext>
            </p:extLst>
          </p:nvPr>
        </p:nvGraphicFramePr>
        <p:xfrm>
          <a:off x="1378669" y="1696319"/>
          <a:ext cx="8946292" cy="4432630"/>
        </p:xfrm>
        <a:graphic>
          <a:graphicData uri="http://schemas.openxmlformats.org/drawingml/2006/table">
            <a:tbl>
              <a:tblPr firstRow="1" firstCol="1" bandRow="1"/>
              <a:tblGrid>
                <a:gridCol w="703859">
                  <a:extLst>
                    <a:ext uri="{9D8B030D-6E8A-4147-A177-3AD203B41FA5}">
                      <a16:colId xmlns:a16="http://schemas.microsoft.com/office/drawing/2014/main" val="3898985709"/>
                    </a:ext>
                  </a:extLst>
                </a:gridCol>
                <a:gridCol w="2757349">
                  <a:extLst>
                    <a:ext uri="{9D8B030D-6E8A-4147-A177-3AD203B41FA5}">
                      <a16:colId xmlns:a16="http://schemas.microsoft.com/office/drawing/2014/main" val="3855951309"/>
                    </a:ext>
                  </a:extLst>
                </a:gridCol>
                <a:gridCol w="2740265">
                  <a:extLst>
                    <a:ext uri="{9D8B030D-6E8A-4147-A177-3AD203B41FA5}">
                      <a16:colId xmlns:a16="http://schemas.microsoft.com/office/drawing/2014/main" val="2237324038"/>
                    </a:ext>
                  </a:extLst>
                </a:gridCol>
                <a:gridCol w="2744819">
                  <a:extLst>
                    <a:ext uri="{9D8B030D-6E8A-4147-A177-3AD203B41FA5}">
                      <a16:colId xmlns:a16="http://schemas.microsoft.com/office/drawing/2014/main" val="2004008105"/>
                    </a:ext>
                  </a:extLst>
                </a:gridCol>
              </a:tblGrid>
              <a:tr h="886526">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1.</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err="1">
                          <a:solidFill>
                            <a:srgbClr val="1F4E79"/>
                          </a:solidFill>
                          <a:effectLst/>
                          <a:latin typeface="+mj-lt"/>
                          <a:ea typeface="SimSun" panose="02010600030101010101" pitchFamily="2" charset="-122"/>
                          <a:cs typeface="Times New Roman" panose="02020603050405020304" pitchFamily="18" charset="0"/>
                        </a:rPr>
                        <a:t>Welche</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Lied (</a:t>
                      </a:r>
                      <a:r>
                        <a:rPr lang="en-GB" sz="2000" dirty="0" err="1">
                          <a:solidFill>
                            <a:srgbClr val="1F4E79"/>
                          </a:solidFill>
                          <a:effectLst/>
                          <a:latin typeface="+mj-lt"/>
                          <a:ea typeface="MS Gothic" panose="020B0609070205080204" pitchFamily="49" charset="-128"/>
                          <a:cs typeface="Times New Roman" panose="02020603050405020304" pitchFamily="18" charset="0"/>
                        </a:rPr>
                        <a:t>nt</a:t>
                      </a:r>
                      <a:r>
                        <a:rPr lang="en-GB" sz="2000" dirty="0">
                          <a:solidFill>
                            <a:srgbClr val="1F4E79"/>
                          </a:solidFill>
                          <a:effectLst/>
                          <a:latin typeface="+mj-lt"/>
                          <a:ea typeface="MS Gothic" panose="020B0609070205080204" pitchFamily="49" charset="-128"/>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MS Gothic" panose="020B0609070205080204" pitchFamily="49" charset="-128"/>
                          <a:cs typeface="Segoe UI Symbol" panose="020B0502040204020203" pitchFamily="34"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Aktivität</a:t>
                      </a:r>
                      <a:r>
                        <a:rPr lang="en-GB" sz="2000" dirty="0">
                          <a:solidFill>
                            <a:srgbClr val="1F4E79"/>
                          </a:solidFill>
                          <a:effectLst/>
                          <a:latin typeface="+mj-lt"/>
                          <a:ea typeface="MS Gothic" panose="020B0609070205080204" pitchFamily="49" charset="-128"/>
                          <a:cs typeface="Times New Roman" panose="02020603050405020304" pitchFamily="18" charset="0"/>
                        </a:rPr>
                        <a:t> (f)</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ist das?</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3011913"/>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Dieser</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Kuchen (m)</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Geschenk</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nt</a:t>
                      </a:r>
                      <a:r>
                        <a:rPr lang="en-GB" sz="2000" dirty="0">
                          <a:solidFill>
                            <a:srgbClr val="1F4E79"/>
                          </a:solidFill>
                          <a:effectLst/>
                          <a:latin typeface="+mj-lt"/>
                          <a:ea typeface="MS Gothic" panose="020B0609070205080204" pitchFamily="49" charset="-128"/>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ist sehr groß!</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2204131"/>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3.</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Meine</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Familie</a:t>
                      </a:r>
                      <a:r>
                        <a:rPr lang="en-GB" sz="2000" dirty="0">
                          <a:solidFill>
                            <a:srgbClr val="1F4E79"/>
                          </a:solidFill>
                          <a:effectLst/>
                          <a:latin typeface="+mj-lt"/>
                          <a:ea typeface="MS Gothic" panose="020B0609070205080204" pitchFamily="49" charset="-128"/>
                          <a:cs typeface="Times New Roman" panose="02020603050405020304" pitchFamily="18" charset="0"/>
                        </a:rPr>
                        <a:t> (f)</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Glas</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nt</a:t>
                      </a:r>
                      <a:r>
                        <a:rPr lang="en-GB" sz="2000" dirty="0">
                          <a:solidFill>
                            <a:srgbClr val="1F4E79"/>
                          </a:solidFill>
                          <a:effectLst/>
                          <a:latin typeface="+mj-lt"/>
                          <a:ea typeface="MS Gothic" panose="020B0609070205080204" pitchFamily="49" charset="-128"/>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mj-lt"/>
                          <a:ea typeface="SimSun" panose="02010600030101010101" pitchFamily="2" charset="-122"/>
                          <a:cs typeface="Times New Roman" panose="02020603050405020304" pitchFamily="18" charset="0"/>
                        </a:rPr>
                        <a:t>ist</a:t>
                      </a:r>
                      <a:r>
                        <a:rPr lang="en-GB" sz="2000" dirty="0">
                          <a:solidFill>
                            <a:srgbClr val="1F4E79"/>
                          </a:solidFill>
                          <a:effectLst/>
                          <a:latin typeface="+mj-lt"/>
                          <a:ea typeface="SimSun" panose="02010600030101010101" pitchFamily="2" charset="-122"/>
                          <a:cs typeface="Times New Roman" panose="02020603050405020304" pitchFamily="18" charset="0"/>
                        </a:rPr>
                        <a:t> da.</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9536004"/>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4.</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Sein</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MS Gothic" panose="020B0609070205080204" pitchFamily="49" charset="-128"/>
                          <a:cs typeface="Segoe UI Symbol" panose="020B0502040204020203" pitchFamily="34" charset="0"/>
                        </a:rPr>
                        <a:t>☐</a:t>
                      </a:r>
                      <a:r>
                        <a:rPr lang="en-GB" sz="2000" kern="1200" dirty="0">
                          <a:solidFill>
                            <a:srgbClr val="1F4E79"/>
                          </a:solidFill>
                          <a:effectLst/>
                          <a:latin typeface="+mn-lt"/>
                          <a:ea typeface="MS Gothic" panose="020B0609070205080204" pitchFamily="49" charset="-128"/>
                          <a:cs typeface="Times New Roman" panose="02020603050405020304" pitchFamily="18" charset="0"/>
                        </a:rPr>
                        <a:t> </a:t>
                      </a:r>
                      <a:r>
                        <a:rPr lang="en-GB" sz="2000" kern="1200" dirty="0" err="1">
                          <a:solidFill>
                            <a:srgbClr val="1F4E79"/>
                          </a:solidFill>
                          <a:effectLst/>
                          <a:latin typeface="+mn-lt"/>
                          <a:ea typeface="MS Gothic" panose="020B0609070205080204" pitchFamily="49" charset="-128"/>
                          <a:cs typeface="Times New Roman" panose="02020603050405020304" pitchFamily="18" charset="0"/>
                        </a:rPr>
                        <a:t>Fußball</a:t>
                      </a:r>
                      <a:r>
                        <a:rPr lang="en-GB" sz="2000" kern="1200" dirty="0">
                          <a:solidFill>
                            <a:srgbClr val="1F4E79"/>
                          </a:solidFill>
                          <a:effectLst/>
                          <a:latin typeface="+mn-lt"/>
                          <a:ea typeface="MS Gothic" panose="020B0609070205080204" pitchFamily="49" charset="-128"/>
                          <a:cs typeface="Times New Roman" panose="02020603050405020304" pitchFamily="18" charset="0"/>
                        </a:rPr>
                        <a:t> (m)</a:t>
                      </a:r>
                      <a:endParaRPr lang="en-GB" sz="2000" kern="1200" dirty="0">
                        <a:solidFill>
                          <a:schemeClr val="tx1"/>
                        </a:solidFill>
                        <a:effectLst/>
                        <a:latin typeface="+mn-lt"/>
                        <a:ea typeface="SimSun" panose="02010600030101010101" pitchFamily="2" charset="-122"/>
                        <a:cs typeface="Times New Roman" panose="02020603050405020304" pitchFamily="18" charset="0"/>
                      </a:endParaRPr>
                    </a:p>
                    <a:p>
                      <a:pPr>
                        <a:lnSpc>
                          <a:spcPct val="107000"/>
                        </a:lnSpc>
                        <a:spcAft>
                          <a:spcPts val="800"/>
                        </a:spcAft>
                      </a:pPr>
                      <a:r>
                        <a:rPr lang="en-GB" sz="2000" kern="1200" dirty="0">
                          <a:solidFill>
                            <a:srgbClr val="1F4E79"/>
                          </a:solidFill>
                          <a:effectLst/>
                          <a:latin typeface="+mn-lt"/>
                          <a:ea typeface="MS Gothic" panose="020B0609070205080204" pitchFamily="49" charset="-128"/>
                          <a:cs typeface="Segoe UI Symbol" panose="020B0502040204020203" pitchFamily="34" charset="0"/>
                        </a:rPr>
                        <a:t>☐</a:t>
                      </a:r>
                      <a:r>
                        <a:rPr lang="en-GB" sz="2000" kern="1200" dirty="0">
                          <a:solidFill>
                            <a:srgbClr val="1F4E79"/>
                          </a:solidFill>
                          <a:effectLst/>
                          <a:latin typeface="+mn-lt"/>
                          <a:ea typeface="MS Gothic" panose="020B0609070205080204" pitchFamily="49" charset="-128"/>
                          <a:cs typeface="Times New Roman" panose="02020603050405020304" pitchFamily="18" charset="0"/>
                        </a:rPr>
                        <a:t> </a:t>
                      </a:r>
                      <a:r>
                        <a:rPr lang="en-GB" sz="2000" kern="1200" dirty="0" err="1">
                          <a:solidFill>
                            <a:srgbClr val="1F4E79"/>
                          </a:solidFill>
                          <a:effectLst/>
                          <a:latin typeface="+mn-lt"/>
                          <a:ea typeface="MS Gothic" panose="020B0609070205080204" pitchFamily="49" charset="-128"/>
                          <a:cs typeface="Times New Roman" panose="02020603050405020304" pitchFamily="18" charset="0"/>
                        </a:rPr>
                        <a:t>Liste</a:t>
                      </a:r>
                      <a:r>
                        <a:rPr lang="en-GB" sz="2000" kern="1200" dirty="0">
                          <a:solidFill>
                            <a:srgbClr val="1F4E79"/>
                          </a:solidFill>
                          <a:effectLst/>
                          <a:latin typeface="+mn-lt"/>
                          <a:ea typeface="MS Gothic" panose="020B0609070205080204" pitchFamily="49" charset="-128"/>
                          <a:cs typeface="Times New Roman" panose="02020603050405020304" pitchFamily="18" charset="0"/>
                        </a:rPr>
                        <a:t> (f)</a:t>
                      </a:r>
                      <a:endParaRPr lang="en-GB" sz="20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kern="1200" dirty="0" err="1">
                          <a:solidFill>
                            <a:srgbClr val="1F4E79"/>
                          </a:solidFill>
                          <a:effectLst/>
                          <a:latin typeface="+mn-lt"/>
                          <a:ea typeface="MS Gothic" panose="020B0609070205080204" pitchFamily="49" charset="-128"/>
                          <a:cs typeface="Segoe UI Symbol" panose="020B0502040204020203" pitchFamily="34" charset="0"/>
                        </a:rPr>
                        <a:t>ist</a:t>
                      </a:r>
                      <a:r>
                        <a:rPr lang="en-GB" sz="2000" kern="1200" dirty="0">
                          <a:solidFill>
                            <a:srgbClr val="1F4E79"/>
                          </a:solidFill>
                          <a:effectLst/>
                          <a:latin typeface="+mn-lt"/>
                          <a:ea typeface="MS Gothic" panose="020B0609070205080204" pitchFamily="49" charset="-128"/>
                          <a:cs typeface="Segoe UI Symbol" panose="020B0502040204020203" pitchFamily="34" charset="0"/>
                        </a:rPr>
                        <a:t> </a:t>
                      </a:r>
                      <a:r>
                        <a:rPr lang="en-GB" sz="2000" kern="1200" dirty="0" err="1">
                          <a:solidFill>
                            <a:srgbClr val="1F4E79"/>
                          </a:solidFill>
                          <a:effectLst/>
                          <a:latin typeface="+mn-lt"/>
                          <a:ea typeface="MS Gothic" panose="020B0609070205080204" pitchFamily="49" charset="-128"/>
                          <a:cs typeface="Segoe UI Symbol" panose="020B0502040204020203" pitchFamily="34" charset="0"/>
                        </a:rPr>
                        <a:t>hier</a:t>
                      </a:r>
                      <a:r>
                        <a:rPr lang="en-GB" sz="2000" kern="1200" dirty="0">
                          <a:solidFill>
                            <a:srgbClr val="1F4E79"/>
                          </a:solidFill>
                          <a:effectLst/>
                          <a:latin typeface="+mn-lt"/>
                          <a:ea typeface="MS Gothic" panose="020B0609070205080204" pitchFamily="49" charset="-128"/>
                          <a:cs typeface="Segoe UI Symbol" panose="020B0502040204020203" pitchFamily="34"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5568606"/>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5.</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Sie hat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mj-lt"/>
                          <a:ea typeface="MS Gothic" panose="020B0609070205080204" pitchFamily="49" charset="-128"/>
                          <a:cs typeface="Times New Roman" panose="02020603050405020304" pitchFamily="18" charset="0"/>
                        </a:rPr>
                        <a:t>kein</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Kleidung</a:t>
                      </a:r>
                      <a:r>
                        <a:rPr lang="en-GB" sz="2000" dirty="0">
                          <a:solidFill>
                            <a:srgbClr val="1F4E79"/>
                          </a:solidFill>
                          <a:effectLst/>
                          <a:latin typeface="+mj-lt"/>
                          <a:ea typeface="MS Gothic" panose="020B0609070205080204" pitchFamily="49" charset="-128"/>
                          <a:cs typeface="Times New Roman" panose="02020603050405020304" pitchFamily="18" charset="0"/>
                        </a:rPr>
                        <a:t> (f).</a:t>
                      </a:r>
                      <a:endParaRPr lang="en-GB" sz="2000" dirty="0">
                        <a:effectLst/>
                        <a:latin typeface="+mj-lt"/>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Heft (n).</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1238671"/>
                  </a:ext>
                </a:extLst>
              </a:tr>
            </a:tbl>
          </a:graphicData>
        </a:graphic>
      </p:graphicFrame>
      <p:pic>
        <p:nvPicPr>
          <p:cNvPr id="2" name="Picture 1">
            <a:extLst>
              <a:ext uri="{FF2B5EF4-FFF2-40B4-BE49-F238E27FC236}">
                <a16:creationId xmlns:a16="http://schemas.microsoft.com/office/drawing/2014/main" id="{4A74E60B-3858-9846-CFC0-CD502617F488}"/>
              </a:ext>
            </a:extLst>
          </p:cNvPr>
          <p:cNvPicPr>
            <a:picLocks noChangeAspect="1"/>
          </p:cNvPicPr>
          <p:nvPr/>
        </p:nvPicPr>
        <p:blipFill>
          <a:blip r:embed="rId5"/>
          <a:stretch>
            <a:fillRect/>
          </a:stretch>
        </p:blipFill>
        <p:spPr>
          <a:xfrm>
            <a:off x="4855444" y="2257231"/>
            <a:ext cx="333374" cy="330619"/>
          </a:xfrm>
          <a:prstGeom prst="rect">
            <a:avLst/>
          </a:prstGeom>
        </p:spPr>
      </p:pic>
      <p:pic>
        <p:nvPicPr>
          <p:cNvPr id="4" name="Picture 3">
            <a:extLst>
              <a:ext uri="{FF2B5EF4-FFF2-40B4-BE49-F238E27FC236}">
                <a16:creationId xmlns:a16="http://schemas.microsoft.com/office/drawing/2014/main" id="{A2202B93-A50C-093C-364B-3C155833CEA4}"/>
              </a:ext>
            </a:extLst>
          </p:cNvPr>
          <p:cNvPicPr>
            <a:picLocks noChangeAspect="1"/>
          </p:cNvPicPr>
          <p:nvPr/>
        </p:nvPicPr>
        <p:blipFill>
          <a:blip r:embed="rId5"/>
          <a:stretch>
            <a:fillRect/>
          </a:stretch>
        </p:blipFill>
        <p:spPr>
          <a:xfrm>
            <a:off x="4857534" y="2655530"/>
            <a:ext cx="333374" cy="330619"/>
          </a:xfrm>
          <a:prstGeom prst="rect">
            <a:avLst/>
          </a:prstGeom>
        </p:spPr>
      </p:pic>
      <p:pic>
        <p:nvPicPr>
          <p:cNvPr id="5" name="Picture 4">
            <a:extLst>
              <a:ext uri="{FF2B5EF4-FFF2-40B4-BE49-F238E27FC236}">
                <a16:creationId xmlns:a16="http://schemas.microsoft.com/office/drawing/2014/main" id="{25AA9A4A-3488-AA7A-9473-BD2A834547E9}"/>
              </a:ext>
            </a:extLst>
          </p:cNvPr>
          <p:cNvPicPr>
            <a:picLocks noChangeAspect="1"/>
          </p:cNvPicPr>
          <p:nvPr/>
        </p:nvPicPr>
        <p:blipFill>
          <a:blip r:embed="rId5"/>
          <a:stretch>
            <a:fillRect/>
          </a:stretch>
        </p:blipFill>
        <p:spPr>
          <a:xfrm>
            <a:off x="4855444" y="3547061"/>
            <a:ext cx="333374" cy="330619"/>
          </a:xfrm>
          <a:prstGeom prst="rect">
            <a:avLst/>
          </a:prstGeom>
        </p:spPr>
      </p:pic>
      <p:pic>
        <p:nvPicPr>
          <p:cNvPr id="11" name="Picture 10">
            <a:extLst>
              <a:ext uri="{FF2B5EF4-FFF2-40B4-BE49-F238E27FC236}">
                <a16:creationId xmlns:a16="http://schemas.microsoft.com/office/drawing/2014/main" id="{2ED198F7-CB0F-26E0-6022-50425EDFE90E}"/>
              </a:ext>
            </a:extLst>
          </p:cNvPr>
          <p:cNvPicPr>
            <a:picLocks noChangeAspect="1"/>
          </p:cNvPicPr>
          <p:nvPr/>
        </p:nvPicPr>
        <p:blipFill>
          <a:blip r:embed="rId5"/>
          <a:stretch>
            <a:fillRect/>
          </a:stretch>
        </p:blipFill>
        <p:spPr>
          <a:xfrm>
            <a:off x="7598644" y="5746775"/>
            <a:ext cx="333374" cy="330619"/>
          </a:xfrm>
          <a:prstGeom prst="rect">
            <a:avLst/>
          </a:prstGeom>
        </p:spPr>
      </p:pic>
      <p:pic>
        <p:nvPicPr>
          <p:cNvPr id="12" name="Picture 11">
            <a:extLst>
              <a:ext uri="{FF2B5EF4-FFF2-40B4-BE49-F238E27FC236}">
                <a16:creationId xmlns:a16="http://schemas.microsoft.com/office/drawing/2014/main" id="{E8D88482-B12F-4198-865B-2F456A0AA2A4}"/>
              </a:ext>
            </a:extLst>
          </p:cNvPr>
          <p:cNvPicPr>
            <a:picLocks noChangeAspect="1"/>
          </p:cNvPicPr>
          <p:nvPr/>
        </p:nvPicPr>
        <p:blipFill>
          <a:blip r:embed="rId5"/>
          <a:stretch>
            <a:fillRect/>
          </a:stretch>
        </p:blipFill>
        <p:spPr>
          <a:xfrm>
            <a:off x="4855444" y="4438592"/>
            <a:ext cx="333374" cy="330619"/>
          </a:xfrm>
          <a:prstGeom prst="rect">
            <a:avLst/>
          </a:prstGeom>
        </p:spPr>
      </p:pic>
    </p:spTree>
    <p:extLst>
      <p:ext uri="{BB962C8B-B14F-4D97-AF65-F5344CB8AC3E}">
        <p14:creationId xmlns:p14="http://schemas.microsoft.com/office/powerpoint/2010/main" val="304701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516360"/>
          </a:xfrm>
          <a:prstGeom prst="rect">
            <a:avLst/>
          </a:prstGeom>
          <a:noFill/>
        </p:spPr>
        <p:txBody>
          <a:bodyPr wrap="square">
            <a:spAutoFit/>
          </a:bodyPr>
          <a:lstStyle/>
          <a:p>
            <a:pPr>
              <a:lnSpc>
                <a:spcPct val="107000"/>
              </a:lnSpc>
              <a:spcAft>
                <a:spcPts val="800"/>
              </a:spcAft>
            </a:pPr>
            <a:r>
              <a:rPr lang="en-GB" sz="2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Put X next to the object that is being described.</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9" name="Title 2">
            <a:extLst>
              <a:ext uri="{FF2B5EF4-FFF2-40B4-BE49-F238E27FC236}">
                <a16:creationId xmlns:a16="http://schemas.microsoft.com/office/drawing/2014/main" id="{7268E9C9-FC1E-1523-875B-32ED1C2C3D50}"/>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0" name="Picture 9" descr="Icon&#10;&#10;Description automatically generated">
            <a:extLst>
              <a:ext uri="{FF2B5EF4-FFF2-40B4-BE49-F238E27FC236}">
                <a16:creationId xmlns:a16="http://schemas.microsoft.com/office/drawing/2014/main" id="{DB0AA6A4-8D4A-E042-446F-937DB9AF1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graphicFrame>
        <p:nvGraphicFramePr>
          <p:cNvPr id="2" name="Table 1">
            <a:extLst>
              <a:ext uri="{FF2B5EF4-FFF2-40B4-BE49-F238E27FC236}">
                <a16:creationId xmlns:a16="http://schemas.microsoft.com/office/drawing/2014/main" id="{B70667F8-723B-A356-3F85-C2746294207F}"/>
              </a:ext>
            </a:extLst>
          </p:cNvPr>
          <p:cNvGraphicFramePr>
            <a:graphicFrameLocks noGrp="1"/>
          </p:cNvGraphicFramePr>
          <p:nvPr>
            <p:extLst>
              <p:ext uri="{D42A27DB-BD31-4B8C-83A1-F6EECF244321}">
                <p14:modId xmlns:p14="http://schemas.microsoft.com/office/powerpoint/2010/main" val="2330256979"/>
              </p:ext>
            </p:extLst>
          </p:nvPr>
        </p:nvGraphicFramePr>
        <p:xfrm>
          <a:off x="1453174" y="1274817"/>
          <a:ext cx="6227805" cy="2024438"/>
        </p:xfrm>
        <a:graphic>
          <a:graphicData uri="http://schemas.openxmlformats.org/drawingml/2006/table">
            <a:tbl>
              <a:tblPr firstRow="1" firstCol="1" bandRow="1"/>
              <a:tblGrid>
                <a:gridCol w="706863">
                  <a:extLst>
                    <a:ext uri="{9D8B030D-6E8A-4147-A177-3AD203B41FA5}">
                      <a16:colId xmlns:a16="http://schemas.microsoft.com/office/drawing/2014/main" val="209501036"/>
                    </a:ext>
                  </a:extLst>
                </a:gridCol>
                <a:gridCol w="2313109">
                  <a:extLst>
                    <a:ext uri="{9D8B030D-6E8A-4147-A177-3AD203B41FA5}">
                      <a16:colId xmlns:a16="http://schemas.microsoft.com/office/drawing/2014/main" val="686760286"/>
                    </a:ext>
                  </a:extLst>
                </a:gridCol>
                <a:gridCol w="3207833">
                  <a:extLst>
                    <a:ext uri="{9D8B030D-6E8A-4147-A177-3AD203B41FA5}">
                      <a16:colId xmlns:a16="http://schemas.microsoft.com/office/drawing/2014/main" val="476274404"/>
                    </a:ext>
                  </a:extLst>
                </a:gridCol>
              </a:tblGrid>
              <a:tr h="1012219">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1.</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Sie ist lang!</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MS Gothic" panose="020B0609070205080204" pitchFamily="49" charset="-128"/>
                          <a:cs typeface="Segoe UI Symbol" panose="020B0502040204020203" pitchFamily="34" charset="0"/>
                        </a:rPr>
                        <a:t>☐ </a:t>
                      </a:r>
                      <a:r>
                        <a:rPr lang="en-GB" sz="2000" dirty="0">
                          <a:solidFill>
                            <a:srgbClr val="1F4E79"/>
                          </a:solidFill>
                          <a:effectLst/>
                          <a:latin typeface="+mj-lt"/>
                          <a:ea typeface="MS Gothic" panose="020B0609070205080204" pitchFamily="49" charset="-128"/>
                          <a:cs typeface="Times New Roman" panose="02020603050405020304" pitchFamily="18" charset="0"/>
                        </a:rPr>
                        <a:t>die </a:t>
                      </a:r>
                      <a:r>
                        <a:rPr lang="en-GB" sz="2000" dirty="0" err="1">
                          <a:solidFill>
                            <a:srgbClr val="1F4E79"/>
                          </a:solidFill>
                          <a:effectLst/>
                          <a:latin typeface="+mj-lt"/>
                          <a:ea typeface="MS Gothic" panose="020B0609070205080204" pitchFamily="49" charset="-128"/>
                          <a:cs typeface="Times New Roman" panose="02020603050405020304" pitchFamily="18" charset="0"/>
                        </a:rPr>
                        <a:t>Geschichte</a:t>
                      </a:r>
                      <a:r>
                        <a:rPr lang="en-GB" sz="2000" dirty="0">
                          <a:solidFill>
                            <a:srgbClr val="1F4E79"/>
                          </a:solidFill>
                          <a:effectLst/>
                          <a:latin typeface="+mj-lt"/>
                          <a:ea typeface="MS Gothic" panose="020B0609070205080204" pitchFamily="49" charset="-128"/>
                          <a:cs typeface="Times New Roman" panose="02020603050405020304" pitchFamily="18" charset="0"/>
                        </a:rPr>
                        <a:t>        </a:t>
                      </a:r>
                    </a:p>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der </a:t>
                      </a:r>
                      <a:r>
                        <a:rPr lang="en-GB" sz="2000" dirty="0" err="1">
                          <a:solidFill>
                            <a:srgbClr val="1F4E79"/>
                          </a:solidFill>
                          <a:effectLst/>
                          <a:latin typeface="+mj-lt"/>
                          <a:ea typeface="MS Gothic" panose="020B0609070205080204" pitchFamily="49" charset="-128"/>
                          <a:cs typeface="Times New Roman" panose="02020603050405020304" pitchFamily="18" charset="0"/>
                        </a:rPr>
                        <a:t>Satz</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6078150"/>
                  </a:ext>
                </a:extLst>
              </a:tr>
              <a:tr h="1012219">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Es </a:t>
                      </a:r>
                      <a:r>
                        <a:rPr lang="en-GB" sz="2000" dirty="0" err="1">
                          <a:solidFill>
                            <a:srgbClr val="1F4E79"/>
                          </a:solidFill>
                          <a:effectLst/>
                          <a:latin typeface="+mj-lt"/>
                          <a:ea typeface="SimSun" panose="02010600030101010101" pitchFamily="2" charset="-122"/>
                          <a:cs typeface="Times New Roman" panose="02020603050405020304" pitchFamily="18" charset="0"/>
                        </a:rPr>
                        <a:t>ist</a:t>
                      </a:r>
                      <a:r>
                        <a:rPr lang="en-GB" sz="2000" dirty="0">
                          <a:solidFill>
                            <a:srgbClr val="1F4E79"/>
                          </a:solidFill>
                          <a:effectLst/>
                          <a:latin typeface="+mj-lt"/>
                          <a:ea typeface="SimSun" panose="02010600030101010101" pitchFamily="2" charset="-122"/>
                          <a:cs typeface="Times New Roman" panose="02020603050405020304" pitchFamily="18" charset="0"/>
                        </a:rPr>
                        <a:t> </a:t>
                      </a:r>
                      <a:r>
                        <a:rPr lang="en-GB" sz="2000" dirty="0" err="1">
                          <a:solidFill>
                            <a:srgbClr val="1F4E79"/>
                          </a:solidFill>
                          <a:effectLst/>
                          <a:latin typeface="+mj-lt"/>
                          <a:ea typeface="SimSun" panose="02010600030101010101" pitchFamily="2" charset="-122"/>
                          <a:cs typeface="Times New Roman" panose="02020603050405020304" pitchFamily="18" charset="0"/>
                        </a:rPr>
                        <a:t>einfach</a:t>
                      </a: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der Text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das Problem</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0332239"/>
                  </a:ext>
                </a:extLst>
              </a:tr>
            </a:tbl>
          </a:graphicData>
        </a:graphic>
      </p:graphicFrame>
      <p:sp>
        <p:nvSpPr>
          <p:cNvPr id="4" name="TextBox 3">
            <a:extLst>
              <a:ext uri="{FF2B5EF4-FFF2-40B4-BE49-F238E27FC236}">
                <a16:creationId xmlns:a16="http://schemas.microsoft.com/office/drawing/2014/main" id="{9E2D166B-CF0B-A134-C52B-A7172476BB0F}"/>
              </a:ext>
            </a:extLst>
          </p:cNvPr>
          <p:cNvSpPr txBox="1"/>
          <p:nvPr/>
        </p:nvSpPr>
        <p:spPr>
          <a:xfrm>
            <a:off x="1378669" y="3602850"/>
            <a:ext cx="9788615" cy="516360"/>
          </a:xfrm>
          <a:prstGeom prst="rect">
            <a:avLst/>
          </a:prstGeom>
          <a:noFill/>
        </p:spPr>
        <p:txBody>
          <a:bodyPr wrap="square">
            <a:spAutoFit/>
          </a:bodyPr>
          <a:lstStyle/>
          <a:p>
            <a:pPr>
              <a:lnSpc>
                <a:spcPct val="107000"/>
              </a:lnSpc>
              <a:spcAft>
                <a:spcPts val="800"/>
              </a:spcAft>
            </a:pPr>
            <a:r>
              <a:rPr lang="en-GB" sz="2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D</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Put X next to the location that completes each sentence.</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graphicFrame>
        <p:nvGraphicFramePr>
          <p:cNvPr id="7" name="Table 6">
            <a:extLst>
              <a:ext uri="{FF2B5EF4-FFF2-40B4-BE49-F238E27FC236}">
                <a16:creationId xmlns:a16="http://schemas.microsoft.com/office/drawing/2014/main" id="{DBC31E2B-9BF5-49C3-C4B2-54E5A7E6B0E5}"/>
              </a:ext>
            </a:extLst>
          </p:cNvPr>
          <p:cNvGraphicFramePr>
            <a:graphicFrameLocks noGrp="1"/>
          </p:cNvGraphicFramePr>
          <p:nvPr>
            <p:extLst>
              <p:ext uri="{D42A27DB-BD31-4B8C-83A1-F6EECF244321}">
                <p14:modId xmlns:p14="http://schemas.microsoft.com/office/powerpoint/2010/main" val="2059855625"/>
              </p:ext>
            </p:extLst>
          </p:nvPr>
        </p:nvGraphicFramePr>
        <p:xfrm>
          <a:off x="1453173" y="4298139"/>
          <a:ext cx="6227805" cy="2037626"/>
        </p:xfrm>
        <a:graphic>
          <a:graphicData uri="http://schemas.openxmlformats.org/drawingml/2006/table">
            <a:tbl>
              <a:tblPr firstRow="1" firstCol="1" bandRow="1"/>
              <a:tblGrid>
                <a:gridCol w="1046975">
                  <a:extLst>
                    <a:ext uri="{9D8B030D-6E8A-4147-A177-3AD203B41FA5}">
                      <a16:colId xmlns:a16="http://schemas.microsoft.com/office/drawing/2014/main" val="1761577926"/>
                    </a:ext>
                  </a:extLst>
                </a:gridCol>
                <a:gridCol w="2588583">
                  <a:extLst>
                    <a:ext uri="{9D8B030D-6E8A-4147-A177-3AD203B41FA5}">
                      <a16:colId xmlns:a16="http://schemas.microsoft.com/office/drawing/2014/main" val="1370290621"/>
                    </a:ext>
                  </a:extLst>
                </a:gridCol>
                <a:gridCol w="2592247">
                  <a:extLst>
                    <a:ext uri="{9D8B030D-6E8A-4147-A177-3AD203B41FA5}">
                      <a16:colId xmlns:a16="http://schemas.microsoft.com/office/drawing/2014/main" val="1748294678"/>
                    </a:ext>
                  </a:extLst>
                </a:gridCol>
              </a:tblGrid>
              <a:tr h="1018813">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1.</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Ich bin in der</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Baum (m).</a:t>
                      </a:r>
                      <a:endParaRPr lang="en-GB" sz="2000" dirty="0">
                        <a:effectLst/>
                        <a:latin typeface="+mj-lt"/>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MS Gothic" panose="020B0609070205080204" pitchFamily="49" charset="-128"/>
                          <a:cs typeface="Segoe UI Symbol" panose="020B0502040204020203" pitchFamily="34" charset="0"/>
                        </a:rPr>
                        <a:t>☐ </a:t>
                      </a:r>
                      <a:r>
                        <a:rPr lang="en-GB" sz="2000" dirty="0">
                          <a:solidFill>
                            <a:srgbClr val="1F4E79"/>
                          </a:solidFill>
                          <a:effectLst/>
                          <a:latin typeface="+mj-lt"/>
                          <a:ea typeface="MS Gothic" panose="020B0609070205080204" pitchFamily="49" charset="-128"/>
                          <a:cs typeface="Times New Roman" panose="02020603050405020304" pitchFamily="18" charset="0"/>
                        </a:rPr>
                        <a:t>Schule (f).      </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2743669"/>
                  </a:ext>
                </a:extLst>
              </a:tr>
              <a:tr h="1018813">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dirty="0">
                          <a:solidFill>
                            <a:srgbClr val="1F4E79"/>
                          </a:solidFill>
                          <a:effectLst/>
                          <a:latin typeface="+mj-lt"/>
                          <a:ea typeface="SimSun" panose="02010600030101010101" pitchFamily="2" charset="-122"/>
                          <a:cs typeface="Times New Roman" panose="02020603050405020304" pitchFamily="18" charset="0"/>
                        </a:rPr>
                        <a:t>Du bist im</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kern="1200" dirty="0">
                          <a:solidFill>
                            <a:srgbClr val="1F4E79"/>
                          </a:solidFill>
                          <a:effectLst/>
                          <a:latin typeface="+mn-lt"/>
                          <a:ea typeface="MS Gothic" panose="020B0609070205080204" pitchFamily="49" charset="-128"/>
                          <a:cs typeface="Segoe UI Symbol" panose="020B0502040204020203" pitchFamily="34" charset="0"/>
                        </a:rPr>
                        <a:t>☐ </a:t>
                      </a:r>
                      <a:r>
                        <a:rPr lang="en-GB" sz="2000" dirty="0">
                          <a:solidFill>
                            <a:srgbClr val="1F4E79"/>
                          </a:solidFill>
                          <a:effectLst/>
                          <a:latin typeface="+mj-lt"/>
                          <a:ea typeface="MS Gothic" panose="020B0609070205080204" pitchFamily="49" charset="-128"/>
                          <a:cs typeface="Times New Roman" panose="02020603050405020304" pitchFamily="18" charset="0"/>
                        </a:rPr>
                        <a:t>Garten (m).                      </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Mitte (f).</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3075491"/>
                  </a:ext>
                </a:extLst>
              </a:tr>
            </a:tbl>
          </a:graphicData>
        </a:graphic>
      </p:graphicFrame>
      <p:pic>
        <p:nvPicPr>
          <p:cNvPr id="3" name="Picture 2">
            <a:extLst>
              <a:ext uri="{FF2B5EF4-FFF2-40B4-BE49-F238E27FC236}">
                <a16:creationId xmlns:a16="http://schemas.microsoft.com/office/drawing/2014/main" id="{06E8D09E-93DB-0801-6962-236C433BE8DD}"/>
              </a:ext>
            </a:extLst>
          </p:cNvPr>
          <p:cNvPicPr>
            <a:picLocks noChangeAspect="1"/>
          </p:cNvPicPr>
          <p:nvPr/>
        </p:nvPicPr>
        <p:blipFill>
          <a:blip r:embed="rId5"/>
          <a:stretch>
            <a:fillRect/>
          </a:stretch>
        </p:blipFill>
        <p:spPr>
          <a:xfrm>
            <a:off x="4491812" y="1369222"/>
            <a:ext cx="333374" cy="330619"/>
          </a:xfrm>
          <a:prstGeom prst="rect">
            <a:avLst/>
          </a:prstGeom>
        </p:spPr>
      </p:pic>
      <p:pic>
        <p:nvPicPr>
          <p:cNvPr id="5" name="Picture 4">
            <a:extLst>
              <a:ext uri="{FF2B5EF4-FFF2-40B4-BE49-F238E27FC236}">
                <a16:creationId xmlns:a16="http://schemas.microsoft.com/office/drawing/2014/main" id="{7C846D3A-3A95-DDFC-3C83-3696D64843CD}"/>
              </a:ext>
            </a:extLst>
          </p:cNvPr>
          <p:cNvPicPr>
            <a:picLocks noChangeAspect="1"/>
          </p:cNvPicPr>
          <p:nvPr/>
        </p:nvPicPr>
        <p:blipFill>
          <a:blip r:embed="rId5"/>
          <a:stretch>
            <a:fillRect/>
          </a:stretch>
        </p:blipFill>
        <p:spPr>
          <a:xfrm>
            <a:off x="4491812" y="2816474"/>
            <a:ext cx="333374" cy="330619"/>
          </a:xfrm>
          <a:prstGeom prst="rect">
            <a:avLst/>
          </a:prstGeom>
        </p:spPr>
      </p:pic>
      <p:pic>
        <p:nvPicPr>
          <p:cNvPr id="11" name="Picture 10">
            <a:extLst>
              <a:ext uri="{FF2B5EF4-FFF2-40B4-BE49-F238E27FC236}">
                <a16:creationId xmlns:a16="http://schemas.microsoft.com/office/drawing/2014/main" id="{98D8DA1A-D8F5-033E-F546-5AF2A4607CBC}"/>
              </a:ext>
            </a:extLst>
          </p:cNvPr>
          <p:cNvPicPr>
            <a:picLocks noChangeAspect="1"/>
          </p:cNvPicPr>
          <p:nvPr/>
        </p:nvPicPr>
        <p:blipFill>
          <a:blip r:embed="rId5"/>
          <a:stretch>
            <a:fillRect/>
          </a:stretch>
        </p:blipFill>
        <p:spPr>
          <a:xfrm>
            <a:off x="5125183" y="4878785"/>
            <a:ext cx="333374" cy="330619"/>
          </a:xfrm>
          <a:prstGeom prst="rect">
            <a:avLst/>
          </a:prstGeom>
        </p:spPr>
      </p:pic>
      <p:pic>
        <p:nvPicPr>
          <p:cNvPr id="12" name="Picture 11">
            <a:extLst>
              <a:ext uri="{FF2B5EF4-FFF2-40B4-BE49-F238E27FC236}">
                <a16:creationId xmlns:a16="http://schemas.microsoft.com/office/drawing/2014/main" id="{037B4340-17E8-50BB-64C9-58F5811E85F3}"/>
              </a:ext>
            </a:extLst>
          </p:cNvPr>
          <p:cNvPicPr>
            <a:picLocks noChangeAspect="1"/>
          </p:cNvPicPr>
          <p:nvPr/>
        </p:nvPicPr>
        <p:blipFill>
          <a:blip r:embed="rId5"/>
          <a:stretch>
            <a:fillRect/>
          </a:stretch>
        </p:blipFill>
        <p:spPr>
          <a:xfrm>
            <a:off x="5125183" y="5453461"/>
            <a:ext cx="333374" cy="330619"/>
          </a:xfrm>
          <a:prstGeom prst="rect">
            <a:avLst/>
          </a:prstGeom>
        </p:spPr>
      </p:pic>
    </p:spTree>
    <p:extLst>
      <p:ext uri="{BB962C8B-B14F-4D97-AF65-F5344CB8AC3E}">
        <p14:creationId xmlns:p14="http://schemas.microsoft.com/office/powerpoint/2010/main" val="171870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78669" y="172847"/>
            <a:ext cx="8676510" cy="1150315"/>
          </a:xfrm>
          <a:prstGeom prst="rect">
            <a:avLst/>
          </a:prstGeom>
          <a:noFill/>
        </p:spPr>
        <p:txBody>
          <a:bodyPr wrap="square">
            <a:spAutoFit/>
          </a:bodyPr>
          <a:lstStyle/>
          <a:p>
            <a:pPr>
              <a:lnSpc>
                <a:spcPct val="150000"/>
              </a:lnSpc>
              <a:spcAft>
                <a:spcPts val="800"/>
              </a:spcAft>
            </a:pPr>
            <a:r>
              <a:rPr kumimoji="0" lang="en-US" sz="2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E</a:t>
            </a:r>
            <a:r>
              <a:rPr kumimoji="0" lang="en-US" sz="2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Complete</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sentence 2 with the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plural</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form of the </a:t>
            </a:r>
            <a:r>
              <a:rPr lang="en-GB" sz="2000" b="1" u="sng"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underlined noun</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in sentence 1.</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 name="Title 2">
            <a:extLst>
              <a:ext uri="{FF2B5EF4-FFF2-40B4-BE49-F238E27FC236}">
                <a16:creationId xmlns:a16="http://schemas.microsoft.com/office/drawing/2014/main" id="{F2122C60-09A0-772E-E4F7-3C269884DFDF}"/>
              </a:ext>
            </a:extLst>
          </p:cNvPr>
          <p:cNvSpPr>
            <a:spLocks noGrp="1"/>
          </p:cNvSpPr>
          <p:nvPr>
            <p:ph type="title"/>
          </p:nvPr>
        </p:nvSpPr>
        <p:spPr>
          <a:xfrm>
            <a:off x="10687987" y="1135676"/>
            <a:ext cx="1331276" cy="374973"/>
          </a:xfrm>
          <a:solidFill>
            <a:srgbClr val="FF0000"/>
          </a:solidFill>
        </p:spPr>
        <p:txBody>
          <a:bodyPr/>
          <a:lstStyle/>
          <a:p>
            <a:pPr algn="ctr"/>
            <a:r>
              <a:rPr lang="en-GB" sz="2000" b="1" dirty="0" err="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3" name="Graphic 2" descr="Blackboard">
            <a:extLst>
              <a:ext uri="{FF2B5EF4-FFF2-40B4-BE49-F238E27FC236}">
                <a16:creationId xmlns:a16="http://schemas.microsoft.com/office/drawing/2014/main" id="{05A848B7-3B62-9DE8-F5C1-FF088E2FF4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2703" y="0"/>
            <a:ext cx="1256675" cy="1256675"/>
          </a:xfrm>
          <a:prstGeom prst="rect">
            <a:avLst/>
          </a:prstGeom>
        </p:spPr>
      </p:pic>
      <p:graphicFrame>
        <p:nvGraphicFramePr>
          <p:cNvPr id="4" name="Table 3">
            <a:extLst>
              <a:ext uri="{FF2B5EF4-FFF2-40B4-BE49-F238E27FC236}">
                <a16:creationId xmlns:a16="http://schemas.microsoft.com/office/drawing/2014/main" id="{B6A83760-FD1C-B009-F1A2-01991FC575CE}"/>
              </a:ext>
            </a:extLst>
          </p:cNvPr>
          <p:cNvGraphicFramePr>
            <a:graphicFrameLocks noGrp="1"/>
          </p:cNvGraphicFramePr>
          <p:nvPr>
            <p:extLst>
              <p:ext uri="{D42A27DB-BD31-4B8C-83A1-F6EECF244321}">
                <p14:modId xmlns:p14="http://schemas.microsoft.com/office/powerpoint/2010/main" val="4009192006"/>
              </p:ext>
            </p:extLst>
          </p:nvPr>
        </p:nvGraphicFramePr>
        <p:xfrm>
          <a:off x="1378669" y="1428902"/>
          <a:ext cx="8865083" cy="1742302"/>
        </p:xfrm>
        <a:graphic>
          <a:graphicData uri="http://schemas.openxmlformats.org/drawingml/2006/table">
            <a:tbl>
              <a:tblPr firstRow="1" firstCol="1" bandRow="1"/>
              <a:tblGrid>
                <a:gridCol w="392277">
                  <a:extLst>
                    <a:ext uri="{9D8B030D-6E8A-4147-A177-3AD203B41FA5}">
                      <a16:colId xmlns:a16="http://schemas.microsoft.com/office/drawing/2014/main" val="2103636953"/>
                    </a:ext>
                  </a:extLst>
                </a:gridCol>
                <a:gridCol w="4236403">
                  <a:extLst>
                    <a:ext uri="{9D8B030D-6E8A-4147-A177-3AD203B41FA5}">
                      <a16:colId xmlns:a16="http://schemas.microsoft.com/office/drawing/2014/main" val="149164377"/>
                    </a:ext>
                  </a:extLst>
                </a:gridCol>
                <a:gridCol w="4236403">
                  <a:extLst>
                    <a:ext uri="{9D8B030D-6E8A-4147-A177-3AD203B41FA5}">
                      <a16:colId xmlns:a16="http://schemas.microsoft.com/office/drawing/2014/main" val="3824025092"/>
                    </a:ext>
                  </a:extLst>
                </a:gridCol>
              </a:tblGrid>
              <a:tr h="569962">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 </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Sentence 1</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1F4E79"/>
                          </a:solidFill>
                          <a:effectLst/>
                          <a:latin typeface="+mj-lt"/>
                          <a:ea typeface="SimSun" panose="02010600030101010101" pitchFamily="2" charset="-122"/>
                          <a:cs typeface="Times New Roman" panose="02020603050405020304" pitchFamily="18" charset="0"/>
                        </a:rPr>
                        <a:t>Sentence 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1081117"/>
                  </a:ext>
                </a:extLst>
              </a:tr>
              <a:tr h="58617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1.</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1F4E79"/>
                          </a:solidFill>
                          <a:effectLst/>
                          <a:latin typeface="Century Gothic" panose="020B0502020202020204" pitchFamily="34" charset="0"/>
                          <a:ea typeface="Times New Roman" panose="02020603050405020304" pitchFamily="18" charset="0"/>
                          <a:cs typeface="Helvetica" panose="020B0604020202020204" pitchFamily="34" charset="0"/>
                        </a:rPr>
                        <a:t>Hier ist das </a:t>
                      </a:r>
                      <a:r>
                        <a:rPr lang="de-DE" sz="2000" b="1" u="sng">
                          <a:solidFill>
                            <a:srgbClr val="1F4E79"/>
                          </a:solidFill>
                          <a:effectLst/>
                          <a:latin typeface="Century Gothic" panose="020B0502020202020204" pitchFamily="34" charset="0"/>
                          <a:ea typeface="Times New Roman" panose="02020603050405020304" pitchFamily="18" charset="0"/>
                          <a:cs typeface="Helvetica" panose="020B0604020202020204" pitchFamily="34" charset="0"/>
                        </a:rPr>
                        <a:t>Glas</a:t>
                      </a:r>
                      <a:r>
                        <a:rPr lang="de-DE" sz="2000">
                          <a:solidFill>
                            <a:srgbClr val="1F4E79"/>
                          </a:solidFill>
                          <a:effectLst/>
                          <a:latin typeface="Century Gothic" panose="020B0502020202020204" pitchFamily="34" charset="0"/>
                          <a:ea typeface="Times New Roman" panose="02020603050405020304" pitchFamily="18" charset="0"/>
                          <a:cs typeface="Helvetica" panose="020B0604020202020204" pitchFamily="34" charset="0"/>
                        </a:rPr>
                        <a:t>.</a:t>
                      </a:r>
                      <a:endParaRPr lang="en-GB"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1F4E79"/>
                          </a:solidFill>
                          <a:effectLst/>
                          <a:latin typeface="Century Gothic" panose="020B0502020202020204" pitchFamily="34" charset="0"/>
                          <a:ea typeface="Times New Roman" panose="02020603050405020304" pitchFamily="18" charset="0"/>
                          <a:cs typeface="Helvetica" panose="020B0604020202020204" pitchFamily="34" charset="0"/>
                        </a:rPr>
                        <a:t>Hier sind die </a:t>
                      </a:r>
                      <a:r>
                        <a:rPr lang="de-DE" sz="2000" b="1" u="sng">
                          <a:solidFill>
                            <a:srgbClr val="1F4E79"/>
                          </a:solidFill>
                          <a:effectLst/>
                          <a:latin typeface="Century Gothic" panose="020B0502020202020204" pitchFamily="34" charset="0"/>
                          <a:ea typeface="Times New Roman" panose="02020603050405020304" pitchFamily="18" charset="0"/>
                          <a:cs typeface="Helvetica" panose="020B0604020202020204" pitchFamily="34" charset="0"/>
                        </a:rPr>
                        <a:t>Gläser</a:t>
                      </a:r>
                      <a:r>
                        <a:rPr lang="de-DE" sz="2000">
                          <a:solidFill>
                            <a:srgbClr val="1F4E79"/>
                          </a:solidFill>
                          <a:effectLst/>
                          <a:latin typeface="Century Gothic" panose="020B0502020202020204" pitchFamily="34" charset="0"/>
                          <a:ea typeface="Times New Roman" panose="02020603050405020304" pitchFamily="18" charset="0"/>
                          <a:cs typeface="Helvetica" panose="020B0604020202020204" pitchFamily="34" charset="0"/>
                        </a:rPr>
                        <a:t> .</a:t>
                      </a:r>
                      <a:endParaRPr lang="en-GB"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768459"/>
                  </a:ext>
                </a:extLst>
              </a:tr>
              <a:tr h="58617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1F4E79"/>
                          </a:solidFill>
                          <a:effectLst/>
                          <a:latin typeface="Century Gothic" panose="020B0502020202020204" pitchFamily="34" charset="0"/>
                          <a:ea typeface="Times New Roman" panose="02020603050405020304" pitchFamily="18" charset="0"/>
                          <a:cs typeface="Helvetica" panose="020B0604020202020204" pitchFamily="34" charset="0"/>
                        </a:rPr>
                        <a:t>Hier ist das </a:t>
                      </a:r>
                      <a:r>
                        <a:rPr lang="de-DE" sz="2000" b="1" u="sng">
                          <a:solidFill>
                            <a:srgbClr val="1F4E79"/>
                          </a:solidFill>
                          <a:effectLst/>
                          <a:latin typeface="Century Gothic" panose="020B0502020202020204" pitchFamily="34" charset="0"/>
                          <a:ea typeface="Times New Roman" panose="02020603050405020304" pitchFamily="18" charset="0"/>
                          <a:cs typeface="Helvetica" panose="020B0604020202020204" pitchFamily="34" charset="0"/>
                        </a:rPr>
                        <a:t>Spiel</a:t>
                      </a:r>
                      <a:r>
                        <a:rPr lang="de-DE" sz="2000">
                          <a:solidFill>
                            <a:srgbClr val="1F4E79"/>
                          </a:solidFill>
                          <a:effectLst/>
                          <a:latin typeface="Century Gothic" panose="020B0502020202020204" pitchFamily="34" charset="0"/>
                          <a:ea typeface="Times New Roman" panose="02020603050405020304" pitchFamily="18" charset="0"/>
                          <a:cs typeface="Helvetica" panose="020B0604020202020204" pitchFamily="34" charset="0"/>
                        </a:rPr>
                        <a:t>.</a:t>
                      </a:r>
                      <a:endParaRPr lang="en-GB"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1F4E79"/>
                          </a:solidFill>
                          <a:effectLst/>
                          <a:latin typeface="Century Gothic" panose="020B0502020202020204" pitchFamily="34" charset="0"/>
                          <a:ea typeface="Times New Roman" panose="02020603050405020304" pitchFamily="18" charset="0"/>
                          <a:cs typeface="Helvetica" panose="020B0604020202020204" pitchFamily="34" charset="0"/>
                        </a:rPr>
                        <a:t>Hier sind die </a:t>
                      </a:r>
                      <a:r>
                        <a:rPr lang="de-DE" sz="2000" b="1" u="sng" dirty="0">
                          <a:solidFill>
                            <a:srgbClr val="1F4E79"/>
                          </a:solidFill>
                          <a:effectLst/>
                          <a:latin typeface="Century Gothic" panose="020B0502020202020204" pitchFamily="34" charset="0"/>
                          <a:ea typeface="Times New Roman" panose="02020603050405020304" pitchFamily="18" charset="0"/>
                          <a:cs typeface="Helvetica" panose="020B0604020202020204" pitchFamily="34" charset="0"/>
                        </a:rPr>
                        <a:t>Spiele</a:t>
                      </a:r>
                      <a:r>
                        <a:rPr lang="de-DE" sz="2000" dirty="0">
                          <a:solidFill>
                            <a:srgbClr val="1F4E79"/>
                          </a:solidFill>
                          <a:effectLst/>
                          <a:latin typeface="Century Gothic" panose="020B0502020202020204" pitchFamily="34" charset="0"/>
                          <a:ea typeface="Times New Roman" panose="02020603050405020304" pitchFamily="18" charset="0"/>
                          <a:cs typeface="Helvetica" panose="020B0604020202020204" pitchFamily="34" charset="0"/>
                        </a:rPr>
                        <a:t> .</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7794854"/>
                  </a:ext>
                </a:extLst>
              </a:tr>
            </a:tbl>
          </a:graphicData>
        </a:graphic>
      </p:graphicFrame>
      <p:graphicFrame>
        <p:nvGraphicFramePr>
          <p:cNvPr id="5" name="Table 4">
            <a:extLst>
              <a:ext uri="{FF2B5EF4-FFF2-40B4-BE49-F238E27FC236}">
                <a16:creationId xmlns:a16="http://schemas.microsoft.com/office/drawing/2014/main" id="{0BDC8CE8-D3D9-50E7-7E77-F03B5001CA12}"/>
              </a:ext>
            </a:extLst>
          </p:cNvPr>
          <p:cNvGraphicFramePr>
            <a:graphicFrameLocks noGrp="1"/>
          </p:cNvGraphicFramePr>
          <p:nvPr>
            <p:extLst>
              <p:ext uri="{D42A27DB-BD31-4B8C-83A1-F6EECF244321}">
                <p14:modId xmlns:p14="http://schemas.microsoft.com/office/powerpoint/2010/main" val="3043271793"/>
              </p:ext>
            </p:extLst>
          </p:nvPr>
        </p:nvGraphicFramePr>
        <p:xfrm>
          <a:off x="1378669" y="4085462"/>
          <a:ext cx="8865083" cy="2403852"/>
        </p:xfrm>
        <a:graphic>
          <a:graphicData uri="http://schemas.openxmlformats.org/drawingml/2006/table">
            <a:tbl>
              <a:tblPr firstRow="1" firstCol="1" bandRow="1"/>
              <a:tblGrid>
                <a:gridCol w="474845">
                  <a:extLst>
                    <a:ext uri="{9D8B030D-6E8A-4147-A177-3AD203B41FA5}">
                      <a16:colId xmlns:a16="http://schemas.microsoft.com/office/drawing/2014/main" val="2824245874"/>
                    </a:ext>
                  </a:extLst>
                </a:gridCol>
                <a:gridCol w="6178495">
                  <a:extLst>
                    <a:ext uri="{9D8B030D-6E8A-4147-A177-3AD203B41FA5}">
                      <a16:colId xmlns:a16="http://schemas.microsoft.com/office/drawing/2014/main" val="2570675016"/>
                    </a:ext>
                  </a:extLst>
                </a:gridCol>
                <a:gridCol w="2211743">
                  <a:extLst>
                    <a:ext uri="{9D8B030D-6E8A-4147-A177-3AD203B41FA5}">
                      <a16:colId xmlns:a16="http://schemas.microsoft.com/office/drawing/2014/main" val="3967131970"/>
                    </a:ext>
                  </a:extLst>
                </a:gridCol>
              </a:tblGrid>
              <a:tr h="600963">
                <a:tc>
                  <a:txBody>
                    <a:bodyPr/>
                    <a:lstStyle/>
                    <a:p>
                      <a:pPr>
                        <a:lnSpc>
                          <a:spcPct val="107000"/>
                        </a:lnSpc>
                        <a:spcAft>
                          <a:spcPts val="800"/>
                        </a:spcAft>
                      </a:pPr>
                      <a:r>
                        <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b="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Clues</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040887"/>
                  </a:ext>
                </a:extLst>
              </a:tr>
              <a:tr h="600963">
                <a:tc>
                  <a:txBody>
                    <a:bodyPr/>
                    <a:lstStyle/>
                    <a:p>
                      <a:pPr>
                        <a:lnSpc>
                          <a:spcPct val="107000"/>
                        </a:lnSpc>
                        <a:spcAft>
                          <a:spcPts val="800"/>
                        </a:spcAft>
                      </a:pPr>
                      <a:r>
                        <a:rPr lang="de-DE"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Du </a:t>
                      </a:r>
                      <a:r>
                        <a:rPr lang="de-DE" sz="2000" b="1" u="sng"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bist</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eine Schülerin. (</a:t>
                      </a:r>
                      <a:r>
                        <a:rPr lang="de-DE"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are</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b="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to be</a:t>
                      </a:r>
                      <a:r>
                        <a:rPr lang="de-DE" sz="2000" i="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 sein</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9885788"/>
                  </a:ext>
                </a:extLst>
              </a:tr>
              <a:tr h="600963">
                <a:tc>
                  <a:txBody>
                    <a:bodyPr/>
                    <a:lstStyle/>
                    <a:p>
                      <a:pPr>
                        <a:lnSpc>
                          <a:spcPct val="107000"/>
                        </a:lnSpc>
                        <a:spcAft>
                          <a:spcPts val="800"/>
                        </a:spcAft>
                      </a:pPr>
                      <a:r>
                        <a:rPr lang="de-DE"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Er </a:t>
                      </a:r>
                      <a:r>
                        <a:rPr lang="de-DE" sz="2000" b="1" u="sng"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hat</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viele B</a:t>
                      </a:r>
                      <a:r>
                        <a:rPr lang="de-DE" sz="2000" dirty="0">
                          <a:solidFill>
                            <a:srgbClr val="002060"/>
                          </a:solidFill>
                          <a:effectLst/>
                          <a:latin typeface="Century Gothic" panose="020B0502020202020204" pitchFamily="34" charset="0"/>
                          <a:ea typeface="Times New Roman" panose="02020603050405020304" pitchFamily="18" charset="0"/>
                          <a:cs typeface="Calibri" panose="020F0502020204030204" pitchFamily="34" charset="0"/>
                        </a:rPr>
                        <a:t>ü</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cher. (</a:t>
                      </a:r>
                      <a:r>
                        <a:rPr lang="de-DE"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has</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to have</a:t>
                      </a:r>
                      <a:r>
                        <a:rPr lang="de-DE" sz="2000" i="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 haben</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898523"/>
                  </a:ext>
                </a:extLst>
              </a:tr>
              <a:tr h="600963">
                <a:tc>
                  <a:txBody>
                    <a:bodyPr/>
                    <a:lstStyle/>
                    <a:p>
                      <a:pPr>
                        <a:lnSpc>
                          <a:spcPct val="107000"/>
                        </a:lnSpc>
                        <a:spcAft>
                          <a:spcPts val="800"/>
                        </a:spcAft>
                      </a:pPr>
                      <a:r>
                        <a:rPr lang="de-DE"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Max und Claudia </a:t>
                      </a:r>
                      <a:r>
                        <a:rPr lang="de-DE" sz="2000" b="1" u="sng"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haben</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die Aufgabe. (</a:t>
                      </a:r>
                      <a:r>
                        <a:rPr lang="de-DE"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have</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to have</a:t>
                      </a:r>
                      <a:r>
                        <a:rPr lang="de-DE" sz="2000" i="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 haben</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5905719"/>
                  </a:ext>
                </a:extLst>
              </a:tr>
            </a:tbl>
          </a:graphicData>
        </a:graphic>
      </p:graphicFrame>
      <p:sp>
        <p:nvSpPr>
          <p:cNvPr id="9" name="TextBox 8">
            <a:extLst>
              <a:ext uri="{FF2B5EF4-FFF2-40B4-BE49-F238E27FC236}">
                <a16:creationId xmlns:a16="http://schemas.microsoft.com/office/drawing/2014/main" id="{79403465-24D3-B169-7547-20EA34B2B188}"/>
              </a:ext>
            </a:extLst>
          </p:cNvPr>
          <p:cNvSpPr txBox="1"/>
          <p:nvPr/>
        </p:nvSpPr>
        <p:spPr>
          <a:xfrm>
            <a:off x="1378669" y="3429000"/>
            <a:ext cx="9186358" cy="656462"/>
          </a:xfrm>
          <a:prstGeom prst="rect">
            <a:avLst/>
          </a:prstGeom>
          <a:noFill/>
        </p:spPr>
        <p:txBody>
          <a:bodyPr wrap="square">
            <a:spAutoFit/>
          </a:bodyPr>
          <a:lstStyle/>
          <a:p>
            <a:pPr>
              <a:lnSpc>
                <a:spcPct val="150000"/>
              </a:lnSpc>
              <a:spcAft>
                <a:spcPts val="800"/>
              </a:spcAft>
            </a:pPr>
            <a:r>
              <a:rPr lang="en-US" sz="28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F</a:t>
            </a:r>
            <a:r>
              <a:rPr kumimoji="0" lang="en-US" sz="2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lang="en-US" sz="18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Write the German for the English given in brackets. Use the clues to help you. </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153196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78669" y="172847"/>
            <a:ext cx="9309318" cy="656462"/>
          </a:xfrm>
          <a:prstGeom prst="rect">
            <a:avLst/>
          </a:prstGeom>
          <a:noFill/>
        </p:spPr>
        <p:txBody>
          <a:bodyPr wrap="square">
            <a:spAutoFit/>
          </a:bodyPr>
          <a:lstStyle/>
          <a:p>
            <a:pPr>
              <a:lnSpc>
                <a:spcPct val="150000"/>
              </a:lnSpc>
              <a:spcAft>
                <a:spcPts val="800"/>
              </a:spcAft>
            </a:pPr>
            <a:r>
              <a:rPr kumimoji="0" lang="en-US" sz="2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G</a:t>
            </a:r>
            <a:r>
              <a:rPr kumimoji="0" lang="en-US" sz="2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Write the German article ‘the’.  The gender of the noun is provided.</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 name="Title 2">
            <a:extLst>
              <a:ext uri="{FF2B5EF4-FFF2-40B4-BE49-F238E27FC236}">
                <a16:creationId xmlns:a16="http://schemas.microsoft.com/office/drawing/2014/main" id="{F2122C60-09A0-772E-E4F7-3C269884DFDF}"/>
              </a:ext>
            </a:extLst>
          </p:cNvPr>
          <p:cNvSpPr>
            <a:spLocks noGrp="1"/>
          </p:cNvSpPr>
          <p:nvPr>
            <p:ph type="title"/>
          </p:nvPr>
        </p:nvSpPr>
        <p:spPr>
          <a:xfrm>
            <a:off x="10687987" y="1135676"/>
            <a:ext cx="1331276" cy="374973"/>
          </a:xfrm>
          <a:solidFill>
            <a:srgbClr val="FF0000"/>
          </a:solidFill>
        </p:spPr>
        <p:txBody>
          <a:bodyPr/>
          <a:lstStyle/>
          <a:p>
            <a:pPr algn="ctr"/>
            <a:r>
              <a:rPr lang="en-GB" sz="2000" b="1" dirty="0" err="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3" name="Graphic 2" descr="Blackboard">
            <a:extLst>
              <a:ext uri="{FF2B5EF4-FFF2-40B4-BE49-F238E27FC236}">
                <a16:creationId xmlns:a16="http://schemas.microsoft.com/office/drawing/2014/main" id="{05A848B7-3B62-9DE8-F5C1-FF088E2FF4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2703" y="0"/>
            <a:ext cx="1256675" cy="1256675"/>
          </a:xfrm>
          <a:prstGeom prst="rect">
            <a:avLst/>
          </a:prstGeom>
        </p:spPr>
      </p:pic>
      <p:sp>
        <p:nvSpPr>
          <p:cNvPr id="9" name="TextBox 8">
            <a:extLst>
              <a:ext uri="{FF2B5EF4-FFF2-40B4-BE49-F238E27FC236}">
                <a16:creationId xmlns:a16="http://schemas.microsoft.com/office/drawing/2014/main" id="{79403465-24D3-B169-7547-20EA34B2B188}"/>
              </a:ext>
            </a:extLst>
          </p:cNvPr>
          <p:cNvSpPr txBox="1"/>
          <p:nvPr/>
        </p:nvSpPr>
        <p:spPr>
          <a:xfrm>
            <a:off x="1378669" y="3429000"/>
            <a:ext cx="9186358" cy="656462"/>
          </a:xfrm>
          <a:prstGeom prst="rect">
            <a:avLst/>
          </a:prstGeom>
          <a:noFill/>
        </p:spPr>
        <p:txBody>
          <a:bodyPr wrap="square">
            <a:spAutoFit/>
          </a:bodyPr>
          <a:lstStyle/>
          <a:p>
            <a:pPr>
              <a:lnSpc>
                <a:spcPct val="150000"/>
              </a:lnSpc>
              <a:spcAft>
                <a:spcPts val="800"/>
              </a:spcAft>
            </a:pPr>
            <a:r>
              <a:rPr kumimoji="0" lang="en-US" sz="2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H</a:t>
            </a:r>
            <a:r>
              <a:rPr kumimoji="0" lang="en-US" sz="2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Write the German article ‘a’. The gender of the noun is provided.</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594A2398-6F33-6069-0EA2-98832224AD40}"/>
              </a:ext>
            </a:extLst>
          </p:cNvPr>
          <p:cNvGraphicFramePr>
            <a:graphicFrameLocks noGrp="1"/>
          </p:cNvGraphicFramePr>
          <p:nvPr>
            <p:extLst>
              <p:ext uri="{D42A27DB-BD31-4B8C-83A1-F6EECF244321}">
                <p14:modId xmlns:p14="http://schemas.microsoft.com/office/powerpoint/2010/main" val="2060277849"/>
              </p:ext>
            </p:extLst>
          </p:nvPr>
        </p:nvGraphicFramePr>
        <p:xfrm>
          <a:off x="1403385" y="1114087"/>
          <a:ext cx="5096273" cy="1496863"/>
        </p:xfrm>
        <a:graphic>
          <a:graphicData uri="http://schemas.openxmlformats.org/drawingml/2006/table">
            <a:tbl>
              <a:tblPr firstRow="1" firstCol="1" bandRow="1"/>
              <a:tblGrid>
                <a:gridCol w="516639">
                  <a:extLst>
                    <a:ext uri="{9D8B030D-6E8A-4147-A177-3AD203B41FA5}">
                      <a16:colId xmlns:a16="http://schemas.microsoft.com/office/drawing/2014/main" val="4121446250"/>
                    </a:ext>
                  </a:extLst>
                </a:gridCol>
                <a:gridCol w="4579634">
                  <a:extLst>
                    <a:ext uri="{9D8B030D-6E8A-4147-A177-3AD203B41FA5}">
                      <a16:colId xmlns:a16="http://schemas.microsoft.com/office/drawing/2014/main" val="1205004863"/>
                    </a:ext>
                  </a:extLst>
                </a:gridCol>
              </a:tblGrid>
              <a:tr h="529362">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Du magst </a:t>
                      </a:r>
                      <a:r>
                        <a:rPr lang="de-DE" sz="2000" b="1" u="sng">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den</a:t>
                      </a: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Song (m). </a:t>
                      </a:r>
                      <a:endParaRPr lang="en-GB"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1018941"/>
                  </a:ext>
                </a:extLst>
              </a:tr>
              <a:tr h="543697">
                <a:tc>
                  <a:txBody>
                    <a:bodyPr/>
                    <a:lstStyle/>
                    <a:p>
                      <a:pPr>
                        <a:lnSpc>
                          <a:spcPct val="107000"/>
                        </a:lnSpc>
                        <a:spcAft>
                          <a:spcPts val="800"/>
                        </a:spcAft>
                      </a:pPr>
                      <a:r>
                        <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b="1" u="sng">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Das</a:t>
                      </a: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Instrument (nt) ist hier.</a:t>
                      </a:r>
                      <a:endParaRPr lang="en-GB"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1677134"/>
                  </a:ext>
                </a:extLst>
              </a:tr>
              <a:tr h="423804">
                <a:tc>
                  <a:txBody>
                    <a:bodyPr/>
                    <a:lstStyle/>
                    <a:p>
                      <a:pPr>
                        <a:lnSpc>
                          <a:spcPct val="107000"/>
                        </a:lnSpc>
                        <a:spcAft>
                          <a:spcPts val="800"/>
                        </a:spcAft>
                      </a:pPr>
                      <a:r>
                        <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b="1" u="sng"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Die</a:t>
                      </a:r>
                      <a:r>
                        <a:rPr lang="de-DE"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Woche (f) ist lang.</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7885137"/>
                  </a:ext>
                </a:extLst>
              </a:tr>
            </a:tbl>
          </a:graphicData>
        </a:graphic>
      </p:graphicFrame>
      <p:graphicFrame>
        <p:nvGraphicFramePr>
          <p:cNvPr id="11" name="Table 10">
            <a:extLst>
              <a:ext uri="{FF2B5EF4-FFF2-40B4-BE49-F238E27FC236}">
                <a16:creationId xmlns:a16="http://schemas.microsoft.com/office/drawing/2014/main" id="{CE21738F-9203-10C5-7EC0-CBE5E3EB5486}"/>
              </a:ext>
            </a:extLst>
          </p:cNvPr>
          <p:cNvGraphicFramePr>
            <a:graphicFrameLocks noGrp="1"/>
          </p:cNvGraphicFramePr>
          <p:nvPr>
            <p:extLst>
              <p:ext uri="{D42A27DB-BD31-4B8C-83A1-F6EECF244321}">
                <p14:modId xmlns:p14="http://schemas.microsoft.com/office/powerpoint/2010/main" val="1704202285"/>
              </p:ext>
            </p:extLst>
          </p:nvPr>
        </p:nvGraphicFramePr>
        <p:xfrm>
          <a:off x="1403385" y="4402759"/>
          <a:ext cx="5096273" cy="1948614"/>
        </p:xfrm>
        <a:graphic>
          <a:graphicData uri="http://schemas.openxmlformats.org/drawingml/2006/table">
            <a:tbl>
              <a:tblPr firstRow="1" firstCol="1" bandRow="1"/>
              <a:tblGrid>
                <a:gridCol w="516639">
                  <a:extLst>
                    <a:ext uri="{9D8B030D-6E8A-4147-A177-3AD203B41FA5}">
                      <a16:colId xmlns:a16="http://schemas.microsoft.com/office/drawing/2014/main" val="3539024399"/>
                    </a:ext>
                  </a:extLst>
                </a:gridCol>
                <a:gridCol w="4579634">
                  <a:extLst>
                    <a:ext uri="{9D8B030D-6E8A-4147-A177-3AD203B41FA5}">
                      <a16:colId xmlns:a16="http://schemas.microsoft.com/office/drawing/2014/main" val="2861886015"/>
                    </a:ext>
                  </a:extLst>
                </a:gridCol>
              </a:tblGrid>
              <a:tr h="649538">
                <a:tc>
                  <a:txBody>
                    <a:bodyPr/>
                    <a:lstStyle/>
                    <a:p>
                      <a:pPr>
                        <a:lnSpc>
                          <a:spcPct val="107000"/>
                        </a:lnSpc>
                        <a:spcAft>
                          <a:spcPts val="800"/>
                        </a:spcAft>
                      </a:pPr>
                      <a:r>
                        <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Wir haben </a:t>
                      </a:r>
                      <a:r>
                        <a:rPr lang="de-DE" sz="2000" b="1" u="sng">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ein</a:t>
                      </a: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Problem (nt).</a:t>
                      </a:r>
                      <a:endParaRPr lang="en-GB"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9782228"/>
                  </a:ext>
                </a:extLst>
              </a:tr>
              <a:tr h="649538">
                <a:tc>
                  <a:txBody>
                    <a:bodyPr/>
                    <a:lstStyle/>
                    <a:p>
                      <a:pPr>
                        <a:lnSpc>
                          <a:spcPct val="107000"/>
                        </a:lnSpc>
                        <a:spcAft>
                          <a:spcPts val="800"/>
                        </a:spcAft>
                      </a:pPr>
                      <a:r>
                        <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Hast du </a:t>
                      </a:r>
                      <a:r>
                        <a:rPr lang="de-DE" sz="2000" b="1" u="sng">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eine</a:t>
                      </a:r>
                      <a:r>
                        <a:rPr lang="de-DE" sz="2000" b="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Idee? (f) </a:t>
                      </a:r>
                      <a:endParaRPr lang="en-GB"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3898798"/>
                  </a:ext>
                </a:extLst>
              </a:tr>
              <a:tr h="649538">
                <a:tc>
                  <a:txBody>
                    <a:bodyPr/>
                    <a:lstStyle/>
                    <a:p>
                      <a:pPr>
                        <a:lnSpc>
                          <a:spcPct val="107000"/>
                        </a:lnSpc>
                        <a:spcAft>
                          <a:spcPts val="800"/>
                        </a:spcAft>
                      </a:pPr>
                      <a:r>
                        <a:rPr lang="en-GB" sz="200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b="0" u="none"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Das ist </a:t>
                      </a:r>
                      <a:r>
                        <a:rPr lang="de-DE" sz="2000" b="1" u="sng"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ein</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Baum (m).</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3170030"/>
                  </a:ext>
                </a:extLst>
              </a:tr>
            </a:tbl>
          </a:graphicData>
        </a:graphic>
      </p:graphicFrame>
    </p:spTree>
    <p:extLst>
      <p:ext uri="{BB962C8B-B14F-4D97-AF65-F5344CB8AC3E}">
        <p14:creationId xmlns:p14="http://schemas.microsoft.com/office/powerpoint/2010/main" val="89146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09991B1-57F9-26E4-2E72-EA5094B8B907}"/>
              </a:ext>
            </a:extLst>
          </p:cNvPr>
          <p:cNvGraphicFramePr>
            <a:graphicFrameLocks noGrp="1"/>
          </p:cNvGraphicFramePr>
          <p:nvPr>
            <p:extLst>
              <p:ext uri="{D42A27DB-BD31-4B8C-83A1-F6EECF244321}">
                <p14:modId xmlns:p14="http://schemas.microsoft.com/office/powerpoint/2010/main" val="2103131524"/>
              </p:ext>
            </p:extLst>
          </p:nvPr>
        </p:nvGraphicFramePr>
        <p:xfrm>
          <a:off x="807308" y="2583989"/>
          <a:ext cx="9881406" cy="3368344"/>
        </p:xfrm>
        <a:graphic>
          <a:graphicData uri="http://schemas.openxmlformats.org/drawingml/2006/table">
            <a:tbl>
              <a:tblPr firstRow="1" firstCol="1" bandRow="1"/>
              <a:tblGrid>
                <a:gridCol w="1975121">
                  <a:extLst>
                    <a:ext uri="{9D8B030D-6E8A-4147-A177-3AD203B41FA5}">
                      <a16:colId xmlns:a16="http://schemas.microsoft.com/office/drawing/2014/main" val="1830189793"/>
                    </a:ext>
                  </a:extLst>
                </a:gridCol>
                <a:gridCol w="1975121">
                  <a:extLst>
                    <a:ext uri="{9D8B030D-6E8A-4147-A177-3AD203B41FA5}">
                      <a16:colId xmlns:a16="http://schemas.microsoft.com/office/drawing/2014/main" val="2183787282"/>
                    </a:ext>
                  </a:extLst>
                </a:gridCol>
                <a:gridCol w="1999166">
                  <a:extLst>
                    <a:ext uri="{9D8B030D-6E8A-4147-A177-3AD203B41FA5}">
                      <a16:colId xmlns:a16="http://schemas.microsoft.com/office/drawing/2014/main" val="322929055"/>
                    </a:ext>
                  </a:extLst>
                </a:gridCol>
                <a:gridCol w="1999166">
                  <a:extLst>
                    <a:ext uri="{9D8B030D-6E8A-4147-A177-3AD203B41FA5}">
                      <a16:colId xmlns:a16="http://schemas.microsoft.com/office/drawing/2014/main" val="3970593371"/>
                    </a:ext>
                  </a:extLst>
                </a:gridCol>
                <a:gridCol w="1932832">
                  <a:extLst>
                    <a:ext uri="{9D8B030D-6E8A-4147-A177-3AD203B41FA5}">
                      <a16:colId xmlns:a16="http://schemas.microsoft.com/office/drawing/2014/main" val="1539671233"/>
                    </a:ext>
                  </a:extLst>
                </a:gridCol>
              </a:tblGrid>
              <a:tr h="315756">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 5..</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to do</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to think</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to write</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to like</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096433256"/>
                  </a:ext>
                </a:extLst>
              </a:tr>
              <a:tr h="480898">
                <a:tc vMerge="1">
                  <a:txBody>
                    <a:bodyPr/>
                    <a:lstStyle/>
                    <a:p>
                      <a:endParaRPr lang="en-GB"/>
                    </a:p>
                  </a:txBody>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400">
                          <a:solidFill>
                            <a:srgbClr val="1F4E79"/>
                          </a:solidFill>
                          <a:effectLst/>
                          <a:latin typeface="+mj-lt"/>
                          <a:ea typeface="MS Gothic" panose="020B0609070205080204" pitchFamily="49" charset="-128"/>
                          <a:cs typeface="Times New Roman" panose="02020603050405020304" pitchFamily="18"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5534085"/>
                  </a:ext>
                </a:extLst>
              </a:tr>
              <a:tr h="315756">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 6.</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slow</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fast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always</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sometimes</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057578782"/>
                  </a:ext>
                </a:extLst>
              </a:tr>
              <a:tr h="480898">
                <a:tc vMerge="1">
                  <a:txBody>
                    <a:bodyPr/>
                    <a:lstStyle/>
                    <a:p>
                      <a:endParaRPr lang="en-GB"/>
                    </a:p>
                  </a:txBody>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a:solidFill>
                            <a:srgbClr val="1F4E79"/>
                          </a:solidFill>
                          <a:effectLst/>
                          <a:latin typeface="+mj-lt"/>
                          <a:ea typeface="SimSun" panose="02010600030101010101" pitchFamily="2" charset="-122"/>
                          <a:cs typeface="Times New Roman" panose="02020603050405020304" pitchFamily="18"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9657512"/>
                  </a:ext>
                </a:extLst>
              </a:tr>
              <a:tr h="315756">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7.</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friendly</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nice</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young</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quiet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436648203"/>
                  </a:ext>
                </a:extLst>
              </a:tr>
              <a:tr h="480898">
                <a:tc vMerge="1">
                  <a:txBody>
                    <a:bodyPr/>
                    <a:lstStyle/>
                    <a:p>
                      <a:endParaRPr lang="en-GB"/>
                    </a:p>
                  </a:txBody>
                  <a:tcPr/>
                </a:tc>
                <a:tc>
                  <a:txBody>
                    <a:bodyPr/>
                    <a:lstStyle/>
                    <a:p>
                      <a:pPr algn="ctr">
                        <a:lnSpc>
                          <a:spcPct val="107000"/>
                        </a:lnSpc>
                        <a:spcAft>
                          <a:spcPts val="800"/>
                        </a:spcAft>
                      </a:pPr>
                      <a:r>
                        <a:rPr lang="en-GB" sz="2400">
                          <a:solidFill>
                            <a:srgbClr val="1F4E79"/>
                          </a:solidFill>
                          <a:effectLst/>
                          <a:latin typeface="+mj-lt"/>
                          <a:ea typeface="SimSun" panose="02010600030101010101" pitchFamily="2" charset="-122"/>
                          <a:cs typeface="Times New Roman" panose="02020603050405020304" pitchFamily="18"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6280133"/>
                  </a:ext>
                </a:extLst>
              </a:tr>
              <a:tr h="315756">
                <a:tc rowSpan="2">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8.</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to work</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to be called</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Times New Roman" panose="02020603050405020304" pitchFamily="18" charset="0"/>
                        </a:rPr>
                        <a:t>to use</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Times New Roman" panose="02020603050405020304" pitchFamily="18" charset="0"/>
                        </a:rPr>
                        <a:t>to </a:t>
                      </a:r>
                      <a:r>
                        <a:rPr lang="fr-FR" sz="2400" dirty="0" err="1">
                          <a:solidFill>
                            <a:srgbClr val="1F4E79"/>
                          </a:solidFill>
                          <a:effectLst/>
                          <a:latin typeface="+mj-lt"/>
                          <a:ea typeface="SimSun" panose="02010600030101010101" pitchFamily="2" charset="-122"/>
                          <a:cs typeface="Times New Roman" panose="02020603050405020304" pitchFamily="18" charset="0"/>
                        </a:rPr>
                        <a:t>forget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202660771"/>
                  </a:ext>
                </a:extLst>
              </a:tr>
              <a:tr h="480898">
                <a:tc vMerge="1">
                  <a:txBody>
                    <a:bodyPr/>
                    <a:lstStyle/>
                    <a:p>
                      <a:endParaRPr lang="en-GB"/>
                    </a:p>
                  </a:txBody>
                  <a:tcPr/>
                </a:tc>
                <a:tc>
                  <a:txBody>
                    <a:bodyPr/>
                    <a:lstStyle/>
                    <a:p>
                      <a:pPr algn="ctr">
                        <a:lnSpc>
                          <a:spcPct val="107000"/>
                        </a:lnSpc>
                        <a:spcAft>
                          <a:spcPts val="800"/>
                        </a:spcAft>
                      </a:pPr>
                      <a:r>
                        <a:rPr lang="en-GB" sz="2400">
                          <a:solidFill>
                            <a:srgbClr val="1F4E79"/>
                          </a:solidFill>
                          <a:effectLst/>
                          <a:latin typeface="+mj-lt"/>
                          <a:ea typeface="SimSun" panose="02010600030101010101" pitchFamily="2" charset="-122"/>
                          <a:cs typeface="Times New Roman" panose="02020603050405020304" pitchFamily="18"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dirty="0">
                          <a:solidFill>
                            <a:srgbClr val="1F4E79"/>
                          </a:solidFill>
                          <a:effectLst/>
                          <a:latin typeface="+mj-lt"/>
                          <a:ea typeface="SimSun" panose="02010600030101010101" pitchFamily="2" charset="-122"/>
                          <a:cs typeface="Times New Roman" panose="02020603050405020304" pitchFamily="18" charset="0"/>
                        </a:rPr>
                        <a: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a:solidFill>
                            <a:srgbClr val="1F4E79"/>
                          </a:solidFill>
                          <a:effectLst/>
                          <a:latin typeface="+mj-lt"/>
                          <a:ea typeface="SimSun" panose="02010600030101010101" pitchFamily="2" charset="-122"/>
                          <a:cs typeface="Segoe UI Symbol" panose="020B0502040204020203" pitchFamily="34" charset="0"/>
                        </a:rPr>
                        <a:t>☐</a:t>
                      </a:r>
                      <a:endParaRPr lang="en-GB" sz="24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dirty="0">
                          <a:solidFill>
                            <a:srgbClr val="1F4E79"/>
                          </a:solidFill>
                          <a:effectLst/>
                          <a:latin typeface="+mj-lt"/>
                          <a:ea typeface="SimSun" panose="02010600030101010101" pitchFamily="2" charset="-122"/>
                          <a:cs typeface="Segoe UI Symbol" panose="020B0502040204020203" pitchFamily="34" charset="0"/>
                        </a:rPr>
                        <a:t>☐</a:t>
                      </a:r>
                      <a:endParaRPr lang="en-GB" sz="24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7287159"/>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6" name="Rectangle 15">
            <a:hlinkClick r:id="" action="ppaction://noaction">
              <a:snd r:embed="rId5" name="T1_Voc_A.8.wav"/>
            </a:hlinkClick>
            <a:extLst>
              <a:ext uri="{FF2B5EF4-FFF2-40B4-BE49-F238E27FC236}">
                <a16:creationId xmlns:a16="http://schemas.microsoft.com/office/drawing/2014/main" id="{9340163C-A3AE-2CBD-3A12-660B1ECD45DF}"/>
              </a:ext>
            </a:extLst>
          </p:cNvPr>
          <p:cNvSpPr/>
          <p:nvPr/>
        </p:nvSpPr>
        <p:spPr>
          <a:xfrm>
            <a:off x="1576375" y="5269518"/>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200" b="1" kern="0" dirty="0">
                <a:solidFill>
                  <a:srgbClr val="FFFFFF"/>
                </a:solidFill>
                <a:latin typeface="Century Gothic" panose="020B0502020202020204" pitchFamily="34" charset="0"/>
                <a:sym typeface="Arial"/>
              </a:rPr>
              <a:t>8</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15" name="Rectangle 14">
            <a:hlinkClick r:id="" action="ppaction://noaction">
              <a:snd r:embed="rId6" name="T1_Voc_A.7.wav"/>
            </a:hlinkClick>
            <a:extLst>
              <a:ext uri="{FF2B5EF4-FFF2-40B4-BE49-F238E27FC236}">
                <a16:creationId xmlns:a16="http://schemas.microsoft.com/office/drawing/2014/main" id="{7D859164-DE70-DD35-5D16-216E47DBF055}"/>
              </a:ext>
            </a:extLst>
          </p:cNvPr>
          <p:cNvSpPr/>
          <p:nvPr/>
        </p:nvSpPr>
        <p:spPr>
          <a:xfrm>
            <a:off x="1576375" y="448971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200" b="1" kern="0" dirty="0">
                <a:solidFill>
                  <a:srgbClr val="FFFFFF"/>
                </a:solidFill>
                <a:latin typeface="Century Gothic" panose="020B0502020202020204" pitchFamily="34" charset="0"/>
                <a:sym typeface="Arial"/>
              </a:rPr>
              <a:t>7</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11" name="Rectangle 10">
            <a:hlinkClick r:id="" action="ppaction://noaction">
              <a:snd r:embed="rId7" name="T1_Voc_A.5.wav"/>
            </a:hlinkClick>
            <a:extLst>
              <a:ext uri="{FF2B5EF4-FFF2-40B4-BE49-F238E27FC236}">
                <a16:creationId xmlns:a16="http://schemas.microsoft.com/office/drawing/2014/main" id="{4B089137-31CB-39FE-402A-306DD26A5FFD}"/>
              </a:ext>
            </a:extLst>
          </p:cNvPr>
          <p:cNvSpPr/>
          <p:nvPr/>
        </p:nvSpPr>
        <p:spPr>
          <a:xfrm>
            <a:off x="1576377" y="279076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13" name="Rectangle 12">
            <a:hlinkClick r:id="" action="ppaction://noaction">
              <a:snd r:embed="rId8" name="T1_Voc_A.6.wav"/>
            </a:hlinkClick>
            <a:extLst>
              <a:ext uri="{FF2B5EF4-FFF2-40B4-BE49-F238E27FC236}">
                <a16:creationId xmlns:a16="http://schemas.microsoft.com/office/drawing/2014/main" id="{11828BE4-54F6-A5AD-5C35-916DA72BC316}"/>
              </a:ext>
            </a:extLst>
          </p:cNvPr>
          <p:cNvSpPr/>
          <p:nvPr/>
        </p:nvSpPr>
        <p:spPr>
          <a:xfrm>
            <a:off x="1576376" y="3640241"/>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200" b="1" kern="0" dirty="0">
                <a:solidFill>
                  <a:srgbClr val="FFFFFF"/>
                </a:solidFill>
                <a:latin typeface="Century Gothic" panose="020B0502020202020204" pitchFamily="34" charset="0"/>
                <a:sym typeface="Arial"/>
              </a:rPr>
              <a:t>6</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graphicFrame>
        <p:nvGraphicFramePr>
          <p:cNvPr id="8" name="Table 7">
            <a:extLst>
              <a:ext uri="{FF2B5EF4-FFF2-40B4-BE49-F238E27FC236}">
                <a16:creationId xmlns:a16="http://schemas.microsoft.com/office/drawing/2014/main" id="{6D202782-DB5D-A6FE-6B39-6DC5015E166C}"/>
              </a:ext>
            </a:extLst>
          </p:cNvPr>
          <p:cNvGraphicFramePr>
            <a:graphicFrameLocks noGrp="1"/>
          </p:cNvGraphicFramePr>
          <p:nvPr>
            <p:extLst>
              <p:ext uri="{D42A27DB-BD31-4B8C-83A1-F6EECF244321}">
                <p14:modId xmlns:p14="http://schemas.microsoft.com/office/powerpoint/2010/main" val="800860850"/>
              </p:ext>
            </p:extLst>
          </p:nvPr>
        </p:nvGraphicFramePr>
        <p:xfrm>
          <a:off x="807308" y="2222801"/>
          <a:ext cx="9881407" cy="361188"/>
        </p:xfrm>
        <a:graphic>
          <a:graphicData uri="http://schemas.openxmlformats.org/drawingml/2006/table">
            <a:tbl>
              <a:tblPr firstRow="1" firstCol="1" bandRow="1"/>
              <a:tblGrid>
                <a:gridCol w="1975121">
                  <a:extLst>
                    <a:ext uri="{9D8B030D-6E8A-4147-A177-3AD203B41FA5}">
                      <a16:colId xmlns:a16="http://schemas.microsoft.com/office/drawing/2014/main" val="4237966680"/>
                    </a:ext>
                  </a:extLst>
                </a:gridCol>
                <a:gridCol w="1975121">
                  <a:extLst>
                    <a:ext uri="{9D8B030D-6E8A-4147-A177-3AD203B41FA5}">
                      <a16:colId xmlns:a16="http://schemas.microsoft.com/office/drawing/2014/main" val="1540193922"/>
                    </a:ext>
                  </a:extLst>
                </a:gridCol>
                <a:gridCol w="1999167">
                  <a:extLst>
                    <a:ext uri="{9D8B030D-6E8A-4147-A177-3AD203B41FA5}">
                      <a16:colId xmlns:a16="http://schemas.microsoft.com/office/drawing/2014/main" val="434753518"/>
                    </a:ext>
                  </a:extLst>
                </a:gridCol>
                <a:gridCol w="1999167">
                  <a:extLst>
                    <a:ext uri="{9D8B030D-6E8A-4147-A177-3AD203B41FA5}">
                      <a16:colId xmlns:a16="http://schemas.microsoft.com/office/drawing/2014/main" val="1752695643"/>
                    </a:ext>
                  </a:extLst>
                </a:gridCol>
                <a:gridCol w="1932831">
                  <a:extLst>
                    <a:ext uri="{9D8B030D-6E8A-4147-A177-3AD203B41FA5}">
                      <a16:colId xmlns:a16="http://schemas.microsoft.com/office/drawing/2014/main" val="338170330"/>
                    </a:ext>
                  </a:extLst>
                </a:gridCol>
              </a:tblGrid>
              <a:tr h="349053">
                <a:tc>
                  <a:txBody>
                    <a:bodyPr/>
                    <a:lstStyle/>
                    <a:p>
                      <a:pPr algn="l">
                        <a:lnSpc>
                          <a:spcPct val="107000"/>
                        </a:lnSpc>
                        <a:spcAft>
                          <a:spcPts val="800"/>
                        </a:spcAft>
                      </a:pPr>
                      <a:r>
                        <a:rPr lang="en-US" sz="2400" dirty="0">
                          <a:solidFill>
                            <a:srgbClr val="1F4E79"/>
                          </a:solidFill>
                          <a:effectLst/>
                          <a:latin typeface="+mj-lt"/>
                          <a:ea typeface="SimSun" panose="02010600030101010101" pitchFamily="2" charset="-122"/>
                          <a:cs typeface="Times New Roman" panose="02020603050405020304" pitchFamily="18" charset="0"/>
                        </a:rPr>
                        <a:t> </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A</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B</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C</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400" b="1" dirty="0">
                          <a:solidFill>
                            <a:srgbClr val="1F4E79"/>
                          </a:solidFill>
                          <a:effectLst/>
                          <a:latin typeface="+mj-lt"/>
                          <a:ea typeface="SimSun" panose="02010600030101010101" pitchFamily="2" charset="-122"/>
                          <a:cs typeface="Times New Roman" panose="02020603050405020304" pitchFamily="18" charset="0"/>
                        </a:rPr>
                        <a:t>D</a:t>
                      </a:r>
                      <a:endParaRPr lang="en-GB" sz="1800" dirty="0">
                        <a:effectLst/>
                        <a:latin typeface="+mj-lt"/>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6601110"/>
                  </a:ext>
                </a:extLst>
              </a:tr>
            </a:tbl>
          </a:graphicData>
        </a:graphic>
      </p:graphicFrame>
      <p:sp>
        <p:nvSpPr>
          <p:cNvPr id="10" name="TextBox 9">
            <a:extLst>
              <a:ext uri="{FF2B5EF4-FFF2-40B4-BE49-F238E27FC236}">
                <a16:creationId xmlns:a16="http://schemas.microsoft.com/office/drawing/2014/main" id="{EAF39B6D-EE63-4DBD-CD8E-7E94865A892C}"/>
              </a:ext>
            </a:extLst>
          </p:cNvPr>
          <p:cNvSpPr txBox="1"/>
          <p:nvPr/>
        </p:nvSpPr>
        <p:spPr>
          <a:xfrm>
            <a:off x="425799" y="1364741"/>
            <a:ext cx="10524777" cy="768480"/>
          </a:xfrm>
          <a:prstGeom prst="rect">
            <a:avLst/>
          </a:prstGeom>
          <a:noFill/>
        </p:spPr>
        <p:txBody>
          <a:bodyPr wrap="square">
            <a:spAutoFit/>
          </a:bodyPr>
          <a:lstStyle/>
          <a:p>
            <a:pPr>
              <a:lnSpc>
                <a:spcPct val="107000"/>
              </a:lnSpc>
              <a:spcAft>
                <a:spcPts val="800"/>
              </a:spcAft>
            </a:pPr>
            <a:r>
              <a:rPr lang="en-US" sz="24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For each question, p</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ut a </a:t>
            </a:r>
            <a:r>
              <a:rPr lang="en-US"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cross (x)</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under the English meaning </a:t>
            </a:r>
            <a:r>
              <a:rPr lang="en-US"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that matches what you hear.  You will hear each German word </a:t>
            </a:r>
            <a:r>
              <a:rPr lang="en-US"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twice. </a:t>
            </a:r>
            <a:r>
              <a:rPr lang="en-GB"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Choose </a:t>
            </a:r>
            <a:r>
              <a:rPr lang="en-GB" sz="1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one </a:t>
            </a:r>
            <a:r>
              <a:rPr lang="en-GB" sz="18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correct answer only.</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753498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8683F011-42C4-2606-DBC2-494978603FCF}"/>
              </a:ext>
            </a:extLst>
          </p:cNvPr>
          <p:cNvGraphicFramePr>
            <a:graphicFrameLocks noGrp="1"/>
          </p:cNvGraphicFramePr>
          <p:nvPr>
            <p:extLst>
              <p:ext uri="{D42A27DB-BD31-4B8C-83A1-F6EECF244321}">
                <p14:modId xmlns:p14="http://schemas.microsoft.com/office/powerpoint/2010/main" val="888042820"/>
              </p:ext>
            </p:extLst>
          </p:nvPr>
        </p:nvGraphicFramePr>
        <p:xfrm>
          <a:off x="760454" y="1882231"/>
          <a:ext cx="11133438" cy="3520123"/>
        </p:xfrm>
        <a:graphic>
          <a:graphicData uri="http://schemas.openxmlformats.org/drawingml/2006/table">
            <a:tbl>
              <a:tblPr firstRow="1" firstCol="1" bandRow="1"/>
              <a:tblGrid>
                <a:gridCol w="670583">
                  <a:extLst>
                    <a:ext uri="{9D8B030D-6E8A-4147-A177-3AD203B41FA5}">
                      <a16:colId xmlns:a16="http://schemas.microsoft.com/office/drawing/2014/main" val="1747475514"/>
                    </a:ext>
                  </a:extLst>
                </a:gridCol>
                <a:gridCol w="2624451">
                  <a:extLst>
                    <a:ext uri="{9D8B030D-6E8A-4147-A177-3AD203B41FA5}">
                      <a16:colId xmlns:a16="http://schemas.microsoft.com/office/drawing/2014/main" val="183610728"/>
                    </a:ext>
                  </a:extLst>
                </a:gridCol>
                <a:gridCol w="2608068">
                  <a:extLst>
                    <a:ext uri="{9D8B030D-6E8A-4147-A177-3AD203B41FA5}">
                      <a16:colId xmlns:a16="http://schemas.microsoft.com/office/drawing/2014/main" val="2382513201"/>
                    </a:ext>
                  </a:extLst>
                </a:gridCol>
                <a:gridCol w="2612438">
                  <a:extLst>
                    <a:ext uri="{9D8B030D-6E8A-4147-A177-3AD203B41FA5}">
                      <a16:colId xmlns:a16="http://schemas.microsoft.com/office/drawing/2014/main" val="1821596303"/>
                    </a:ext>
                  </a:extLst>
                </a:gridCol>
                <a:gridCol w="2617898">
                  <a:extLst>
                    <a:ext uri="{9D8B030D-6E8A-4147-A177-3AD203B41FA5}">
                      <a16:colId xmlns:a16="http://schemas.microsoft.com/office/drawing/2014/main" val="771964300"/>
                    </a:ext>
                  </a:extLst>
                </a:gridCol>
              </a:tblGrid>
              <a:tr h="295275">
                <a:tc gridSpan="5">
                  <a:txBody>
                    <a:bodyPr/>
                    <a:lstStyle/>
                    <a:p>
                      <a:pPr>
                        <a:lnSpc>
                          <a:spcPct val="107000"/>
                        </a:lnSpc>
                        <a:spcBef>
                          <a:spcPts val="600"/>
                        </a:spcBef>
                        <a:spcAft>
                          <a:spcPts val="600"/>
                        </a:spcAft>
                      </a:pPr>
                      <a:r>
                        <a:rPr lang="en-GB" sz="2000" b="1" dirty="0">
                          <a:solidFill>
                            <a:srgbClr val="1F4E79"/>
                          </a:solidFill>
                          <a:effectLst/>
                          <a:latin typeface="+mj-lt"/>
                          <a:ea typeface="SimSun" panose="02010600030101010101" pitchFamily="2" charset="-122"/>
                          <a:cs typeface="Times New Roman" panose="02020603050405020304" pitchFamily="18" charset="0"/>
                        </a:rPr>
                        <a:t>This word is a good example of …</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47332502"/>
                  </a:ext>
                </a:extLst>
              </a:tr>
              <a:tr h="112395">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 </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A</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B</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C</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D</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6858033"/>
                  </a:ext>
                </a:extLst>
              </a:tr>
              <a:tr h="409575">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1.</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colour</a:t>
                      </a:r>
                      <a:endParaRPr lang="en-GB" sz="2000" dirty="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an object</a:t>
                      </a:r>
                      <a:endParaRPr lang="en-GB" sz="2000" dirty="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question word</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an animal</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2820765"/>
                  </a:ext>
                </a:extLst>
              </a:tr>
              <a:tr h="44196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an event</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food</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month</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number</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8161876"/>
                  </a:ext>
                </a:extLst>
              </a:tr>
              <a:tr h="405130">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3.</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colour</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day</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part of the body</a:t>
                      </a:r>
                      <a:endParaRPr lang="en-GB" sz="2000" dirty="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season</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6819422"/>
                  </a:ext>
                </a:extLst>
              </a:tr>
              <a:tr h="43688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4.</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person</a:t>
                      </a:r>
                      <a:endParaRPr lang="en-GB" sz="2000" dirty="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an animal</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food</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question word</a:t>
                      </a:r>
                      <a:endParaRPr lang="en-GB" sz="2000" dirty="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2934457"/>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6" name="Rectangle 15">
            <a:hlinkClick r:id="" action="ppaction://noaction">
              <a:snd r:embed="rId5" name="T1_Voc_B.4.wav"/>
            </a:hlinkClick>
            <a:extLst>
              <a:ext uri="{FF2B5EF4-FFF2-40B4-BE49-F238E27FC236}">
                <a16:creationId xmlns:a16="http://schemas.microsoft.com/office/drawing/2014/main" id="{9340163C-A3AE-2CBD-3A12-660B1ECD45DF}"/>
              </a:ext>
            </a:extLst>
          </p:cNvPr>
          <p:cNvSpPr/>
          <p:nvPr/>
        </p:nvSpPr>
        <p:spPr>
          <a:xfrm>
            <a:off x="844387" y="4812489"/>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15" name="Rectangle 14">
            <a:hlinkClick r:id="" action="ppaction://noaction">
              <a:snd r:embed="rId6" name="T1_Voc_B.3.wav"/>
            </a:hlinkClick>
            <a:extLst>
              <a:ext uri="{FF2B5EF4-FFF2-40B4-BE49-F238E27FC236}">
                <a16:creationId xmlns:a16="http://schemas.microsoft.com/office/drawing/2014/main" id="{7D859164-DE70-DD35-5D16-216E47DBF055}"/>
              </a:ext>
            </a:extLst>
          </p:cNvPr>
          <p:cNvSpPr/>
          <p:nvPr/>
        </p:nvSpPr>
        <p:spPr>
          <a:xfrm>
            <a:off x="840589" y="410493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7" name="T1_Voc_B.1.wav"/>
            </a:hlinkClick>
            <a:extLst>
              <a:ext uri="{FF2B5EF4-FFF2-40B4-BE49-F238E27FC236}">
                <a16:creationId xmlns:a16="http://schemas.microsoft.com/office/drawing/2014/main" id="{4B089137-31CB-39FE-402A-306DD26A5FFD}"/>
              </a:ext>
            </a:extLst>
          </p:cNvPr>
          <p:cNvSpPr/>
          <p:nvPr/>
        </p:nvSpPr>
        <p:spPr>
          <a:xfrm>
            <a:off x="840587" y="2634041"/>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3" name="Rectangle 12">
            <a:hlinkClick r:id="" action="ppaction://noaction">
              <a:snd r:embed="rId8" name="T1_Voc_B.2.wav"/>
            </a:hlinkClick>
            <a:extLst>
              <a:ext uri="{FF2B5EF4-FFF2-40B4-BE49-F238E27FC236}">
                <a16:creationId xmlns:a16="http://schemas.microsoft.com/office/drawing/2014/main" id="{11828BE4-54F6-A5AD-5C35-916DA72BC316}"/>
              </a:ext>
            </a:extLst>
          </p:cNvPr>
          <p:cNvSpPr/>
          <p:nvPr/>
        </p:nvSpPr>
        <p:spPr>
          <a:xfrm>
            <a:off x="840588" y="336280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865558"/>
          </a:xfrm>
          <a:prstGeom prst="rect">
            <a:avLst/>
          </a:prstGeom>
          <a:noFill/>
        </p:spPr>
        <p:txBody>
          <a:bodyPr wrap="square">
            <a:spAutoFit/>
          </a:bodyPr>
          <a:lstStyle/>
          <a:p>
            <a:pPr>
              <a:lnSpc>
                <a:spcPct val="107000"/>
              </a:lnSpc>
              <a:spcAft>
                <a:spcPts val="800"/>
              </a:spcAft>
            </a:pPr>
            <a:r>
              <a:rPr lang="en-US" sz="2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B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For each question, put a</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cross (x)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under the</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type of word</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you hear. </a:t>
            </a:r>
            <a:b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You will hear each German word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twice.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Choose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one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correct answer only.</a:t>
            </a:r>
            <a:endParaRPr lang="en-GB"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17781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8683F011-42C4-2606-DBC2-494978603FCF}"/>
              </a:ext>
            </a:extLst>
          </p:cNvPr>
          <p:cNvGraphicFramePr>
            <a:graphicFrameLocks noGrp="1"/>
          </p:cNvGraphicFramePr>
          <p:nvPr>
            <p:extLst>
              <p:ext uri="{D42A27DB-BD31-4B8C-83A1-F6EECF244321}">
                <p14:modId xmlns:p14="http://schemas.microsoft.com/office/powerpoint/2010/main" val="3869237368"/>
              </p:ext>
            </p:extLst>
          </p:nvPr>
        </p:nvGraphicFramePr>
        <p:xfrm>
          <a:off x="760454" y="1882231"/>
          <a:ext cx="11133438" cy="3520123"/>
        </p:xfrm>
        <a:graphic>
          <a:graphicData uri="http://schemas.openxmlformats.org/drawingml/2006/table">
            <a:tbl>
              <a:tblPr firstRow="1" firstCol="1" bandRow="1"/>
              <a:tblGrid>
                <a:gridCol w="670583">
                  <a:extLst>
                    <a:ext uri="{9D8B030D-6E8A-4147-A177-3AD203B41FA5}">
                      <a16:colId xmlns:a16="http://schemas.microsoft.com/office/drawing/2014/main" val="1747475514"/>
                    </a:ext>
                  </a:extLst>
                </a:gridCol>
                <a:gridCol w="2624451">
                  <a:extLst>
                    <a:ext uri="{9D8B030D-6E8A-4147-A177-3AD203B41FA5}">
                      <a16:colId xmlns:a16="http://schemas.microsoft.com/office/drawing/2014/main" val="183610728"/>
                    </a:ext>
                  </a:extLst>
                </a:gridCol>
                <a:gridCol w="2608068">
                  <a:extLst>
                    <a:ext uri="{9D8B030D-6E8A-4147-A177-3AD203B41FA5}">
                      <a16:colId xmlns:a16="http://schemas.microsoft.com/office/drawing/2014/main" val="2382513201"/>
                    </a:ext>
                  </a:extLst>
                </a:gridCol>
                <a:gridCol w="2612438">
                  <a:extLst>
                    <a:ext uri="{9D8B030D-6E8A-4147-A177-3AD203B41FA5}">
                      <a16:colId xmlns:a16="http://schemas.microsoft.com/office/drawing/2014/main" val="1821596303"/>
                    </a:ext>
                  </a:extLst>
                </a:gridCol>
                <a:gridCol w="2617898">
                  <a:extLst>
                    <a:ext uri="{9D8B030D-6E8A-4147-A177-3AD203B41FA5}">
                      <a16:colId xmlns:a16="http://schemas.microsoft.com/office/drawing/2014/main" val="771964300"/>
                    </a:ext>
                  </a:extLst>
                </a:gridCol>
              </a:tblGrid>
              <a:tr h="295275">
                <a:tc gridSpan="5">
                  <a:txBody>
                    <a:bodyPr/>
                    <a:lstStyle/>
                    <a:p>
                      <a:pPr>
                        <a:lnSpc>
                          <a:spcPct val="107000"/>
                        </a:lnSpc>
                        <a:spcBef>
                          <a:spcPts val="600"/>
                        </a:spcBef>
                        <a:spcAft>
                          <a:spcPts val="600"/>
                        </a:spcAft>
                      </a:pPr>
                      <a:r>
                        <a:rPr lang="en-GB" sz="2000" b="1" dirty="0">
                          <a:solidFill>
                            <a:srgbClr val="1F4E79"/>
                          </a:solidFill>
                          <a:effectLst/>
                          <a:latin typeface="+mj-lt"/>
                          <a:ea typeface="SimSun" panose="02010600030101010101" pitchFamily="2" charset="-122"/>
                          <a:cs typeface="Times New Roman" panose="02020603050405020304" pitchFamily="18" charset="0"/>
                        </a:rPr>
                        <a:t>This word is a good example of …</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47332502"/>
                  </a:ext>
                </a:extLst>
              </a:tr>
              <a:tr h="112395">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 </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A</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B</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C</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a:solidFill>
                            <a:srgbClr val="1F4E79"/>
                          </a:solidFill>
                          <a:effectLst/>
                          <a:latin typeface="+mj-lt"/>
                          <a:ea typeface="SimSun" panose="02010600030101010101" pitchFamily="2" charset="-122"/>
                          <a:cs typeface="Times New Roman" panose="02020603050405020304" pitchFamily="18" charset="0"/>
                        </a:rPr>
                        <a:t>D</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6858033"/>
                  </a:ext>
                </a:extLst>
              </a:tr>
              <a:tr h="409575">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5.</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an object</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part of the week</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person</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colour</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2820765"/>
                  </a:ext>
                </a:extLst>
              </a:tr>
              <a:tr h="44196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6.</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season</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number</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day</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month</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8161876"/>
                  </a:ext>
                </a:extLst>
              </a:tr>
              <a:tr h="40513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7.</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place</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part of the body</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month</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an event</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6819422"/>
                  </a:ext>
                </a:extLst>
              </a:tr>
              <a:tr h="436880">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8.</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an animal</a:t>
                      </a:r>
                      <a:endParaRPr lang="en-GB" sz="2000" dirty="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food</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 season</a:t>
                      </a:r>
                      <a:endParaRPr lang="en-GB" sz="200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 day</a:t>
                      </a:r>
                      <a:endParaRPr lang="en-GB" sz="2000" dirty="0">
                        <a:effectLst/>
                        <a:latin typeface="+mj-lt"/>
                        <a:ea typeface="SimSu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2934457"/>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6" name="Rectangle 15">
            <a:hlinkClick r:id="" action="ppaction://noaction">
              <a:snd r:embed="rId5" name="T1_Voc_B.8.wav"/>
            </a:hlinkClick>
            <a:extLst>
              <a:ext uri="{FF2B5EF4-FFF2-40B4-BE49-F238E27FC236}">
                <a16:creationId xmlns:a16="http://schemas.microsoft.com/office/drawing/2014/main" id="{9340163C-A3AE-2CBD-3A12-660B1ECD45DF}"/>
              </a:ext>
            </a:extLst>
          </p:cNvPr>
          <p:cNvSpPr/>
          <p:nvPr/>
        </p:nvSpPr>
        <p:spPr>
          <a:xfrm>
            <a:off x="844387" y="4812489"/>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200" b="1" kern="0" dirty="0">
                <a:solidFill>
                  <a:srgbClr val="FFFFFF"/>
                </a:solidFill>
                <a:latin typeface="Century Gothic" panose="020B0502020202020204" pitchFamily="34" charset="0"/>
                <a:sym typeface="Arial"/>
              </a:rPr>
              <a:t>8</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15" name="Rectangle 14">
            <a:hlinkClick r:id="" action="ppaction://noaction">
              <a:snd r:embed="rId6" name="T1_Voc_B.7.wav"/>
            </a:hlinkClick>
            <a:extLst>
              <a:ext uri="{FF2B5EF4-FFF2-40B4-BE49-F238E27FC236}">
                <a16:creationId xmlns:a16="http://schemas.microsoft.com/office/drawing/2014/main" id="{7D859164-DE70-DD35-5D16-216E47DBF055}"/>
              </a:ext>
            </a:extLst>
          </p:cNvPr>
          <p:cNvSpPr/>
          <p:nvPr/>
        </p:nvSpPr>
        <p:spPr>
          <a:xfrm>
            <a:off x="840589" y="410493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1" name="Rectangle 10">
            <a:hlinkClick r:id="" action="ppaction://noaction">
              <a:snd r:embed="rId7" name="T1_Voc_B.5.wav"/>
            </a:hlinkClick>
            <a:extLst>
              <a:ext uri="{FF2B5EF4-FFF2-40B4-BE49-F238E27FC236}">
                <a16:creationId xmlns:a16="http://schemas.microsoft.com/office/drawing/2014/main" id="{4B089137-31CB-39FE-402A-306DD26A5FFD}"/>
              </a:ext>
            </a:extLst>
          </p:cNvPr>
          <p:cNvSpPr/>
          <p:nvPr/>
        </p:nvSpPr>
        <p:spPr>
          <a:xfrm>
            <a:off x="840587" y="2634041"/>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200" b="1" kern="0" dirty="0">
                <a:solidFill>
                  <a:srgbClr val="FFFFFF"/>
                </a:solidFill>
                <a:latin typeface="Century Gothic" panose="020B0502020202020204" pitchFamily="34" charset="0"/>
                <a:sym typeface="Arial"/>
              </a:rPr>
              <a:t>5</a:t>
            </a:r>
            <a:endPar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13" name="Rectangle 12">
            <a:hlinkClick r:id="" action="ppaction://noaction">
              <a:snd r:embed="rId8" name="T1_Voc_B.6.wav"/>
            </a:hlinkClick>
            <a:extLst>
              <a:ext uri="{FF2B5EF4-FFF2-40B4-BE49-F238E27FC236}">
                <a16:creationId xmlns:a16="http://schemas.microsoft.com/office/drawing/2014/main" id="{11828BE4-54F6-A5AD-5C35-916DA72BC316}"/>
              </a:ext>
            </a:extLst>
          </p:cNvPr>
          <p:cNvSpPr/>
          <p:nvPr/>
        </p:nvSpPr>
        <p:spPr>
          <a:xfrm>
            <a:off x="840588" y="336280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865558"/>
          </a:xfrm>
          <a:prstGeom prst="rect">
            <a:avLst/>
          </a:prstGeom>
          <a:noFill/>
        </p:spPr>
        <p:txBody>
          <a:bodyPr wrap="square">
            <a:spAutoFit/>
          </a:bodyPr>
          <a:lstStyle/>
          <a:p>
            <a:pPr>
              <a:lnSpc>
                <a:spcPct val="107000"/>
              </a:lnSpc>
              <a:spcAft>
                <a:spcPts val="800"/>
              </a:spcAft>
            </a:pPr>
            <a:r>
              <a:rPr lang="en-US" sz="2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B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For each question, put a</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cross (x)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under the</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type of word</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you hear. </a:t>
            </a:r>
            <a:b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You will hear each German word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twice.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Choose </a:t>
            </a: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one </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correct answer only.</a:t>
            </a:r>
            <a:endParaRPr lang="en-GB"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350375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85722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a:t>
            </a:r>
            <a:r>
              <a:rPr kumimoji="0" lang="en-US" sz="2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Help Robbie to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ranslate</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a:t>
            </a:r>
            <a:r>
              <a:rPr lang="en-US"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German</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b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English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sp>
        <p:nvSpPr>
          <p:cNvPr id="5" name="Title 2">
            <a:extLst>
              <a:ext uri="{FF2B5EF4-FFF2-40B4-BE49-F238E27FC236}">
                <a16:creationId xmlns:a16="http://schemas.microsoft.com/office/drawing/2014/main" id="{38DFC2D2-95C1-4284-24BB-0E84D3647F0D}"/>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9" name="Picture 8" descr="Icon&#10;&#10;Description automatically generated">
            <a:extLst>
              <a:ext uri="{FF2B5EF4-FFF2-40B4-BE49-F238E27FC236}">
                <a16:creationId xmlns:a16="http://schemas.microsoft.com/office/drawing/2014/main" id="{B98C8F89-33AC-A281-72DD-E5E8833F12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4" name="TextBox 13">
            <a:extLst>
              <a:ext uri="{FF2B5EF4-FFF2-40B4-BE49-F238E27FC236}">
                <a16:creationId xmlns:a16="http://schemas.microsoft.com/office/drawing/2014/main" id="{874FAF9E-38E3-4BC5-8F1E-C2E36F55B6D0}"/>
              </a:ext>
            </a:extLst>
          </p:cNvPr>
          <p:cNvSpPr txBox="1"/>
          <p:nvPr/>
        </p:nvSpPr>
        <p:spPr>
          <a:xfrm>
            <a:off x="904945" y="1821095"/>
            <a:ext cx="10989637" cy="4089261"/>
          </a:xfrm>
          <a:prstGeom prst="rect">
            <a:avLst/>
          </a:prstGeom>
          <a:noFill/>
        </p:spPr>
        <p:txBody>
          <a:bodyPr wrap="square">
            <a:spAutoFit/>
          </a:bodyPr>
          <a:lstStyle/>
          <a:p>
            <a:pPr>
              <a:lnSpc>
                <a:spcPct val="150000"/>
              </a:lnSpc>
              <a:spcAft>
                <a:spcPts val="800"/>
              </a:spcAft>
            </a:pPr>
            <a:r>
              <a:rPr lang="de-DE" sz="1800" dirty="0">
                <a:solidFill>
                  <a:srgbClr val="1F4E79"/>
                </a:solidFill>
                <a:effectLst/>
                <a:latin typeface="+mj-lt"/>
                <a:ea typeface="Times New Roman" panose="02020603050405020304" pitchFamily="18" charset="0"/>
                <a:cs typeface="Arial" panose="020B0604020202020204" pitchFamily="34" charset="0"/>
              </a:rPr>
              <a:t>1. Das </a:t>
            </a:r>
            <a:r>
              <a:rPr lang="de-DE" sz="1800" b="1" u="sng" dirty="0">
                <a:solidFill>
                  <a:srgbClr val="1F4E79"/>
                </a:solidFill>
                <a:effectLst/>
                <a:latin typeface="+mj-lt"/>
                <a:ea typeface="Times New Roman" panose="02020603050405020304" pitchFamily="18" charset="0"/>
                <a:cs typeface="Arial" panose="020B0604020202020204" pitchFamily="34" charset="0"/>
              </a:rPr>
              <a:t>Lied</a:t>
            </a:r>
            <a:r>
              <a:rPr lang="de-DE" sz="1800" dirty="0">
                <a:solidFill>
                  <a:srgbClr val="1F4E79"/>
                </a:solidFill>
                <a:effectLst/>
                <a:latin typeface="+mj-lt"/>
                <a:ea typeface="Times New Roman" panose="02020603050405020304" pitchFamily="18" charset="0"/>
                <a:cs typeface="Arial" panose="020B0604020202020204" pitchFamily="34" charset="0"/>
              </a:rPr>
              <a:t> ist </a:t>
            </a:r>
            <a:r>
              <a:rPr lang="de-DE" sz="1800" b="1" u="sng" dirty="0">
                <a:solidFill>
                  <a:srgbClr val="1F4E79"/>
                </a:solidFill>
                <a:effectLst/>
                <a:latin typeface="+mj-lt"/>
                <a:ea typeface="Times New Roman" panose="02020603050405020304" pitchFamily="18" charset="0"/>
                <a:cs typeface="Arial" panose="020B0604020202020204" pitchFamily="34" charset="0"/>
              </a:rPr>
              <a:t>nett</a:t>
            </a:r>
            <a:r>
              <a:rPr lang="de-DE" sz="1800" dirty="0">
                <a:solidFill>
                  <a:srgbClr val="1F4E79"/>
                </a:solidFill>
                <a:effectLst/>
                <a:latin typeface="+mj-lt"/>
                <a:ea typeface="Times New Roman" panose="02020603050405020304" pitchFamily="18" charset="0"/>
                <a:cs typeface="Arial" panose="020B0604020202020204" pitchFamily="34" charset="0"/>
              </a:rPr>
              <a:t>.				The _____________ is _____________.</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de-DE" sz="1800" dirty="0">
                <a:solidFill>
                  <a:srgbClr val="1F4E79"/>
                </a:solidFill>
                <a:effectLst/>
                <a:latin typeface="+mj-lt"/>
                <a:ea typeface="Times New Roman" panose="02020603050405020304" pitchFamily="18" charset="0"/>
                <a:cs typeface="Arial" panose="020B0604020202020204" pitchFamily="34" charset="0"/>
              </a:rPr>
              <a:t>2. Ich </a:t>
            </a:r>
            <a:r>
              <a:rPr lang="de-DE" sz="1800" b="1" u="sng" dirty="0">
                <a:solidFill>
                  <a:srgbClr val="1F4E79"/>
                </a:solidFill>
                <a:effectLst/>
                <a:latin typeface="+mj-lt"/>
                <a:ea typeface="Times New Roman" panose="02020603050405020304" pitchFamily="18" charset="0"/>
                <a:cs typeface="Arial" panose="020B0604020202020204" pitchFamily="34" charset="0"/>
              </a:rPr>
              <a:t>spreche</a:t>
            </a:r>
            <a:r>
              <a:rPr lang="de-DE" sz="1800" dirty="0">
                <a:solidFill>
                  <a:srgbClr val="1F4E79"/>
                </a:solidFill>
                <a:effectLst/>
                <a:latin typeface="+mj-lt"/>
                <a:ea typeface="Times New Roman" panose="02020603050405020304" pitchFamily="18" charset="0"/>
                <a:cs typeface="Arial" panose="020B0604020202020204" pitchFamily="34" charset="0"/>
              </a:rPr>
              <a:t> vier </a:t>
            </a:r>
            <a:r>
              <a:rPr lang="de-DE" sz="1800" b="1" u="sng" dirty="0">
                <a:solidFill>
                  <a:srgbClr val="1F4E79"/>
                </a:solidFill>
                <a:effectLst/>
                <a:latin typeface="+mj-lt"/>
                <a:ea typeface="Times New Roman" panose="02020603050405020304" pitchFamily="18" charset="0"/>
                <a:cs typeface="Arial" panose="020B0604020202020204" pitchFamily="34" charset="0"/>
              </a:rPr>
              <a:t>Sprachen</a:t>
            </a:r>
            <a:r>
              <a:rPr lang="de-DE" sz="1800" dirty="0">
                <a:solidFill>
                  <a:srgbClr val="1F4E79"/>
                </a:solidFill>
                <a:effectLst/>
                <a:latin typeface="+mj-lt"/>
                <a:ea typeface="Times New Roman" panose="02020603050405020304" pitchFamily="18" charset="0"/>
                <a:cs typeface="Arial" panose="020B0604020202020204" pitchFamily="34" charset="0"/>
              </a:rPr>
              <a:t>.			I _____________ four _____________.	</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de-DE" sz="1800" dirty="0">
                <a:solidFill>
                  <a:srgbClr val="1F4E79"/>
                </a:solidFill>
                <a:effectLst/>
                <a:latin typeface="+mj-lt"/>
                <a:ea typeface="Times New Roman" panose="02020603050405020304" pitchFamily="18" charset="0"/>
                <a:cs typeface="Arial" panose="020B0604020202020204" pitchFamily="34" charset="0"/>
              </a:rPr>
              <a:t>3. Es gibt </a:t>
            </a:r>
            <a:r>
              <a:rPr lang="de-DE" sz="1800" b="1" u="sng" dirty="0">
                <a:solidFill>
                  <a:srgbClr val="1F4E79"/>
                </a:solidFill>
                <a:effectLst/>
                <a:latin typeface="+mj-lt"/>
                <a:ea typeface="Times New Roman" panose="02020603050405020304" pitchFamily="18" charset="0"/>
                <a:cs typeface="Arial" panose="020B0604020202020204" pitchFamily="34" charset="0"/>
              </a:rPr>
              <a:t>viele Blumen</a:t>
            </a:r>
            <a:r>
              <a:rPr lang="de-DE" sz="1800" dirty="0">
                <a:solidFill>
                  <a:srgbClr val="1F4E79"/>
                </a:solidFill>
                <a:effectLst/>
                <a:latin typeface="+mj-lt"/>
                <a:ea typeface="Times New Roman" panose="02020603050405020304" pitchFamily="18" charset="0"/>
                <a:cs typeface="Arial" panose="020B0604020202020204" pitchFamily="34" charset="0"/>
              </a:rPr>
              <a:t>.				</a:t>
            </a:r>
            <a:r>
              <a:rPr lang="en-GB" sz="1800" dirty="0">
                <a:solidFill>
                  <a:srgbClr val="1F4E79"/>
                </a:solidFill>
                <a:effectLst/>
                <a:latin typeface="+mj-lt"/>
                <a:ea typeface="Times New Roman" panose="02020603050405020304" pitchFamily="18" charset="0"/>
                <a:cs typeface="Arial" panose="020B0604020202020204" pitchFamily="34" charset="0"/>
              </a:rPr>
              <a:t>There are _____________ _____________.</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en-GB" sz="1800" dirty="0">
                <a:solidFill>
                  <a:srgbClr val="1F4E79"/>
                </a:solidFill>
                <a:effectLst/>
                <a:latin typeface="+mj-lt"/>
                <a:ea typeface="Times New Roman" panose="02020603050405020304" pitchFamily="18" charset="0"/>
                <a:cs typeface="Arial" panose="020B0604020202020204" pitchFamily="34" charset="0"/>
              </a:rPr>
              <a:t>4. </a:t>
            </a:r>
            <a:r>
              <a:rPr lang="en-GB" sz="1800" b="1" u="sng" dirty="0" err="1">
                <a:solidFill>
                  <a:srgbClr val="1F4E79"/>
                </a:solidFill>
                <a:effectLst/>
                <a:latin typeface="+mj-lt"/>
                <a:ea typeface="Times New Roman" panose="02020603050405020304" pitchFamily="18" charset="0"/>
                <a:cs typeface="Arial" panose="020B0604020202020204" pitchFamily="34" charset="0"/>
              </a:rPr>
              <a:t>Wann</a:t>
            </a:r>
            <a:r>
              <a:rPr lang="en-GB" sz="1800" dirty="0">
                <a:solidFill>
                  <a:srgbClr val="1F4E79"/>
                </a:solidFill>
                <a:effectLst/>
                <a:latin typeface="+mj-lt"/>
                <a:ea typeface="Times New Roman" panose="02020603050405020304" pitchFamily="18" charset="0"/>
                <a:cs typeface="Arial" panose="020B0604020202020204" pitchFamily="34" charset="0"/>
              </a:rPr>
              <a:t> </a:t>
            </a:r>
            <a:r>
              <a:rPr lang="en-GB" sz="1800" dirty="0" err="1">
                <a:solidFill>
                  <a:srgbClr val="1F4E79"/>
                </a:solidFill>
                <a:effectLst/>
                <a:latin typeface="+mj-lt"/>
                <a:ea typeface="Times New Roman" panose="02020603050405020304" pitchFamily="18" charset="0"/>
                <a:cs typeface="Arial" panose="020B0604020202020204" pitchFamily="34" charset="0"/>
              </a:rPr>
              <a:t>ist</a:t>
            </a:r>
            <a:r>
              <a:rPr lang="en-GB" sz="1800" dirty="0">
                <a:solidFill>
                  <a:srgbClr val="1F4E79"/>
                </a:solidFill>
                <a:effectLst/>
                <a:latin typeface="+mj-lt"/>
                <a:ea typeface="Times New Roman" panose="02020603050405020304" pitchFamily="18" charset="0"/>
                <a:cs typeface="Arial" panose="020B0604020202020204" pitchFamily="34" charset="0"/>
              </a:rPr>
              <a:t> </a:t>
            </a:r>
            <a:r>
              <a:rPr lang="en-GB" sz="1800" b="1" u="sng" dirty="0">
                <a:solidFill>
                  <a:srgbClr val="1F4E79"/>
                </a:solidFill>
                <a:effectLst/>
                <a:latin typeface="+mj-lt"/>
                <a:ea typeface="Times New Roman" panose="02020603050405020304" pitchFamily="18" charset="0"/>
                <a:cs typeface="Arial" panose="020B0604020202020204" pitchFamily="34" charset="0"/>
              </a:rPr>
              <a:t>die</a:t>
            </a:r>
            <a:r>
              <a:rPr lang="en-GB" sz="1800" dirty="0">
                <a:solidFill>
                  <a:srgbClr val="1F4E79"/>
                </a:solidFill>
                <a:effectLst/>
                <a:latin typeface="+mj-lt"/>
                <a:ea typeface="Times New Roman" panose="02020603050405020304" pitchFamily="18" charset="0"/>
                <a:cs typeface="Arial" panose="020B0604020202020204" pitchFamily="34" charset="0"/>
              </a:rPr>
              <a:t> Party?				_____________ is _____________ party?</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de-DE" sz="1800" dirty="0">
                <a:solidFill>
                  <a:srgbClr val="1F4E79"/>
                </a:solidFill>
                <a:effectLst/>
                <a:latin typeface="+mj-lt"/>
                <a:ea typeface="Times New Roman" panose="02020603050405020304" pitchFamily="18" charset="0"/>
                <a:cs typeface="Arial" panose="020B0604020202020204" pitchFamily="34" charset="0"/>
              </a:rPr>
              <a:t>5. </a:t>
            </a:r>
            <a:r>
              <a:rPr lang="de-DE" sz="1800" b="1" u="sng" dirty="0">
                <a:solidFill>
                  <a:srgbClr val="1F4E79"/>
                </a:solidFill>
                <a:effectLst/>
                <a:latin typeface="+mj-lt"/>
                <a:ea typeface="Times New Roman" panose="02020603050405020304" pitchFamily="18" charset="0"/>
                <a:cs typeface="Arial" panose="020B0604020202020204" pitchFamily="34" charset="0"/>
              </a:rPr>
              <a:t>Wir sind</a:t>
            </a:r>
            <a:r>
              <a:rPr lang="de-DE" sz="1800" dirty="0">
                <a:solidFill>
                  <a:srgbClr val="1F4E79"/>
                </a:solidFill>
                <a:effectLst/>
                <a:latin typeface="+mj-lt"/>
                <a:ea typeface="Times New Roman" panose="02020603050405020304" pitchFamily="18" charset="0"/>
                <a:cs typeface="Arial" panose="020B0604020202020204" pitchFamily="34" charset="0"/>
              </a:rPr>
              <a:t> in Deutschland. 			_____________ _____________ in Germany.</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de-DE" sz="1800" dirty="0">
                <a:solidFill>
                  <a:srgbClr val="1F4E79"/>
                </a:solidFill>
                <a:effectLst/>
                <a:latin typeface="+mj-lt"/>
                <a:ea typeface="Times New Roman" panose="02020603050405020304" pitchFamily="18" charset="0"/>
                <a:cs typeface="Arial" panose="020B0604020202020204" pitchFamily="34" charset="0"/>
              </a:rPr>
              <a:t>6. Ich habe </a:t>
            </a:r>
            <a:r>
              <a:rPr lang="de-DE" sz="1800" b="1" u="sng" dirty="0">
                <a:solidFill>
                  <a:srgbClr val="1F4E79"/>
                </a:solidFill>
                <a:effectLst/>
                <a:latin typeface="+mj-lt"/>
                <a:ea typeface="Times New Roman" panose="02020603050405020304" pitchFamily="18" charset="0"/>
                <a:cs typeface="Arial" panose="020B0604020202020204" pitchFamily="34" charset="0"/>
              </a:rPr>
              <a:t>keine Bilder</a:t>
            </a:r>
            <a:r>
              <a:rPr lang="de-DE" sz="1800" dirty="0">
                <a:solidFill>
                  <a:srgbClr val="1F4E79"/>
                </a:solidFill>
                <a:effectLst/>
                <a:latin typeface="+mj-lt"/>
                <a:ea typeface="Times New Roman" panose="02020603050405020304" pitchFamily="18" charset="0"/>
                <a:cs typeface="Arial" panose="020B0604020202020204" pitchFamily="34" charset="0"/>
              </a:rPr>
              <a:t>.				I have _____________ _____________.</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de-DE" sz="1800" dirty="0">
                <a:solidFill>
                  <a:srgbClr val="1F4E79"/>
                </a:solidFill>
                <a:effectLst/>
                <a:latin typeface="+mj-lt"/>
                <a:ea typeface="Times New Roman" panose="02020603050405020304" pitchFamily="18" charset="0"/>
                <a:cs typeface="Arial" panose="020B0604020202020204" pitchFamily="34" charset="0"/>
              </a:rPr>
              <a:t>7. Er schreibt </a:t>
            </a:r>
            <a:r>
              <a:rPr lang="de-DE" sz="1800" b="1" u="sng" dirty="0">
                <a:solidFill>
                  <a:srgbClr val="1F4E79"/>
                </a:solidFill>
                <a:effectLst/>
                <a:latin typeface="+mj-lt"/>
                <a:ea typeface="Times New Roman" panose="02020603050405020304" pitchFamily="18" charset="0"/>
                <a:cs typeface="Arial" panose="020B0604020202020204" pitchFamily="34" charset="0"/>
              </a:rPr>
              <a:t>eine Geschichte</a:t>
            </a:r>
            <a:r>
              <a:rPr lang="de-DE" sz="1800" dirty="0">
                <a:solidFill>
                  <a:srgbClr val="1F4E79"/>
                </a:solidFill>
                <a:effectLst/>
                <a:latin typeface="+mj-lt"/>
                <a:ea typeface="Times New Roman" panose="02020603050405020304" pitchFamily="18" charset="0"/>
                <a:cs typeface="Arial" panose="020B0604020202020204" pitchFamily="34" charset="0"/>
              </a:rPr>
              <a:t>.			He is writing _____________ _____________.</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de-DE" sz="1800" dirty="0">
                <a:solidFill>
                  <a:srgbClr val="1F4E79"/>
                </a:solidFill>
                <a:effectLst/>
                <a:latin typeface="+mj-lt"/>
                <a:ea typeface="Times New Roman" panose="02020603050405020304" pitchFamily="18" charset="0"/>
                <a:cs typeface="Arial" panose="020B0604020202020204" pitchFamily="34" charset="0"/>
              </a:rPr>
              <a:t>8. Wo ist </a:t>
            </a:r>
            <a:r>
              <a:rPr lang="de-DE" sz="1800" b="1" u="sng" dirty="0">
                <a:solidFill>
                  <a:srgbClr val="1F4E79"/>
                </a:solidFill>
                <a:effectLst/>
                <a:latin typeface="+mj-lt"/>
                <a:ea typeface="Times New Roman" panose="02020603050405020304" pitchFamily="18" charset="0"/>
                <a:cs typeface="Arial" panose="020B0604020202020204" pitchFamily="34" charset="0"/>
              </a:rPr>
              <a:t>mein Zimmer</a:t>
            </a:r>
            <a:r>
              <a:rPr lang="de-DE" sz="1800" dirty="0">
                <a:solidFill>
                  <a:srgbClr val="1F4E79"/>
                </a:solidFill>
                <a:effectLst/>
                <a:latin typeface="+mj-lt"/>
                <a:ea typeface="Times New Roman" panose="02020603050405020304" pitchFamily="18" charset="0"/>
                <a:cs typeface="Arial" panose="020B0604020202020204" pitchFamily="34" charset="0"/>
              </a:rPr>
              <a:t>?				Where is _____________ _____________?</a:t>
            </a:r>
            <a:endParaRPr lang="en-GB" sz="1600" dirty="0">
              <a:effectLst/>
              <a:latin typeface="+mj-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562063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85722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8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D</a:t>
            </a:r>
            <a:r>
              <a:rPr kumimoji="0" lang="en-US" sz="2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Help Robbie to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ranslate</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English word(s)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German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sp>
        <p:nvSpPr>
          <p:cNvPr id="2" name="Title 2">
            <a:extLst>
              <a:ext uri="{FF2B5EF4-FFF2-40B4-BE49-F238E27FC236}">
                <a16:creationId xmlns:a16="http://schemas.microsoft.com/office/drawing/2014/main" id="{F2122C60-09A0-772E-E4F7-3C269884DFDF}"/>
              </a:ext>
            </a:extLst>
          </p:cNvPr>
          <p:cNvSpPr>
            <a:spLocks noGrp="1"/>
          </p:cNvSpPr>
          <p:nvPr>
            <p:ph type="title"/>
          </p:nvPr>
        </p:nvSpPr>
        <p:spPr>
          <a:xfrm>
            <a:off x="10687987" y="1135676"/>
            <a:ext cx="1331276" cy="374973"/>
          </a:xfrm>
          <a:solidFill>
            <a:srgbClr val="FF0000"/>
          </a:solidFill>
        </p:spPr>
        <p:txBody>
          <a:bodyPr/>
          <a:lstStyle/>
          <a:p>
            <a:pPr algn="ctr"/>
            <a:r>
              <a:rPr lang="en-GB" sz="2000" b="1" dirty="0" err="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3" name="Graphic 2" descr="Blackboard">
            <a:extLst>
              <a:ext uri="{FF2B5EF4-FFF2-40B4-BE49-F238E27FC236}">
                <a16:creationId xmlns:a16="http://schemas.microsoft.com/office/drawing/2014/main" id="{05A848B7-3B62-9DE8-F5C1-FF088E2FF4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2703" y="0"/>
            <a:ext cx="1256675" cy="1256675"/>
          </a:xfrm>
          <a:prstGeom prst="rect">
            <a:avLst/>
          </a:prstGeom>
        </p:spPr>
      </p:pic>
      <p:sp>
        <p:nvSpPr>
          <p:cNvPr id="7" name="TextBox 6">
            <a:extLst>
              <a:ext uri="{FF2B5EF4-FFF2-40B4-BE49-F238E27FC236}">
                <a16:creationId xmlns:a16="http://schemas.microsoft.com/office/drawing/2014/main" id="{1B8E5340-97D6-E665-1CF4-F707ECA0C7FA}"/>
              </a:ext>
            </a:extLst>
          </p:cNvPr>
          <p:cNvSpPr txBox="1"/>
          <p:nvPr/>
        </p:nvSpPr>
        <p:spPr>
          <a:xfrm>
            <a:off x="444843" y="1579189"/>
            <a:ext cx="11405287" cy="5125442"/>
          </a:xfrm>
          <a:prstGeom prst="rect">
            <a:avLst/>
          </a:prstGeom>
          <a:noFill/>
        </p:spPr>
        <p:txBody>
          <a:bodyPr wrap="square">
            <a:spAutoFit/>
          </a:bodyPr>
          <a:lstStyle/>
          <a:p>
            <a:pPr>
              <a:lnSpc>
                <a:spcPct val="150000"/>
              </a:lnSpc>
              <a:spcAft>
                <a:spcPts val="800"/>
              </a:spcAft>
            </a:pPr>
            <a:r>
              <a:rPr lang="en-GB" sz="1800" dirty="0">
                <a:solidFill>
                  <a:srgbClr val="1F4E79"/>
                </a:solidFill>
                <a:effectLst/>
                <a:latin typeface="+mj-lt"/>
                <a:ea typeface="Times New Roman" panose="02020603050405020304" pitchFamily="18" charset="0"/>
                <a:cs typeface="Arial" panose="020B0604020202020204" pitchFamily="34" charset="0"/>
              </a:rPr>
              <a:t>1. </a:t>
            </a:r>
            <a:r>
              <a:rPr lang="en-GB" sz="1800" b="1" u="sng" dirty="0">
                <a:solidFill>
                  <a:srgbClr val="1F4E79"/>
                </a:solidFill>
                <a:effectLst/>
                <a:latin typeface="+mj-lt"/>
                <a:ea typeface="Times New Roman" panose="02020603050405020304" pitchFamily="18" charset="0"/>
                <a:cs typeface="Arial" panose="020B0604020202020204" pitchFamily="34" charset="0"/>
              </a:rPr>
              <a:t>I like</a:t>
            </a:r>
            <a:r>
              <a:rPr lang="en-GB" sz="1800" dirty="0">
                <a:solidFill>
                  <a:srgbClr val="1F4E79"/>
                </a:solidFill>
                <a:effectLst/>
                <a:latin typeface="+mj-lt"/>
                <a:ea typeface="Times New Roman" panose="02020603050405020304" pitchFamily="18" charset="0"/>
                <a:cs typeface="Arial" panose="020B0604020202020204" pitchFamily="34" charset="0"/>
              </a:rPr>
              <a:t> winter.				_____________ _____________ Winter.	(write </a:t>
            </a:r>
            <a:r>
              <a:rPr lang="en-GB" sz="1800" b="1" dirty="0">
                <a:solidFill>
                  <a:srgbClr val="1F4E79"/>
                </a:solidFill>
                <a:effectLst/>
                <a:latin typeface="+mj-lt"/>
                <a:ea typeface="Times New Roman" panose="02020603050405020304" pitchFamily="18" charset="0"/>
                <a:cs typeface="Arial" panose="020B0604020202020204" pitchFamily="34" charset="0"/>
              </a:rPr>
              <a:t>two </a:t>
            </a:r>
            <a:r>
              <a:rPr lang="en-GB" sz="1800" dirty="0">
                <a:solidFill>
                  <a:srgbClr val="1F4E79"/>
                </a:solidFill>
                <a:effectLst/>
                <a:latin typeface="+mj-lt"/>
                <a:ea typeface="Times New Roman" panose="02020603050405020304" pitchFamily="18" charset="0"/>
                <a:cs typeface="Arial" panose="020B0604020202020204" pitchFamily="34" charset="0"/>
              </a:rPr>
              <a:t>words)</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en-GB" sz="1800" dirty="0">
                <a:solidFill>
                  <a:srgbClr val="1F4E79"/>
                </a:solidFill>
                <a:effectLst/>
                <a:latin typeface="+mj-lt"/>
                <a:ea typeface="Times New Roman" panose="02020603050405020304" pitchFamily="18" charset="0"/>
                <a:cs typeface="Arial" panose="020B0604020202020204" pitchFamily="34" charset="0"/>
              </a:rPr>
              <a:t>2. You (all) are in the </a:t>
            </a:r>
            <a:r>
              <a:rPr lang="en-GB" sz="1800" b="1" u="sng" dirty="0">
                <a:solidFill>
                  <a:srgbClr val="1F4E79"/>
                </a:solidFill>
                <a:effectLst/>
                <a:latin typeface="+mj-lt"/>
                <a:ea typeface="Times New Roman" panose="02020603050405020304" pitchFamily="18" charset="0"/>
                <a:cs typeface="Arial" panose="020B0604020202020204" pitchFamily="34" charset="0"/>
              </a:rPr>
              <a:t>classroom</a:t>
            </a:r>
            <a:r>
              <a:rPr lang="en-GB" sz="1800" dirty="0">
                <a:solidFill>
                  <a:srgbClr val="1F4E79"/>
                </a:solidFill>
                <a:effectLst/>
                <a:latin typeface="+mj-lt"/>
                <a:ea typeface="Times New Roman" panose="02020603050405020304" pitchFamily="18" charset="0"/>
                <a:cs typeface="Arial" panose="020B0604020202020204" pitchFamily="34" charset="0"/>
              </a:rPr>
              <a:t>.		</a:t>
            </a:r>
            <a:r>
              <a:rPr lang="en-GB" sz="1800" dirty="0" err="1">
                <a:solidFill>
                  <a:srgbClr val="1F4E79"/>
                </a:solidFill>
                <a:effectLst/>
                <a:latin typeface="+mj-lt"/>
                <a:ea typeface="Times New Roman" panose="02020603050405020304" pitchFamily="18" charset="0"/>
                <a:cs typeface="Arial" panose="020B0604020202020204" pitchFamily="34" charset="0"/>
              </a:rPr>
              <a:t>Ihr</a:t>
            </a:r>
            <a:r>
              <a:rPr lang="en-GB" sz="1800" dirty="0">
                <a:solidFill>
                  <a:srgbClr val="1F4E79"/>
                </a:solidFill>
                <a:effectLst/>
                <a:latin typeface="+mj-lt"/>
                <a:ea typeface="Times New Roman" panose="02020603050405020304" pitchFamily="18" charset="0"/>
                <a:cs typeface="Arial" panose="020B0604020202020204" pitchFamily="34" charset="0"/>
              </a:rPr>
              <a:t> </a:t>
            </a:r>
            <a:r>
              <a:rPr lang="en-GB" sz="1800" dirty="0" err="1">
                <a:solidFill>
                  <a:srgbClr val="1F4E79"/>
                </a:solidFill>
                <a:effectLst/>
                <a:latin typeface="+mj-lt"/>
                <a:ea typeface="Times New Roman" panose="02020603050405020304" pitchFamily="18" charset="0"/>
                <a:cs typeface="Arial" panose="020B0604020202020204" pitchFamily="34" charset="0"/>
              </a:rPr>
              <a:t>seid</a:t>
            </a:r>
            <a:r>
              <a:rPr lang="en-GB" sz="1800" dirty="0">
                <a:solidFill>
                  <a:srgbClr val="1F4E79"/>
                </a:solidFill>
                <a:effectLst/>
                <a:latin typeface="+mj-lt"/>
                <a:ea typeface="Times New Roman" panose="02020603050405020304" pitchFamily="18" charset="0"/>
                <a:cs typeface="Arial" panose="020B0604020202020204" pitchFamily="34" charset="0"/>
              </a:rPr>
              <a:t> in der _____________. 		(write </a:t>
            </a:r>
            <a:r>
              <a:rPr lang="en-GB" sz="1800" b="1" dirty="0">
                <a:solidFill>
                  <a:srgbClr val="1F4E79"/>
                </a:solidFill>
                <a:effectLst/>
                <a:latin typeface="+mj-lt"/>
                <a:ea typeface="Times New Roman" panose="02020603050405020304" pitchFamily="18" charset="0"/>
                <a:cs typeface="Arial" panose="020B0604020202020204" pitchFamily="34" charset="0"/>
              </a:rPr>
              <a:t>one </a:t>
            </a:r>
            <a:r>
              <a:rPr lang="en-GB" sz="1800" dirty="0">
                <a:solidFill>
                  <a:srgbClr val="1F4E79"/>
                </a:solidFill>
                <a:effectLst/>
                <a:latin typeface="+mj-lt"/>
                <a:ea typeface="Times New Roman" panose="02020603050405020304" pitchFamily="18" charset="0"/>
                <a:cs typeface="Arial" panose="020B0604020202020204" pitchFamily="34" charset="0"/>
              </a:rPr>
              <a:t>word)</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en-GB" sz="1800" dirty="0">
                <a:solidFill>
                  <a:srgbClr val="1F4E79"/>
                </a:solidFill>
                <a:effectLst/>
                <a:latin typeface="+mj-lt"/>
                <a:ea typeface="Times New Roman" panose="02020603050405020304" pitchFamily="18" charset="0"/>
                <a:cs typeface="Arial" panose="020B0604020202020204" pitchFamily="34" charset="0"/>
              </a:rPr>
              <a:t>3. He would like an </a:t>
            </a:r>
            <a:r>
              <a:rPr lang="en-GB" sz="1800" b="1" u="sng" dirty="0">
                <a:solidFill>
                  <a:srgbClr val="1F4E79"/>
                </a:solidFill>
                <a:effectLst/>
                <a:latin typeface="+mj-lt"/>
                <a:ea typeface="Times New Roman" panose="02020603050405020304" pitchFamily="18" charset="0"/>
                <a:cs typeface="Arial" panose="020B0604020202020204" pitchFamily="34" charset="0"/>
              </a:rPr>
              <a:t>example</a:t>
            </a:r>
            <a:r>
              <a:rPr lang="en-GB" sz="1800" dirty="0">
                <a:solidFill>
                  <a:srgbClr val="1F4E79"/>
                </a:solidFill>
                <a:effectLst/>
                <a:latin typeface="+mj-lt"/>
                <a:ea typeface="Times New Roman" panose="02020603050405020304" pitchFamily="18" charset="0"/>
                <a:cs typeface="Arial" panose="020B0604020202020204" pitchFamily="34" charset="0"/>
              </a:rPr>
              <a:t>.		</a:t>
            </a:r>
            <a:r>
              <a:rPr lang="de-DE" sz="1800" dirty="0">
                <a:solidFill>
                  <a:srgbClr val="1F4E79"/>
                </a:solidFill>
                <a:effectLst/>
                <a:latin typeface="+mj-lt"/>
                <a:ea typeface="Times New Roman" panose="02020603050405020304" pitchFamily="18" charset="0"/>
                <a:cs typeface="Arial" panose="020B0604020202020204" pitchFamily="34" charset="0"/>
              </a:rPr>
              <a:t>Er m</a:t>
            </a:r>
            <a:r>
              <a:rPr lang="de-DE" sz="1800" dirty="0">
                <a:solidFill>
                  <a:srgbClr val="1F4E79"/>
                </a:solidFill>
                <a:effectLst/>
                <a:latin typeface="+mj-lt"/>
                <a:ea typeface="Times New Roman" panose="02020603050405020304" pitchFamily="18" charset="0"/>
                <a:cs typeface="Calibri" panose="020F0502020204030204" pitchFamily="34" charset="0"/>
              </a:rPr>
              <a:t>ö</a:t>
            </a:r>
            <a:r>
              <a:rPr lang="de-DE" sz="1800" dirty="0">
                <a:solidFill>
                  <a:srgbClr val="1F4E79"/>
                </a:solidFill>
                <a:effectLst/>
                <a:latin typeface="+mj-lt"/>
                <a:ea typeface="Times New Roman" panose="02020603050405020304" pitchFamily="18" charset="0"/>
                <a:cs typeface="Arial" panose="020B0604020202020204" pitchFamily="34" charset="0"/>
              </a:rPr>
              <a:t>chte ein _____________. 		(write </a:t>
            </a:r>
            <a:r>
              <a:rPr lang="de-DE" sz="1800" b="1" dirty="0">
                <a:solidFill>
                  <a:srgbClr val="1F4E79"/>
                </a:solidFill>
                <a:effectLst/>
                <a:latin typeface="+mj-lt"/>
                <a:ea typeface="Times New Roman" panose="02020603050405020304" pitchFamily="18" charset="0"/>
                <a:cs typeface="Arial" panose="020B0604020202020204" pitchFamily="34" charset="0"/>
              </a:rPr>
              <a:t>one </a:t>
            </a:r>
            <a:r>
              <a:rPr lang="de-DE" sz="1800" dirty="0">
                <a:solidFill>
                  <a:srgbClr val="1F4E79"/>
                </a:solidFill>
                <a:effectLst/>
                <a:latin typeface="+mj-lt"/>
                <a:ea typeface="Times New Roman" panose="02020603050405020304" pitchFamily="18" charset="0"/>
                <a:cs typeface="Arial" panose="020B0604020202020204" pitchFamily="34" charset="0"/>
              </a:rPr>
              <a:t>word)</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en-GB" sz="1800" dirty="0">
                <a:solidFill>
                  <a:srgbClr val="1F4E79"/>
                </a:solidFill>
                <a:effectLst/>
                <a:latin typeface="+mj-lt"/>
                <a:ea typeface="Times New Roman" panose="02020603050405020304" pitchFamily="18" charset="0"/>
                <a:cs typeface="Arial" panose="020B0604020202020204" pitchFamily="34" charset="0"/>
              </a:rPr>
              <a:t>4. Hello! </a:t>
            </a:r>
            <a:r>
              <a:rPr lang="en-GB" sz="1800" b="1" u="sng" dirty="0">
                <a:solidFill>
                  <a:srgbClr val="1F4E79"/>
                </a:solidFill>
                <a:effectLst/>
                <a:latin typeface="+mj-lt"/>
                <a:ea typeface="Times New Roman" panose="02020603050405020304" pitchFamily="18" charset="0"/>
                <a:cs typeface="Arial" panose="020B0604020202020204" pitchFamily="34" charset="0"/>
              </a:rPr>
              <a:t>How’s it going</a:t>
            </a:r>
            <a:r>
              <a:rPr lang="en-GB" sz="1800" dirty="0">
                <a:solidFill>
                  <a:srgbClr val="1F4E79"/>
                </a:solidFill>
                <a:effectLst/>
                <a:latin typeface="+mj-lt"/>
                <a:ea typeface="Times New Roman" panose="02020603050405020304" pitchFamily="18" charset="0"/>
                <a:cs typeface="Arial" panose="020B0604020202020204" pitchFamily="34" charset="0"/>
              </a:rPr>
              <a:t>?			Hallo! _____________ _____________?	(write </a:t>
            </a:r>
            <a:r>
              <a:rPr lang="en-GB" sz="1800" b="1" dirty="0">
                <a:solidFill>
                  <a:srgbClr val="1F4E79"/>
                </a:solidFill>
                <a:effectLst/>
                <a:latin typeface="+mj-lt"/>
                <a:ea typeface="Times New Roman" panose="02020603050405020304" pitchFamily="18" charset="0"/>
                <a:cs typeface="Arial" panose="020B0604020202020204" pitchFamily="34" charset="0"/>
              </a:rPr>
              <a:t>two</a:t>
            </a:r>
            <a:r>
              <a:rPr lang="en-GB" sz="1800" dirty="0">
                <a:solidFill>
                  <a:srgbClr val="1F4E79"/>
                </a:solidFill>
                <a:effectLst/>
                <a:latin typeface="+mj-lt"/>
                <a:ea typeface="Times New Roman" panose="02020603050405020304" pitchFamily="18" charset="0"/>
                <a:cs typeface="Arial" panose="020B0604020202020204" pitchFamily="34" charset="0"/>
              </a:rPr>
              <a:t> words)</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en-GB" sz="1800" dirty="0">
                <a:solidFill>
                  <a:srgbClr val="1F4E79"/>
                </a:solidFill>
                <a:effectLst/>
                <a:latin typeface="+mj-lt"/>
                <a:ea typeface="Times New Roman" panose="02020603050405020304" pitchFamily="18" charset="0"/>
                <a:cs typeface="Arial" panose="020B0604020202020204" pitchFamily="34" charset="0"/>
              </a:rPr>
              <a:t>5. </a:t>
            </a:r>
            <a:r>
              <a:rPr lang="en-GB" sz="1800" b="1" u="sng" dirty="0">
                <a:solidFill>
                  <a:srgbClr val="1F4E79"/>
                </a:solidFill>
                <a:effectLst/>
                <a:latin typeface="+mj-lt"/>
                <a:ea typeface="Times New Roman" panose="02020603050405020304" pitchFamily="18" charset="0"/>
                <a:cs typeface="Arial" panose="020B0604020202020204" pitchFamily="34" charset="0"/>
              </a:rPr>
              <a:t>She can</a:t>
            </a:r>
            <a:r>
              <a:rPr lang="en-GB" sz="1800" dirty="0">
                <a:solidFill>
                  <a:srgbClr val="1F4E79"/>
                </a:solidFill>
                <a:effectLst/>
                <a:latin typeface="+mj-lt"/>
                <a:ea typeface="Times New Roman" panose="02020603050405020304" pitchFamily="18" charset="0"/>
                <a:cs typeface="Arial" panose="020B0604020202020204" pitchFamily="34" charset="0"/>
              </a:rPr>
              <a:t> dance.			_____________ _____________ </a:t>
            </a:r>
            <a:r>
              <a:rPr lang="en-GB" sz="1800" dirty="0" err="1">
                <a:solidFill>
                  <a:srgbClr val="1F4E79"/>
                </a:solidFill>
                <a:effectLst/>
                <a:latin typeface="+mj-lt"/>
                <a:ea typeface="Times New Roman" panose="02020603050405020304" pitchFamily="18" charset="0"/>
                <a:cs typeface="Arial" panose="020B0604020202020204" pitchFamily="34" charset="0"/>
              </a:rPr>
              <a:t>tanzen</a:t>
            </a:r>
            <a:r>
              <a:rPr lang="en-GB" sz="1800" dirty="0">
                <a:solidFill>
                  <a:srgbClr val="1F4E79"/>
                </a:solidFill>
                <a:effectLst/>
                <a:latin typeface="+mj-lt"/>
                <a:ea typeface="Times New Roman" panose="02020603050405020304" pitchFamily="18" charset="0"/>
                <a:cs typeface="Arial" panose="020B0604020202020204" pitchFamily="34" charset="0"/>
              </a:rPr>
              <a:t>.	(write </a:t>
            </a:r>
            <a:r>
              <a:rPr lang="en-GB" sz="1800" b="1" dirty="0">
                <a:solidFill>
                  <a:srgbClr val="1F4E79"/>
                </a:solidFill>
                <a:effectLst/>
                <a:latin typeface="+mj-lt"/>
                <a:ea typeface="Times New Roman" panose="02020603050405020304" pitchFamily="18" charset="0"/>
                <a:cs typeface="Arial" panose="020B0604020202020204" pitchFamily="34" charset="0"/>
              </a:rPr>
              <a:t>two </a:t>
            </a:r>
            <a:r>
              <a:rPr lang="en-GB" sz="1800" dirty="0">
                <a:solidFill>
                  <a:srgbClr val="1F4E79"/>
                </a:solidFill>
                <a:effectLst/>
                <a:latin typeface="+mj-lt"/>
                <a:ea typeface="Times New Roman" panose="02020603050405020304" pitchFamily="18" charset="0"/>
                <a:cs typeface="Arial" panose="020B0604020202020204" pitchFamily="34" charset="0"/>
              </a:rPr>
              <a:t>words)</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en-GB" sz="1800" dirty="0">
                <a:solidFill>
                  <a:srgbClr val="1F4E79"/>
                </a:solidFill>
                <a:effectLst/>
                <a:latin typeface="+mj-lt"/>
                <a:ea typeface="Times New Roman" panose="02020603050405020304" pitchFamily="18" charset="0"/>
                <a:cs typeface="Arial" panose="020B0604020202020204" pitchFamily="34" charset="0"/>
              </a:rPr>
              <a:t>6. The garden is </a:t>
            </a:r>
            <a:r>
              <a:rPr lang="en-GB" sz="1800" b="1" u="sng" dirty="0">
                <a:solidFill>
                  <a:srgbClr val="1F4E79"/>
                </a:solidFill>
                <a:effectLst/>
                <a:latin typeface="+mj-lt"/>
                <a:ea typeface="Times New Roman" panose="02020603050405020304" pitchFamily="18" charset="0"/>
                <a:cs typeface="Arial" panose="020B0604020202020204" pitchFamily="34" charset="0"/>
              </a:rPr>
              <a:t>beautiful</a:t>
            </a:r>
            <a:r>
              <a:rPr lang="en-GB" sz="1800" dirty="0">
                <a:solidFill>
                  <a:srgbClr val="1F4E79"/>
                </a:solidFill>
                <a:effectLst/>
                <a:latin typeface="+mj-lt"/>
                <a:ea typeface="Times New Roman" panose="02020603050405020304" pitchFamily="18" charset="0"/>
                <a:cs typeface="Arial" panose="020B0604020202020204" pitchFamily="34" charset="0"/>
              </a:rPr>
              <a:t>.		Der Garten </a:t>
            </a:r>
            <a:r>
              <a:rPr lang="en-GB" sz="1800" dirty="0" err="1">
                <a:solidFill>
                  <a:srgbClr val="1F4E79"/>
                </a:solidFill>
                <a:effectLst/>
                <a:latin typeface="+mj-lt"/>
                <a:ea typeface="Times New Roman" panose="02020603050405020304" pitchFamily="18" charset="0"/>
                <a:cs typeface="Arial" panose="020B0604020202020204" pitchFamily="34" charset="0"/>
              </a:rPr>
              <a:t>ist</a:t>
            </a:r>
            <a:r>
              <a:rPr lang="en-GB" sz="1800" dirty="0">
                <a:solidFill>
                  <a:srgbClr val="1F4E79"/>
                </a:solidFill>
                <a:effectLst/>
                <a:latin typeface="+mj-lt"/>
                <a:ea typeface="Times New Roman" panose="02020603050405020304" pitchFamily="18" charset="0"/>
                <a:cs typeface="Arial" panose="020B0604020202020204" pitchFamily="34" charset="0"/>
              </a:rPr>
              <a:t> _____________.		(write </a:t>
            </a:r>
            <a:r>
              <a:rPr lang="en-GB" sz="1800" b="1" dirty="0">
                <a:solidFill>
                  <a:srgbClr val="1F4E79"/>
                </a:solidFill>
                <a:effectLst/>
                <a:latin typeface="+mj-lt"/>
                <a:ea typeface="Times New Roman" panose="02020603050405020304" pitchFamily="18" charset="0"/>
                <a:cs typeface="Arial" panose="020B0604020202020204" pitchFamily="34" charset="0"/>
              </a:rPr>
              <a:t>one</a:t>
            </a:r>
            <a:r>
              <a:rPr lang="en-GB" sz="1800" dirty="0">
                <a:solidFill>
                  <a:srgbClr val="1F4E79"/>
                </a:solidFill>
                <a:effectLst/>
                <a:latin typeface="+mj-lt"/>
                <a:ea typeface="Times New Roman" panose="02020603050405020304" pitchFamily="18" charset="0"/>
                <a:cs typeface="Arial" panose="020B0604020202020204" pitchFamily="34" charset="0"/>
              </a:rPr>
              <a:t> word)</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en-GB" sz="1800" dirty="0">
                <a:solidFill>
                  <a:srgbClr val="1F4E79"/>
                </a:solidFill>
                <a:effectLst/>
                <a:latin typeface="+mj-lt"/>
                <a:ea typeface="Times New Roman" panose="02020603050405020304" pitchFamily="18" charset="0"/>
                <a:cs typeface="Arial" panose="020B0604020202020204" pitchFamily="34" charset="0"/>
              </a:rPr>
              <a:t>7. I </a:t>
            </a:r>
            <a:r>
              <a:rPr lang="en-GB" sz="1800" b="1" u="sng" dirty="0">
                <a:solidFill>
                  <a:srgbClr val="1F4E79"/>
                </a:solidFill>
                <a:effectLst/>
                <a:latin typeface="+mj-lt"/>
                <a:ea typeface="Times New Roman" panose="02020603050405020304" pitchFamily="18" charset="0"/>
                <a:cs typeface="Arial" panose="020B0604020202020204" pitchFamily="34" charset="0"/>
              </a:rPr>
              <a:t>look for</a:t>
            </a:r>
            <a:r>
              <a:rPr lang="en-GB" sz="1800" dirty="0">
                <a:solidFill>
                  <a:srgbClr val="1F4E79"/>
                </a:solidFill>
                <a:effectLst/>
                <a:latin typeface="+mj-lt"/>
                <a:ea typeface="Times New Roman" panose="02020603050405020304" pitchFamily="18" charset="0"/>
                <a:cs typeface="Arial" panose="020B0604020202020204" pitchFamily="34" charset="0"/>
              </a:rPr>
              <a:t> Grandma.			Ich _____________ Oma.			(write </a:t>
            </a:r>
            <a:r>
              <a:rPr lang="en-GB" sz="1800" b="1" dirty="0">
                <a:solidFill>
                  <a:srgbClr val="1F4E79"/>
                </a:solidFill>
                <a:effectLst/>
                <a:latin typeface="+mj-lt"/>
                <a:ea typeface="Times New Roman" panose="02020603050405020304" pitchFamily="18" charset="0"/>
                <a:cs typeface="Arial" panose="020B0604020202020204" pitchFamily="34" charset="0"/>
              </a:rPr>
              <a:t>one </a:t>
            </a:r>
            <a:r>
              <a:rPr lang="en-GB" sz="1800" dirty="0">
                <a:solidFill>
                  <a:srgbClr val="1F4E79"/>
                </a:solidFill>
                <a:effectLst/>
                <a:latin typeface="+mj-lt"/>
                <a:ea typeface="Times New Roman" panose="02020603050405020304" pitchFamily="18" charset="0"/>
                <a:cs typeface="Arial" panose="020B0604020202020204" pitchFamily="34" charset="0"/>
              </a:rPr>
              <a:t>word)</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en-GB" sz="1800" dirty="0">
                <a:solidFill>
                  <a:srgbClr val="1F4E79"/>
                </a:solidFill>
                <a:effectLst/>
                <a:latin typeface="+mj-lt"/>
                <a:ea typeface="Times New Roman" panose="02020603050405020304" pitchFamily="18" charset="0"/>
                <a:cs typeface="Arial" panose="020B0604020202020204" pitchFamily="34" charset="0"/>
              </a:rPr>
              <a:t>8. Today is his</a:t>
            </a:r>
            <a:r>
              <a:rPr lang="en-GB" sz="1800" b="1" dirty="0">
                <a:solidFill>
                  <a:srgbClr val="1F4E79"/>
                </a:solidFill>
                <a:effectLst/>
                <a:latin typeface="+mj-lt"/>
                <a:ea typeface="Times New Roman" panose="02020603050405020304" pitchFamily="18" charset="0"/>
                <a:cs typeface="Arial" panose="020B0604020202020204" pitchFamily="34" charset="0"/>
              </a:rPr>
              <a:t> </a:t>
            </a:r>
            <a:r>
              <a:rPr lang="en-GB" sz="1800" b="1" u="sng" dirty="0">
                <a:solidFill>
                  <a:srgbClr val="1F4E79"/>
                </a:solidFill>
                <a:effectLst/>
                <a:latin typeface="+mj-lt"/>
                <a:ea typeface="Times New Roman" panose="02020603050405020304" pitchFamily="18" charset="0"/>
                <a:cs typeface="Arial" panose="020B0604020202020204" pitchFamily="34" charset="0"/>
              </a:rPr>
              <a:t>birthday</a:t>
            </a:r>
            <a:r>
              <a:rPr lang="en-GB" sz="1800" dirty="0">
                <a:solidFill>
                  <a:srgbClr val="1F4E79"/>
                </a:solidFill>
                <a:effectLst/>
                <a:latin typeface="+mj-lt"/>
                <a:ea typeface="Times New Roman" panose="02020603050405020304" pitchFamily="18" charset="0"/>
                <a:cs typeface="Arial" panose="020B0604020202020204" pitchFamily="34" charset="0"/>
              </a:rPr>
              <a:t>.			Heute </a:t>
            </a:r>
            <a:r>
              <a:rPr lang="en-GB" sz="1800" dirty="0" err="1">
                <a:solidFill>
                  <a:srgbClr val="1F4E79"/>
                </a:solidFill>
                <a:effectLst/>
                <a:latin typeface="+mj-lt"/>
                <a:ea typeface="Times New Roman" panose="02020603050405020304" pitchFamily="18" charset="0"/>
                <a:cs typeface="Arial" panose="020B0604020202020204" pitchFamily="34" charset="0"/>
              </a:rPr>
              <a:t>ist</a:t>
            </a:r>
            <a:r>
              <a:rPr lang="en-GB" sz="1800" dirty="0">
                <a:solidFill>
                  <a:srgbClr val="1F4E79"/>
                </a:solidFill>
                <a:effectLst/>
                <a:latin typeface="+mj-lt"/>
                <a:ea typeface="Times New Roman" panose="02020603050405020304" pitchFamily="18" charset="0"/>
                <a:cs typeface="Arial" panose="020B0604020202020204" pitchFamily="34" charset="0"/>
              </a:rPr>
              <a:t> sein _____________.		(write </a:t>
            </a:r>
            <a:r>
              <a:rPr lang="en-GB" sz="1800" b="1" dirty="0">
                <a:solidFill>
                  <a:srgbClr val="1F4E79"/>
                </a:solidFill>
                <a:effectLst/>
                <a:latin typeface="+mj-lt"/>
                <a:ea typeface="Times New Roman" panose="02020603050405020304" pitchFamily="18" charset="0"/>
                <a:cs typeface="Arial" panose="020B0604020202020204" pitchFamily="34" charset="0"/>
              </a:rPr>
              <a:t>one</a:t>
            </a:r>
            <a:r>
              <a:rPr lang="en-GB" sz="1800" dirty="0">
                <a:solidFill>
                  <a:srgbClr val="1F4E79"/>
                </a:solidFill>
                <a:effectLst/>
                <a:latin typeface="+mj-lt"/>
                <a:ea typeface="Times New Roman" panose="02020603050405020304" pitchFamily="18" charset="0"/>
                <a:cs typeface="Arial" panose="020B0604020202020204" pitchFamily="34" charset="0"/>
              </a:rPr>
              <a:t> word)</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en-GB" sz="1800" dirty="0">
                <a:solidFill>
                  <a:srgbClr val="1F4E79"/>
                </a:solidFill>
                <a:effectLst/>
                <a:latin typeface="+mj-lt"/>
                <a:ea typeface="Times New Roman" panose="02020603050405020304" pitchFamily="18" charset="0"/>
                <a:cs typeface="Arial" panose="020B0604020202020204" pitchFamily="34" charset="0"/>
              </a:rPr>
              <a:t>9. Do you do </a:t>
            </a:r>
            <a:r>
              <a:rPr lang="en-GB" sz="1800" b="1" u="sng" dirty="0">
                <a:solidFill>
                  <a:srgbClr val="1F4E79"/>
                </a:solidFill>
                <a:effectLst/>
                <a:latin typeface="+mj-lt"/>
                <a:ea typeface="Times New Roman" panose="02020603050405020304" pitchFamily="18" charset="0"/>
                <a:cs typeface="Arial" panose="020B0604020202020204" pitchFamily="34" charset="0"/>
              </a:rPr>
              <a:t>art</a:t>
            </a:r>
            <a:r>
              <a:rPr lang="en-GB" sz="1800" dirty="0">
                <a:solidFill>
                  <a:srgbClr val="1F4E79"/>
                </a:solidFill>
                <a:effectLst/>
                <a:latin typeface="+mj-lt"/>
                <a:ea typeface="Times New Roman" panose="02020603050405020304" pitchFamily="18" charset="0"/>
                <a:cs typeface="Arial" panose="020B0604020202020204" pitchFamily="34" charset="0"/>
              </a:rPr>
              <a:t>?			</a:t>
            </a:r>
            <a:r>
              <a:rPr lang="en-GB" sz="1800" dirty="0" err="1">
                <a:solidFill>
                  <a:srgbClr val="1F4E79"/>
                </a:solidFill>
                <a:effectLst/>
                <a:latin typeface="+mj-lt"/>
                <a:ea typeface="Times New Roman" panose="02020603050405020304" pitchFamily="18" charset="0"/>
                <a:cs typeface="Arial" panose="020B0604020202020204" pitchFamily="34" charset="0"/>
              </a:rPr>
              <a:t>Machst</a:t>
            </a:r>
            <a:r>
              <a:rPr lang="en-GB" sz="1800" dirty="0">
                <a:solidFill>
                  <a:srgbClr val="1F4E79"/>
                </a:solidFill>
                <a:effectLst/>
                <a:latin typeface="+mj-lt"/>
                <a:ea typeface="Times New Roman" panose="02020603050405020304" pitchFamily="18" charset="0"/>
                <a:cs typeface="Arial" panose="020B0604020202020204" pitchFamily="34" charset="0"/>
              </a:rPr>
              <a:t> du _____________?		(write </a:t>
            </a:r>
            <a:r>
              <a:rPr lang="en-GB" sz="1800" b="1" dirty="0">
                <a:solidFill>
                  <a:srgbClr val="1F4E79"/>
                </a:solidFill>
                <a:effectLst/>
                <a:latin typeface="+mj-lt"/>
                <a:ea typeface="Times New Roman" panose="02020603050405020304" pitchFamily="18" charset="0"/>
                <a:cs typeface="Arial" panose="020B0604020202020204" pitchFamily="34" charset="0"/>
              </a:rPr>
              <a:t>one</a:t>
            </a:r>
            <a:r>
              <a:rPr lang="en-GB" sz="1800" dirty="0">
                <a:solidFill>
                  <a:srgbClr val="1F4E79"/>
                </a:solidFill>
                <a:effectLst/>
                <a:latin typeface="+mj-lt"/>
                <a:ea typeface="Times New Roman" panose="02020603050405020304" pitchFamily="18" charset="0"/>
                <a:cs typeface="Arial" panose="020B0604020202020204" pitchFamily="34" charset="0"/>
              </a:rPr>
              <a:t> word)</a:t>
            </a:r>
            <a:endParaRPr lang="en-GB" sz="1600" dirty="0">
              <a:effectLst/>
              <a:latin typeface="+mj-lt"/>
              <a:ea typeface="SimSun" panose="02010600030101010101" pitchFamily="2" charset="-122"/>
              <a:cs typeface="Times New Roman" panose="02020603050405020304" pitchFamily="18" charset="0"/>
            </a:endParaRPr>
          </a:p>
          <a:p>
            <a:pPr>
              <a:lnSpc>
                <a:spcPct val="150000"/>
              </a:lnSpc>
              <a:spcAft>
                <a:spcPts val="800"/>
              </a:spcAft>
            </a:pPr>
            <a:r>
              <a:rPr lang="en-GB" sz="1800" dirty="0">
                <a:solidFill>
                  <a:srgbClr val="1F4E79"/>
                </a:solidFill>
                <a:effectLst/>
                <a:latin typeface="+mj-lt"/>
                <a:ea typeface="Times New Roman" panose="02020603050405020304" pitchFamily="18" charset="0"/>
                <a:cs typeface="Arial" panose="020B0604020202020204" pitchFamily="34" charset="0"/>
              </a:rPr>
              <a:t>10. The </a:t>
            </a:r>
            <a:r>
              <a:rPr lang="en-GB" sz="1800" b="1" u="sng" dirty="0">
                <a:solidFill>
                  <a:srgbClr val="1F4E79"/>
                </a:solidFill>
                <a:effectLst/>
                <a:latin typeface="+mj-lt"/>
                <a:ea typeface="Times New Roman" panose="02020603050405020304" pitchFamily="18" charset="0"/>
                <a:cs typeface="Arial" panose="020B0604020202020204" pitchFamily="34" charset="0"/>
              </a:rPr>
              <a:t>child</a:t>
            </a:r>
            <a:r>
              <a:rPr lang="en-GB" sz="1800" dirty="0">
                <a:solidFill>
                  <a:srgbClr val="1F4E79"/>
                </a:solidFill>
                <a:effectLst/>
                <a:latin typeface="+mj-lt"/>
                <a:ea typeface="Times New Roman" panose="02020603050405020304" pitchFamily="18" charset="0"/>
                <a:cs typeface="Arial" panose="020B0604020202020204" pitchFamily="34" charset="0"/>
              </a:rPr>
              <a:t> eats </a:t>
            </a:r>
            <a:r>
              <a:rPr lang="en-GB" sz="1800" b="1" u="sng" dirty="0">
                <a:solidFill>
                  <a:srgbClr val="1F4E79"/>
                </a:solidFill>
                <a:effectLst/>
                <a:latin typeface="+mj-lt"/>
                <a:ea typeface="Times New Roman" panose="02020603050405020304" pitchFamily="18" charset="0"/>
                <a:cs typeface="Arial" panose="020B0604020202020204" pitchFamily="34" charset="0"/>
              </a:rPr>
              <a:t>slowly</a:t>
            </a:r>
            <a:r>
              <a:rPr lang="en-GB" sz="1800" dirty="0">
                <a:solidFill>
                  <a:srgbClr val="1F4E79"/>
                </a:solidFill>
                <a:effectLst/>
                <a:latin typeface="+mj-lt"/>
                <a:ea typeface="Times New Roman" panose="02020603050405020304" pitchFamily="18" charset="0"/>
                <a:cs typeface="Arial" panose="020B0604020202020204" pitchFamily="34" charset="0"/>
              </a:rPr>
              <a:t>.			Das _____________ </a:t>
            </a:r>
            <a:r>
              <a:rPr lang="en-GB" sz="1800" dirty="0" err="1">
                <a:solidFill>
                  <a:srgbClr val="1F4E79"/>
                </a:solidFill>
                <a:effectLst/>
                <a:latin typeface="+mj-lt"/>
                <a:ea typeface="Times New Roman" panose="02020603050405020304" pitchFamily="18" charset="0"/>
                <a:cs typeface="Arial" panose="020B0604020202020204" pitchFamily="34" charset="0"/>
              </a:rPr>
              <a:t>isst</a:t>
            </a:r>
            <a:r>
              <a:rPr lang="en-GB" sz="1800" dirty="0">
                <a:solidFill>
                  <a:srgbClr val="1F4E79"/>
                </a:solidFill>
                <a:effectLst/>
                <a:latin typeface="+mj-lt"/>
                <a:ea typeface="Times New Roman" panose="02020603050405020304" pitchFamily="18" charset="0"/>
                <a:cs typeface="Arial" panose="020B0604020202020204" pitchFamily="34" charset="0"/>
              </a:rPr>
              <a:t> _____________.	(write </a:t>
            </a:r>
            <a:r>
              <a:rPr lang="en-GB" sz="1800" b="1" dirty="0">
                <a:solidFill>
                  <a:srgbClr val="1F4E79"/>
                </a:solidFill>
                <a:effectLst/>
                <a:latin typeface="+mj-lt"/>
                <a:ea typeface="Times New Roman" panose="02020603050405020304" pitchFamily="18" charset="0"/>
                <a:cs typeface="Arial" panose="020B0604020202020204" pitchFamily="34" charset="0"/>
              </a:rPr>
              <a:t>two</a:t>
            </a:r>
            <a:r>
              <a:rPr lang="en-GB" sz="1800" dirty="0">
                <a:solidFill>
                  <a:srgbClr val="1F4E79"/>
                </a:solidFill>
                <a:effectLst/>
                <a:latin typeface="+mj-lt"/>
                <a:ea typeface="Times New Roman" panose="02020603050405020304" pitchFamily="18" charset="0"/>
                <a:cs typeface="Arial" panose="020B0604020202020204" pitchFamily="34" charset="0"/>
              </a:rPr>
              <a:t> words)</a:t>
            </a:r>
            <a:endParaRPr lang="en-GB" sz="1600" dirty="0">
              <a:effectLst/>
              <a:latin typeface="+mj-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208020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516360"/>
          </a:xfrm>
          <a:prstGeom prst="rect">
            <a:avLst/>
          </a:prstGeom>
          <a:noFill/>
        </p:spPr>
        <p:txBody>
          <a:bodyPr wrap="square">
            <a:spAutoFit/>
          </a:bodyPr>
          <a:lstStyle/>
          <a:p>
            <a:pPr>
              <a:lnSpc>
                <a:spcPct val="107000"/>
              </a:lnSpc>
              <a:spcAft>
                <a:spcPts val="800"/>
              </a:spcAft>
            </a:pPr>
            <a:r>
              <a:rPr lang="en-GB" sz="28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Put a (X) next to the person the sentence is about.</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9" name="Title 2">
            <a:extLst>
              <a:ext uri="{FF2B5EF4-FFF2-40B4-BE49-F238E27FC236}">
                <a16:creationId xmlns:a16="http://schemas.microsoft.com/office/drawing/2014/main" id="{7268E9C9-FC1E-1523-875B-32ED1C2C3D50}"/>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0" name="Picture 9" descr="Icon&#10;&#10;Description automatically generated">
            <a:extLst>
              <a:ext uri="{FF2B5EF4-FFF2-40B4-BE49-F238E27FC236}">
                <a16:creationId xmlns:a16="http://schemas.microsoft.com/office/drawing/2014/main" id="{DB0AA6A4-8D4A-E042-446F-937DB9AF1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graphicFrame>
        <p:nvGraphicFramePr>
          <p:cNvPr id="11" name="Table 10">
            <a:extLst>
              <a:ext uri="{FF2B5EF4-FFF2-40B4-BE49-F238E27FC236}">
                <a16:creationId xmlns:a16="http://schemas.microsoft.com/office/drawing/2014/main" id="{02547709-923B-B8D3-6CC2-F7B19B2A2BD6}"/>
              </a:ext>
            </a:extLst>
          </p:cNvPr>
          <p:cNvGraphicFramePr>
            <a:graphicFrameLocks noGrp="1"/>
          </p:cNvGraphicFramePr>
          <p:nvPr>
            <p:extLst>
              <p:ext uri="{D42A27DB-BD31-4B8C-83A1-F6EECF244321}">
                <p14:modId xmlns:p14="http://schemas.microsoft.com/office/powerpoint/2010/main" val="459695642"/>
              </p:ext>
            </p:extLst>
          </p:nvPr>
        </p:nvGraphicFramePr>
        <p:xfrm>
          <a:off x="902044" y="1450496"/>
          <a:ext cx="10589740" cy="5209796"/>
        </p:xfrm>
        <a:graphic>
          <a:graphicData uri="http://schemas.openxmlformats.org/drawingml/2006/table">
            <a:tbl>
              <a:tblPr firstRow="1" firstCol="1" bandRow="1"/>
              <a:tblGrid>
                <a:gridCol w="494074">
                  <a:extLst>
                    <a:ext uri="{9D8B030D-6E8A-4147-A177-3AD203B41FA5}">
                      <a16:colId xmlns:a16="http://schemas.microsoft.com/office/drawing/2014/main" val="1158959814"/>
                    </a:ext>
                  </a:extLst>
                </a:gridCol>
                <a:gridCol w="1935878">
                  <a:extLst>
                    <a:ext uri="{9D8B030D-6E8A-4147-A177-3AD203B41FA5}">
                      <a16:colId xmlns:a16="http://schemas.microsoft.com/office/drawing/2014/main" val="2211016633"/>
                    </a:ext>
                  </a:extLst>
                </a:gridCol>
                <a:gridCol w="2560289">
                  <a:extLst>
                    <a:ext uri="{9D8B030D-6E8A-4147-A177-3AD203B41FA5}">
                      <a16:colId xmlns:a16="http://schemas.microsoft.com/office/drawing/2014/main" val="445118147"/>
                    </a:ext>
                  </a:extLst>
                </a:gridCol>
                <a:gridCol w="332413">
                  <a:extLst>
                    <a:ext uri="{9D8B030D-6E8A-4147-A177-3AD203B41FA5}">
                      <a16:colId xmlns:a16="http://schemas.microsoft.com/office/drawing/2014/main" val="233643926"/>
                    </a:ext>
                  </a:extLst>
                </a:gridCol>
                <a:gridCol w="500136">
                  <a:extLst>
                    <a:ext uri="{9D8B030D-6E8A-4147-A177-3AD203B41FA5}">
                      <a16:colId xmlns:a16="http://schemas.microsoft.com/office/drawing/2014/main" val="14245541"/>
                    </a:ext>
                  </a:extLst>
                </a:gridCol>
                <a:gridCol w="1906577">
                  <a:extLst>
                    <a:ext uri="{9D8B030D-6E8A-4147-A177-3AD203B41FA5}">
                      <a16:colId xmlns:a16="http://schemas.microsoft.com/office/drawing/2014/main" val="414045630"/>
                    </a:ext>
                  </a:extLst>
                </a:gridCol>
                <a:gridCol w="2860373">
                  <a:extLst>
                    <a:ext uri="{9D8B030D-6E8A-4147-A177-3AD203B41FA5}">
                      <a16:colId xmlns:a16="http://schemas.microsoft.com/office/drawing/2014/main" val="2788039811"/>
                    </a:ext>
                  </a:extLst>
                </a:gridCol>
              </a:tblGrid>
              <a:tr h="1789006">
                <a:tc>
                  <a:txBody>
                    <a:bodyPr/>
                    <a:lstStyle/>
                    <a:p>
                      <a:pPr>
                        <a:lnSpc>
                          <a:spcPct val="107000"/>
                        </a:lnSpc>
                        <a:spcAft>
                          <a:spcPts val="800"/>
                        </a:spcAft>
                      </a:pPr>
                      <a:r>
                        <a:rPr lang="en-US" sz="2000" b="1">
                          <a:solidFill>
                            <a:srgbClr val="002060"/>
                          </a:solidFill>
                          <a:effectLst/>
                          <a:latin typeface="+mj-lt"/>
                          <a:ea typeface="SimSun" panose="02010600030101010101" pitchFamily="2" charset="-122"/>
                          <a:cs typeface="Times New Roman" panose="02020603050405020304" pitchFamily="18" charset="0"/>
                        </a:rPr>
                        <a:t>1</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I </a:t>
                      </a:r>
                      <a:endParaRPr lang="en-GB" sz="2000" dirty="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a:t>
                      </a:r>
                      <a:r>
                        <a:rPr lang="en-US" sz="2000" dirty="0">
                          <a:solidFill>
                            <a:srgbClr val="002060"/>
                          </a:solidFill>
                          <a:effectLst/>
                          <a:latin typeface="+mj-lt"/>
                          <a:ea typeface="SimSun" panose="02010600030101010101" pitchFamily="2" charset="-122"/>
                          <a:cs typeface="Times New Roman" panose="02020603050405020304" pitchFamily="18" charset="0"/>
                        </a:rPr>
                        <a:t>you </a:t>
                      </a:r>
                      <a:r>
                        <a:rPr lang="en-US" sz="2000" baseline="-25000" dirty="0">
                          <a:solidFill>
                            <a:srgbClr val="002060"/>
                          </a:solidFill>
                          <a:effectLst/>
                          <a:latin typeface="+mj-lt"/>
                          <a:ea typeface="SimSun" panose="02010600030101010101" pitchFamily="2" charset="-122"/>
                          <a:cs typeface="Times New Roman" panose="02020603050405020304" pitchFamily="18" charset="0"/>
                        </a:rPr>
                        <a:t>[singular]</a:t>
                      </a:r>
                      <a:endParaRPr lang="en-GB" sz="2000" dirty="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zh-CN" sz="2000" dirty="0">
                          <a:solidFill>
                            <a:srgbClr val="002060"/>
                          </a:solidFill>
                          <a:effectLst/>
                          <a:latin typeface="+mj-lt"/>
                          <a:ea typeface="MS Gothic" panose="020B0609070205080204" pitchFamily="49" charset="-128"/>
                          <a:cs typeface="Times New Roman" panose="02020603050405020304" pitchFamily="18"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s/he</a:t>
                      </a:r>
                      <a:endParaRPr lang="en-GB" sz="2000" dirty="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002060"/>
                          </a:solidFill>
                          <a:effectLst/>
                          <a:latin typeface="+mj-lt"/>
                          <a:ea typeface="MS Gothic" panose="020B0609070205080204" pitchFamily="49" charset="-128"/>
                          <a:cs typeface="Segoe UI Symbol" panose="020B0502040204020203" pitchFamily="34" charset="0"/>
                        </a:rPr>
                        <a:t>☐</a:t>
                      </a:r>
                      <a:r>
                        <a:rPr lang="en-GB" sz="2000" dirty="0">
                          <a:solidFill>
                            <a:srgbClr val="002060"/>
                          </a:solidFill>
                          <a:effectLst/>
                          <a:latin typeface="+mj-lt"/>
                          <a:ea typeface="SimSun" panose="02010600030101010101" pitchFamily="2" charset="-122"/>
                          <a:cs typeface="Times New Roman" panose="02020603050405020304" pitchFamily="18" charset="0"/>
                        </a:rPr>
                        <a:t> we</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de-DE" sz="2000">
                          <a:solidFill>
                            <a:srgbClr val="002060"/>
                          </a:solidFill>
                          <a:effectLst/>
                          <a:latin typeface="+mj-lt"/>
                          <a:ea typeface="SimSun" panose="02010600030101010101" pitchFamily="2" charset="-122"/>
                          <a:cs typeface="Times New Roman" panose="02020603050405020304" pitchFamily="18" charset="0"/>
                        </a:rPr>
                        <a:t>… kauft ein Buch.</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a:solidFill>
                            <a:srgbClr val="002060"/>
                          </a:solidFill>
                          <a:effectLst/>
                          <a:latin typeface="+mj-lt"/>
                          <a:ea typeface="SimSun" panose="02010600030101010101" pitchFamily="2" charset="-122"/>
                          <a:cs typeface="Times New Roman" panose="02020603050405020304" pitchFamily="18" charset="0"/>
                        </a:rPr>
                        <a:t> </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800"/>
                        </a:spcAft>
                      </a:pPr>
                      <a:r>
                        <a:rPr lang="en-US" sz="2000" b="1">
                          <a:solidFill>
                            <a:srgbClr val="002060"/>
                          </a:solidFill>
                          <a:effectLst/>
                          <a:latin typeface="+mj-lt"/>
                          <a:ea typeface="SimSun" panose="02010600030101010101" pitchFamily="2" charset="-122"/>
                          <a:cs typeface="Times New Roman" panose="02020603050405020304" pitchFamily="18" charset="0"/>
                        </a:rPr>
                        <a:t>4</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zh-CN" sz="2000">
                          <a:solidFill>
                            <a:srgbClr val="002060"/>
                          </a:solidFill>
                          <a:effectLst/>
                          <a:latin typeface="+mj-lt"/>
                          <a:ea typeface="MS Gothic" panose="020B0609070205080204" pitchFamily="49" charset="-128"/>
                          <a:cs typeface="Times New Roman" panose="02020603050405020304" pitchFamily="18" charset="0"/>
                        </a:rPr>
                        <a:t>☐</a:t>
                      </a:r>
                      <a:r>
                        <a:rPr lang="en-GB" sz="2000">
                          <a:solidFill>
                            <a:srgbClr val="002060"/>
                          </a:solidFill>
                          <a:effectLst/>
                          <a:latin typeface="+mj-lt"/>
                          <a:ea typeface="SimSun" panose="02010600030101010101" pitchFamily="2" charset="-122"/>
                          <a:cs typeface="Times New Roman" panose="02020603050405020304" pitchFamily="18" charset="0"/>
                        </a:rPr>
                        <a:t> I</a:t>
                      </a:r>
                      <a:endParaRPr lang="en-GB" sz="200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they</a:t>
                      </a:r>
                      <a:endParaRPr lang="en-GB" sz="200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you </a:t>
                      </a:r>
                      <a:r>
                        <a:rPr lang="en-GB" sz="2000" baseline="-25000">
                          <a:solidFill>
                            <a:srgbClr val="002060"/>
                          </a:solidFill>
                          <a:effectLst/>
                          <a:latin typeface="+mj-lt"/>
                          <a:ea typeface="SimSun" panose="02010600030101010101" pitchFamily="2" charset="-122"/>
                          <a:cs typeface="Times New Roman" panose="02020603050405020304" pitchFamily="18" charset="0"/>
                        </a:rPr>
                        <a:t>[singular]</a:t>
                      </a:r>
                      <a:endParaRPr lang="en-GB" sz="200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we</a:t>
                      </a:r>
                      <a:r>
                        <a:rPr lang="en-GB" sz="2000">
                          <a:effectLst/>
                          <a:latin typeface="+mj-lt"/>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002060"/>
                          </a:solidFill>
                          <a:effectLst/>
                          <a:latin typeface="+mj-lt"/>
                          <a:ea typeface="SimSun" panose="02010600030101010101" pitchFamily="2" charset="-122"/>
                          <a:cs typeface="Times New Roman" panose="02020603050405020304" pitchFamily="18" charset="0"/>
                        </a:rPr>
                        <a:t>… kann singen.</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1493715"/>
                  </a:ext>
                </a:extLst>
              </a:tr>
              <a:tr h="1710395">
                <a:tc>
                  <a:txBody>
                    <a:bodyPr/>
                    <a:lstStyle/>
                    <a:p>
                      <a:pPr>
                        <a:lnSpc>
                          <a:spcPct val="107000"/>
                        </a:lnSpc>
                        <a:spcAft>
                          <a:spcPts val="800"/>
                        </a:spcAft>
                      </a:pPr>
                      <a:r>
                        <a:rPr lang="en-US" sz="2000" b="1">
                          <a:solidFill>
                            <a:srgbClr val="002060"/>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you </a:t>
                      </a:r>
                      <a:r>
                        <a:rPr lang="en-GB" sz="2000" baseline="-25000">
                          <a:solidFill>
                            <a:srgbClr val="002060"/>
                          </a:solidFill>
                          <a:effectLst/>
                          <a:latin typeface="+mj-lt"/>
                          <a:ea typeface="SimSun" panose="02010600030101010101" pitchFamily="2" charset="-122"/>
                          <a:cs typeface="Times New Roman" panose="02020603050405020304" pitchFamily="18" charset="0"/>
                        </a:rPr>
                        <a:t>[singular]</a:t>
                      </a:r>
                      <a:endParaRPr lang="en-GB" sz="200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zh-CN" sz="2000">
                          <a:solidFill>
                            <a:srgbClr val="002060"/>
                          </a:solidFill>
                          <a:effectLst/>
                          <a:latin typeface="+mj-lt"/>
                          <a:ea typeface="MS Gothic" panose="020B0609070205080204" pitchFamily="49" charset="-128"/>
                          <a:cs typeface="Times New Roman" panose="02020603050405020304" pitchFamily="18" charset="0"/>
                        </a:rPr>
                        <a:t>☐</a:t>
                      </a:r>
                      <a:r>
                        <a:rPr lang="en-GB" sz="2000">
                          <a:solidFill>
                            <a:srgbClr val="002060"/>
                          </a:solidFill>
                          <a:effectLst/>
                          <a:latin typeface="+mj-lt"/>
                          <a:ea typeface="SimSun" panose="02010600030101010101" pitchFamily="2" charset="-122"/>
                          <a:cs typeface="Times New Roman" panose="02020603050405020304" pitchFamily="18" charset="0"/>
                        </a:rPr>
                        <a:t> they</a:t>
                      </a:r>
                      <a:endParaRPr lang="en-GB" sz="200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s/he</a:t>
                      </a:r>
                      <a:endParaRPr lang="en-GB" sz="200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you </a:t>
                      </a:r>
                      <a:r>
                        <a:rPr lang="en-GB" sz="2000" baseline="-25000">
                          <a:solidFill>
                            <a:srgbClr val="002060"/>
                          </a:solidFill>
                          <a:effectLst/>
                          <a:latin typeface="+mj-lt"/>
                          <a:ea typeface="SimSun" panose="02010600030101010101" pitchFamily="2" charset="-122"/>
                          <a:cs typeface="Times New Roman" panose="02020603050405020304" pitchFamily="18" charset="0"/>
                        </a:rPr>
                        <a:t>[plural]</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002060"/>
                          </a:solidFill>
                          <a:effectLst/>
                          <a:latin typeface="+mj-lt"/>
                          <a:ea typeface="SimSun" panose="02010600030101010101" pitchFamily="2" charset="-122"/>
                          <a:cs typeface="Times New Roman" panose="02020603050405020304" pitchFamily="18" charset="0"/>
                        </a:rPr>
                        <a:t>… sind im Garten.</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a:solidFill>
                            <a:srgbClr val="002060"/>
                          </a:solidFill>
                          <a:effectLst/>
                          <a:latin typeface="+mj-lt"/>
                          <a:ea typeface="SimSun" panose="02010600030101010101" pitchFamily="2" charset="-122"/>
                          <a:cs typeface="Times New Roman" panose="02020603050405020304" pitchFamily="18" charset="0"/>
                        </a:rPr>
                        <a:t> </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800"/>
                        </a:spcAft>
                      </a:pPr>
                      <a:r>
                        <a:rPr lang="en-US" sz="2000" b="1">
                          <a:solidFill>
                            <a:srgbClr val="002060"/>
                          </a:solidFill>
                          <a:effectLst/>
                          <a:latin typeface="+mj-lt"/>
                          <a:ea typeface="SimSun" panose="02010600030101010101" pitchFamily="2" charset="-122"/>
                          <a:cs typeface="Times New Roman" panose="02020603050405020304" pitchFamily="18" charset="0"/>
                        </a:rPr>
                        <a:t>5</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s/he</a:t>
                      </a:r>
                      <a:endParaRPr lang="en-GB" sz="200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zh-CN" sz="2000">
                          <a:solidFill>
                            <a:srgbClr val="002060"/>
                          </a:solidFill>
                          <a:effectLst/>
                          <a:latin typeface="+mj-lt"/>
                          <a:ea typeface="MS Gothic" panose="020B0609070205080204" pitchFamily="49" charset="-128"/>
                          <a:cs typeface="Times New Roman" panose="02020603050405020304" pitchFamily="18" charset="0"/>
                        </a:rPr>
                        <a:t>☐</a:t>
                      </a:r>
                      <a:r>
                        <a:rPr lang="en-GB" sz="2000">
                          <a:solidFill>
                            <a:srgbClr val="002060"/>
                          </a:solidFill>
                          <a:effectLst/>
                          <a:latin typeface="+mj-lt"/>
                          <a:ea typeface="SimSun" panose="02010600030101010101" pitchFamily="2" charset="-122"/>
                          <a:cs typeface="Times New Roman" panose="02020603050405020304" pitchFamily="18" charset="0"/>
                        </a:rPr>
                        <a:t> </a:t>
                      </a:r>
                      <a:r>
                        <a:rPr lang="en-US" sz="2000">
                          <a:solidFill>
                            <a:srgbClr val="002060"/>
                          </a:solidFill>
                          <a:effectLst/>
                          <a:latin typeface="+mj-lt"/>
                          <a:ea typeface="SimSun" panose="02010600030101010101" pitchFamily="2" charset="-122"/>
                          <a:cs typeface="Times New Roman" panose="02020603050405020304" pitchFamily="18" charset="0"/>
                        </a:rPr>
                        <a:t>you </a:t>
                      </a:r>
                      <a:r>
                        <a:rPr lang="en-US" sz="2000" baseline="-25000">
                          <a:solidFill>
                            <a:srgbClr val="002060"/>
                          </a:solidFill>
                          <a:effectLst/>
                          <a:latin typeface="+mj-lt"/>
                          <a:ea typeface="SimSun" panose="02010600030101010101" pitchFamily="2" charset="-122"/>
                          <a:cs typeface="Times New Roman" panose="02020603050405020304" pitchFamily="18" charset="0"/>
                        </a:rPr>
                        <a:t>[plural]</a:t>
                      </a:r>
                      <a:endParaRPr lang="en-GB" sz="200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they</a:t>
                      </a:r>
                      <a:endParaRPr lang="en-GB" sz="200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effectLst/>
                          <a:latin typeface="+mj-lt"/>
                          <a:ea typeface="SimSun" panose="02010600030101010101" pitchFamily="2" charset="-122"/>
                          <a:cs typeface="Times New Roman" panose="02020603050405020304" pitchFamily="18" charset="0"/>
                        </a:rPr>
                        <a:t> </a:t>
                      </a:r>
                      <a:r>
                        <a:rPr lang="en-GB" sz="2000">
                          <a:solidFill>
                            <a:srgbClr val="002060"/>
                          </a:solidFill>
                          <a:effectLst/>
                          <a:latin typeface="+mj-lt"/>
                          <a:ea typeface="SimSun" panose="02010600030101010101" pitchFamily="2" charset="-122"/>
                          <a:cs typeface="Times New Roman" panose="02020603050405020304" pitchFamily="18" charset="0"/>
                        </a:rPr>
                        <a:t> I</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002060"/>
                          </a:solidFill>
                          <a:effectLst/>
                          <a:latin typeface="+mj-lt"/>
                          <a:ea typeface="SimSun" panose="02010600030101010101" pitchFamily="2" charset="-122"/>
                          <a:cs typeface="Times New Roman" panose="02020603050405020304" pitchFamily="18" charset="0"/>
                        </a:rPr>
                        <a:t>… habt viele Fotos.</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3783133"/>
                  </a:ext>
                </a:extLst>
              </a:tr>
              <a:tr h="1710395">
                <a:tc>
                  <a:txBody>
                    <a:bodyPr/>
                    <a:lstStyle/>
                    <a:p>
                      <a:pPr>
                        <a:lnSpc>
                          <a:spcPct val="107000"/>
                        </a:lnSpc>
                        <a:spcAft>
                          <a:spcPts val="800"/>
                        </a:spcAft>
                      </a:pPr>
                      <a:r>
                        <a:rPr lang="en-US" sz="2000" b="1">
                          <a:solidFill>
                            <a:srgbClr val="002060"/>
                          </a:solidFill>
                          <a:effectLst/>
                          <a:latin typeface="+mj-lt"/>
                          <a:ea typeface="SimSun" panose="02010600030101010101" pitchFamily="2" charset="-122"/>
                          <a:cs typeface="Times New Roman" panose="02020603050405020304" pitchFamily="18" charset="0"/>
                        </a:rPr>
                        <a:t>3</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I </a:t>
                      </a:r>
                      <a:endParaRPr lang="en-GB" sz="200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zh-CN" sz="2000">
                          <a:solidFill>
                            <a:srgbClr val="002060"/>
                          </a:solidFill>
                          <a:effectLst/>
                          <a:latin typeface="+mj-lt"/>
                          <a:ea typeface="MS Gothic" panose="020B0609070205080204" pitchFamily="49" charset="-128"/>
                          <a:cs typeface="Times New Roman" panose="02020603050405020304" pitchFamily="18" charset="0"/>
                        </a:rPr>
                        <a:t>☐</a:t>
                      </a:r>
                      <a:r>
                        <a:rPr lang="en-GB" sz="2000">
                          <a:solidFill>
                            <a:srgbClr val="002060"/>
                          </a:solidFill>
                          <a:effectLst/>
                          <a:latin typeface="+mj-lt"/>
                          <a:ea typeface="SimSun" panose="02010600030101010101" pitchFamily="2" charset="-122"/>
                          <a:cs typeface="Times New Roman" panose="02020603050405020304" pitchFamily="18" charset="0"/>
                        </a:rPr>
                        <a:t> </a:t>
                      </a:r>
                      <a:r>
                        <a:rPr lang="en-US" sz="2000">
                          <a:solidFill>
                            <a:srgbClr val="002060"/>
                          </a:solidFill>
                          <a:effectLst/>
                          <a:latin typeface="+mj-lt"/>
                          <a:ea typeface="SimSun" panose="02010600030101010101" pitchFamily="2" charset="-122"/>
                          <a:cs typeface="Times New Roman" panose="02020603050405020304" pitchFamily="18" charset="0"/>
                        </a:rPr>
                        <a:t>you </a:t>
                      </a:r>
                      <a:r>
                        <a:rPr lang="en-US" sz="2000" baseline="-25000">
                          <a:solidFill>
                            <a:srgbClr val="002060"/>
                          </a:solidFill>
                          <a:effectLst/>
                          <a:latin typeface="+mj-lt"/>
                          <a:ea typeface="SimSun" panose="02010600030101010101" pitchFamily="2" charset="-122"/>
                          <a:cs typeface="Times New Roman" panose="02020603050405020304" pitchFamily="18" charset="0"/>
                        </a:rPr>
                        <a:t>[singular]</a:t>
                      </a:r>
                      <a:endParaRPr lang="en-GB" sz="200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they</a:t>
                      </a:r>
                      <a:endParaRPr lang="en-GB" sz="200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we</a:t>
                      </a:r>
                      <a:r>
                        <a:rPr lang="en-GB" sz="2000">
                          <a:effectLst/>
                          <a:latin typeface="+mj-lt"/>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solidFill>
                            <a:srgbClr val="002060"/>
                          </a:solidFill>
                          <a:effectLst/>
                          <a:latin typeface="+mj-lt"/>
                          <a:ea typeface="SimSun" panose="02010600030101010101" pitchFamily="2" charset="-122"/>
                          <a:cs typeface="Times New Roman" panose="02020603050405020304" pitchFamily="18" charset="0"/>
                        </a:rPr>
                        <a:t>… liest.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a:solidFill>
                            <a:srgbClr val="002060"/>
                          </a:solidFill>
                          <a:effectLst/>
                          <a:latin typeface="+mj-lt"/>
                          <a:ea typeface="SimSun" panose="02010600030101010101" pitchFamily="2" charset="-122"/>
                          <a:cs typeface="Times New Roman" panose="02020603050405020304" pitchFamily="18" charset="0"/>
                        </a:rPr>
                        <a:t> </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800"/>
                        </a:spcAft>
                      </a:pPr>
                      <a:r>
                        <a:rPr lang="en-US" sz="2000" b="1">
                          <a:solidFill>
                            <a:srgbClr val="002060"/>
                          </a:solidFill>
                          <a:effectLst/>
                          <a:latin typeface="+mj-lt"/>
                          <a:ea typeface="SimSun" panose="02010600030101010101" pitchFamily="2" charset="-122"/>
                          <a:cs typeface="Times New Roman" panose="02020603050405020304" pitchFamily="18" charset="0"/>
                        </a:rPr>
                        <a:t>6</a:t>
                      </a:r>
                      <a:endParaRPr lang="en-GB" sz="2000">
                        <a:effectLst/>
                        <a:latin typeface="+mj-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I </a:t>
                      </a:r>
                      <a:endParaRPr lang="en-GB" sz="200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a:t>
                      </a:r>
                      <a:r>
                        <a:rPr lang="en-US" sz="2000">
                          <a:solidFill>
                            <a:srgbClr val="002060"/>
                          </a:solidFill>
                          <a:effectLst/>
                          <a:latin typeface="+mj-lt"/>
                          <a:ea typeface="SimSun" panose="02010600030101010101" pitchFamily="2" charset="-122"/>
                          <a:cs typeface="Times New Roman" panose="02020603050405020304" pitchFamily="18" charset="0"/>
                        </a:rPr>
                        <a:t>you </a:t>
                      </a:r>
                      <a:r>
                        <a:rPr lang="en-US" sz="2000" baseline="-25000">
                          <a:solidFill>
                            <a:srgbClr val="002060"/>
                          </a:solidFill>
                          <a:effectLst/>
                          <a:latin typeface="+mj-lt"/>
                          <a:ea typeface="SimSun" panose="02010600030101010101" pitchFamily="2" charset="-122"/>
                          <a:cs typeface="Times New Roman" panose="02020603050405020304" pitchFamily="18" charset="0"/>
                        </a:rPr>
                        <a:t>[singular]</a:t>
                      </a:r>
                      <a:endParaRPr lang="en-GB" sz="2000">
                        <a:effectLst/>
                        <a:latin typeface="+mj-lt"/>
                        <a:ea typeface="SimSun" panose="02010600030101010101" pitchFamily="2" charset="-122"/>
                        <a:cs typeface="Times New Roman" panose="02020603050405020304" pitchFamily="18" charset="0"/>
                      </a:endParaRPr>
                    </a:p>
                    <a:p>
                      <a:pPr>
                        <a:lnSpc>
                          <a:spcPct val="107000"/>
                        </a:lnSpc>
                        <a:spcBef>
                          <a:spcPts val="600"/>
                        </a:spcBef>
                        <a:spcAft>
                          <a:spcPts val="600"/>
                        </a:spcAft>
                      </a:pPr>
                      <a:r>
                        <a:rPr lang="en-GB" sz="2000">
                          <a:solidFill>
                            <a:srgbClr val="002060"/>
                          </a:solidFill>
                          <a:effectLst/>
                          <a:latin typeface="+mj-lt"/>
                          <a:ea typeface="MS Gothic" panose="020B0609070205080204" pitchFamily="49" charset="-128"/>
                          <a:cs typeface="Segoe UI Symbol" panose="020B0502040204020203" pitchFamily="34" charset="0"/>
                        </a:rPr>
                        <a:t>☐</a:t>
                      </a:r>
                      <a:r>
                        <a:rPr lang="en-GB" sz="2000">
                          <a:solidFill>
                            <a:srgbClr val="002060"/>
                          </a:solidFill>
                          <a:effectLst/>
                          <a:latin typeface="+mj-lt"/>
                          <a:ea typeface="SimSun" panose="02010600030101010101" pitchFamily="2" charset="-122"/>
                          <a:cs typeface="Times New Roman" panose="02020603050405020304" pitchFamily="18" charset="0"/>
                        </a:rPr>
                        <a:t> s/he</a:t>
                      </a:r>
                      <a:endParaRPr lang="en-GB" sz="200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zh-CN" sz="2000">
                          <a:solidFill>
                            <a:srgbClr val="002060"/>
                          </a:solidFill>
                          <a:effectLst/>
                          <a:latin typeface="+mj-lt"/>
                          <a:ea typeface="MS Gothic" panose="020B0609070205080204" pitchFamily="49" charset="-128"/>
                          <a:cs typeface="Times New Roman" panose="02020603050405020304" pitchFamily="18" charset="0"/>
                        </a:rPr>
                        <a:t>☐</a:t>
                      </a:r>
                      <a:r>
                        <a:rPr lang="en-GB" sz="2000">
                          <a:solidFill>
                            <a:srgbClr val="002060"/>
                          </a:solidFill>
                          <a:effectLst/>
                          <a:latin typeface="+mj-lt"/>
                          <a:ea typeface="SimSun" panose="02010600030101010101" pitchFamily="2" charset="-122"/>
                          <a:cs typeface="Times New Roman" panose="02020603050405020304" pitchFamily="18" charset="0"/>
                        </a:rPr>
                        <a:t> we</a:t>
                      </a:r>
                      <a:r>
                        <a:rPr lang="en-GB" sz="2000">
                          <a:effectLst/>
                          <a:latin typeface="+mj-lt"/>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solidFill>
                            <a:srgbClr val="002060"/>
                          </a:solidFill>
                          <a:effectLst/>
                          <a:latin typeface="+mj-lt"/>
                          <a:ea typeface="SimSun" panose="02010600030101010101" pitchFamily="2" charset="-122"/>
                          <a:cs typeface="Times New Roman" panose="02020603050405020304" pitchFamily="18" charset="0"/>
                        </a:rPr>
                        <a:t>… planen eine Party.</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0965313"/>
                  </a:ext>
                </a:extLst>
              </a:tr>
            </a:tbl>
          </a:graphicData>
        </a:graphic>
      </p:graphicFrame>
      <p:sp>
        <p:nvSpPr>
          <p:cNvPr id="12" name="Right Brace 11" descr="right brace to connect possible answers with the question">
            <a:extLst>
              <a:ext uri="{FF2B5EF4-FFF2-40B4-BE49-F238E27FC236}">
                <a16:creationId xmlns:a16="http://schemas.microsoft.com/office/drawing/2014/main" id="{4D62392C-621B-5DC4-C2E5-20F838F50976}"/>
              </a:ext>
            </a:extLst>
          </p:cNvPr>
          <p:cNvSpPr/>
          <p:nvPr/>
        </p:nvSpPr>
        <p:spPr>
          <a:xfrm>
            <a:off x="3079621" y="1598827"/>
            <a:ext cx="219075" cy="157713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sp>
        <p:nvSpPr>
          <p:cNvPr id="18" name="Right Brace 17" descr="right brace to connect possible answers with the question">
            <a:extLst>
              <a:ext uri="{FF2B5EF4-FFF2-40B4-BE49-F238E27FC236}">
                <a16:creationId xmlns:a16="http://schemas.microsoft.com/office/drawing/2014/main" id="{810A53E3-72CF-F4A6-4991-04314E9C77C4}"/>
              </a:ext>
            </a:extLst>
          </p:cNvPr>
          <p:cNvSpPr/>
          <p:nvPr/>
        </p:nvSpPr>
        <p:spPr>
          <a:xfrm>
            <a:off x="3079621" y="5013743"/>
            <a:ext cx="219075" cy="157713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sp>
        <p:nvSpPr>
          <p:cNvPr id="19" name="Right Brace 18" descr="right brace to connect possible answers with the question">
            <a:extLst>
              <a:ext uri="{FF2B5EF4-FFF2-40B4-BE49-F238E27FC236}">
                <a16:creationId xmlns:a16="http://schemas.microsoft.com/office/drawing/2014/main" id="{17F66065-F365-AEA0-FD24-10433A424083}"/>
              </a:ext>
            </a:extLst>
          </p:cNvPr>
          <p:cNvSpPr/>
          <p:nvPr/>
        </p:nvSpPr>
        <p:spPr>
          <a:xfrm>
            <a:off x="3079621" y="3314357"/>
            <a:ext cx="219075" cy="157713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sp>
        <p:nvSpPr>
          <p:cNvPr id="20" name="Right Brace 19" descr="right brace to connect possible answers with the question">
            <a:extLst>
              <a:ext uri="{FF2B5EF4-FFF2-40B4-BE49-F238E27FC236}">
                <a16:creationId xmlns:a16="http://schemas.microsoft.com/office/drawing/2014/main" id="{1FF75CCF-1270-7079-E108-B6F35E80CB3C}"/>
              </a:ext>
            </a:extLst>
          </p:cNvPr>
          <p:cNvSpPr/>
          <p:nvPr/>
        </p:nvSpPr>
        <p:spPr>
          <a:xfrm>
            <a:off x="8384788" y="1598827"/>
            <a:ext cx="219075" cy="157713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sp>
        <p:nvSpPr>
          <p:cNvPr id="21" name="Right Brace 20" descr="right brace to connect possible answers with the question">
            <a:extLst>
              <a:ext uri="{FF2B5EF4-FFF2-40B4-BE49-F238E27FC236}">
                <a16:creationId xmlns:a16="http://schemas.microsoft.com/office/drawing/2014/main" id="{1E6DFF6D-9461-0607-34EF-A0194DEC908A}"/>
              </a:ext>
            </a:extLst>
          </p:cNvPr>
          <p:cNvSpPr/>
          <p:nvPr/>
        </p:nvSpPr>
        <p:spPr>
          <a:xfrm>
            <a:off x="8384788" y="5013743"/>
            <a:ext cx="219075" cy="157713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sp>
        <p:nvSpPr>
          <p:cNvPr id="22" name="Right Brace 21" descr="right brace to connect possible answers with the question">
            <a:extLst>
              <a:ext uri="{FF2B5EF4-FFF2-40B4-BE49-F238E27FC236}">
                <a16:creationId xmlns:a16="http://schemas.microsoft.com/office/drawing/2014/main" id="{33A0EE49-C801-C6E9-0105-9FEB7D962058}"/>
              </a:ext>
            </a:extLst>
          </p:cNvPr>
          <p:cNvSpPr/>
          <p:nvPr/>
        </p:nvSpPr>
        <p:spPr>
          <a:xfrm>
            <a:off x="8384788" y="3314357"/>
            <a:ext cx="219075" cy="157713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spTree>
    <p:extLst>
      <p:ext uri="{BB962C8B-B14F-4D97-AF65-F5344CB8AC3E}">
        <p14:creationId xmlns:p14="http://schemas.microsoft.com/office/powerpoint/2010/main" val="4019602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381890" y="522235"/>
            <a:ext cx="9788615" cy="516360"/>
          </a:xfrm>
          <a:prstGeom prst="rect">
            <a:avLst/>
          </a:prstGeom>
          <a:noFill/>
        </p:spPr>
        <p:txBody>
          <a:bodyPr wrap="square">
            <a:spAutoFit/>
          </a:bodyPr>
          <a:lstStyle/>
          <a:p>
            <a:pPr>
              <a:lnSpc>
                <a:spcPct val="107000"/>
              </a:lnSpc>
              <a:spcAft>
                <a:spcPts val="800"/>
              </a:spcAft>
            </a:pPr>
            <a:r>
              <a:rPr lang="en-GB" sz="28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B</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Put a (X) next to the noun that completes each sentence.</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9" name="Title 2">
            <a:extLst>
              <a:ext uri="{FF2B5EF4-FFF2-40B4-BE49-F238E27FC236}">
                <a16:creationId xmlns:a16="http://schemas.microsoft.com/office/drawing/2014/main" id="{7268E9C9-FC1E-1523-875B-32ED1C2C3D50}"/>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0" name="Picture 9" descr="Icon&#10;&#10;Description automatically generated">
            <a:extLst>
              <a:ext uri="{FF2B5EF4-FFF2-40B4-BE49-F238E27FC236}">
                <a16:creationId xmlns:a16="http://schemas.microsoft.com/office/drawing/2014/main" id="{DB0AA6A4-8D4A-E042-446F-937DB9AF1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graphicFrame>
        <p:nvGraphicFramePr>
          <p:cNvPr id="3" name="Table 2">
            <a:extLst>
              <a:ext uri="{FF2B5EF4-FFF2-40B4-BE49-F238E27FC236}">
                <a16:creationId xmlns:a16="http://schemas.microsoft.com/office/drawing/2014/main" id="{ADAA36EA-7DBA-D447-5A16-20CBD87216D9}"/>
              </a:ext>
            </a:extLst>
          </p:cNvPr>
          <p:cNvGraphicFramePr>
            <a:graphicFrameLocks noGrp="1"/>
          </p:cNvGraphicFramePr>
          <p:nvPr>
            <p:extLst>
              <p:ext uri="{D42A27DB-BD31-4B8C-83A1-F6EECF244321}">
                <p14:modId xmlns:p14="http://schemas.microsoft.com/office/powerpoint/2010/main" val="4154595408"/>
              </p:ext>
            </p:extLst>
          </p:nvPr>
        </p:nvGraphicFramePr>
        <p:xfrm>
          <a:off x="1378669" y="1696319"/>
          <a:ext cx="8946292" cy="4432630"/>
        </p:xfrm>
        <a:graphic>
          <a:graphicData uri="http://schemas.openxmlformats.org/drawingml/2006/table">
            <a:tbl>
              <a:tblPr firstRow="1" firstCol="1" bandRow="1"/>
              <a:tblGrid>
                <a:gridCol w="703859">
                  <a:extLst>
                    <a:ext uri="{9D8B030D-6E8A-4147-A177-3AD203B41FA5}">
                      <a16:colId xmlns:a16="http://schemas.microsoft.com/office/drawing/2014/main" val="3898985709"/>
                    </a:ext>
                  </a:extLst>
                </a:gridCol>
                <a:gridCol w="2757349">
                  <a:extLst>
                    <a:ext uri="{9D8B030D-6E8A-4147-A177-3AD203B41FA5}">
                      <a16:colId xmlns:a16="http://schemas.microsoft.com/office/drawing/2014/main" val="3855951309"/>
                    </a:ext>
                  </a:extLst>
                </a:gridCol>
                <a:gridCol w="2740265">
                  <a:extLst>
                    <a:ext uri="{9D8B030D-6E8A-4147-A177-3AD203B41FA5}">
                      <a16:colId xmlns:a16="http://schemas.microsoft.com/office/drawing/2014/main" val="2237324038"/>
                    </a:ext>
                  </a:extLst>
                </a:gridCol>
                <a:gridCol w="2744819">
                  <a:extLst>
                    <a:ext uri="{9D8B030D-6E8A-4147-A177-3AD203B41FA5}">
                      <a16:colId xmlns:a16="http://schemas.microsoft.com/office/drawing/2014/main" val="2004008105"/>
                    </a:ext>
                  </a:extLst>
                </a:gridCol>
              </a:tblGrid>
              <a:tr h="886526">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1.</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err="1">
                          <a:solidFill>
                            <a:srgbClr val="1F4E79"/>
                          </a:solidFill>
                          <a:effectLst/>
                          <a:latin typeface="+mj-lt"/>
                          <a:ea typeface="SimSun" panose="02010600030101010101" pitchFamily="2" charset="-122"/>
                          <a:cs typeface="Times New Roman" panose="02020603050405020304" pitchFamily="18" charset="0"/>
                        </a:rPr>
                        <a:t>Welche</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mj-lt"/>
                          <a:ea typeface="MS Gothic" panose="020B0609070205080204" pitchFamily="49" charset="-128"/>
                          <a:cs typeface="Segoe UI Symbol" panose="020B0502040204020203" pitchFamily="34" charset="0"/>
                        </a:rPr>
                        <a:t>☐</a:t>
                      </a:r>
                      <a:r>
                        <a:rPr lang="en-GB" sz="2000">
                          <a:solidFill>
                            <a:srgbClr val="1F4E79"/>
                          </a:solidFill>
                          <a:effectLst/>
                          <a:latin typeface="+mj-lt"/>
                          <a:ea typeface="MS Gothic" panose="020B0609070205080204" pitchFamily="49" charset="-128"/>
                          <a:cs typeface="Times New Roman" panose="02020603050405020304" pitchFamily="18" charset="0"/>
                        </a:rPr>
                        <a:t> Lied (nt)</a:t>
                      </a:r>
                      <a:endParaRPr lang="en-GB" sz="200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a:solidFill>
                            <a:srgbClr val="1F4E79"/>
                          </a:solidFill>
                          <a:effectLst/>
                          <a:latin typeface="+mj-lt"/>
                          <a:ea typeface="MS Gothic" panose="020B0609070205080204" pitchFamily="49" charset="-128"/>
                          <a:cs typeface="Times New Roman" panose="02020603050405020304" pitchFamily="18" charset="0"/>
                        </a:rPr>
                        <a:t>☐ Aktivität (f)</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ist das?</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3011913"/>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Dieser</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Kuchen (m)</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Geschenk</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nt</a:t>
                      </a:r>
                      <a:r>
                        <a:rPr lang="en-GB" sz="2000" dirty="0">
                          <a:solidFill>
                            <a:srgbClr val="1F4E79"/>
                          </a:solidFill>
                          <a:effectLst/>
                          <a:latin typeface="+mj-lt"/>
                          <a:ea typeface="MS Gothic" panose="020B0609070205080204" pitchFamily="49" charset="-128"/>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ist sehr groß!</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2204131"/>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3.</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Meine</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mj-lt"/>
                          <a:ea typeface="MS Gothic" panose="020B0609070205080204" pitchFamily="49" charset="-128"/>
                          <a:cs typeface="Times New Roman" panose="02020603050405020304" pitchFamily="18" charset="0"/>
                        </a:rPr>
                        <a:t>☐ Familie (f)</a:t>
                      </a:r>
                      <a:endParaRPr lang="en-GB" sz="200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a:solidFill>
                            <a:srgbClr val="1F4E79"/>
                          </a:solidFill>
                          <a:effectLst/>
                          <a:latin typeface="+mj-lt"/>
                          <a:ea typeface="MS Gothic" panose="020B0609070205080204" pitchFamily="49" charset="-128"/>
                          <a:cs typeface="Segoe UI Symbol" panose="020B0502040204020203" pitchFamily="34" charset="0"/>
                        </a:rPr>
                        <a:t>☐</a:t>
                      </a:r>
                      <a:r>
                        <a:rPr lang="en-GB" sz="2000">
                          <a:solidFill>
                            <a:srgbClr val="1F4E79"/>
                          </a:solidFill>
                          <a:effectLst/>
                          <a:latin typeface="+mj-lt"/>
                          <a:ea typeface="MS Gothic" panose="020B0609070205080204" pitchFamily="49" charset="-128"/>
                          <a:cs typeface="Times New Roman" panose="02020603050405020304" pitchFamily="18" charset="0"/>
                        </a:rPr>
                        <a:t> Glas (nt)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mj-lt"/>
                          <a:ea typeface="SimSun" panose="02010600030101010101" pitchFamily="2" charset="-122"/>
                          <a:cs typeface="Times New Roman" panose="02020603050405020304" pitchFamily="18" charset="0"/>
                        </a:rPr>
                        <a:t>ist</a:t>
                      </a:r>
                      <a:r>
                        <a:rPr lang="en-GB" sz="2000" dirty="0">
                          <a:solidFill>
                            <a:srgbClr val="1F4E79"/>
                          </a:solidFill>
                          <a:effectLst/>
                          <a:latin typeface="+mj-lt"/>
                          <a:ea typeface="SimSun" panose="02010600030101010101" pitchFamily="2" charset="-122"/>
                          <a:cs typeface="Times New Roman" panose="02020603050405020304" pitchFamily="18" charset="0"/>
                        </a:rPr>
                        <a:t> da.</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9536004"/>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4.</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Sein</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kern="1200" dirty="0">
                          <a:solidFill>
                            <a:srgbClr val="1F4E79"/>
                          </a:solidFill>
                          <a:effectLst/>
                          <a:latin typeface="+mn-lt"/>
                          <a:ea typeface="MS Gothic" panose="020B0609070205080204" pitchFamily="49" charset="-128"/>
                          <a:cs typeface="Times New Roman" panose="02020603050405020304" pitchFamily="18" charset="0"/>
                        </a:rPr>
                        <a:t>☐ </a:t>
                      </a:r>
                      <a:r>
                        <a:rPr lang="en-GB" sz="2000" kern="1200" dirty="0" err="1">
                          <a:solidFill>
                            <a:srgbClr val="1F4E79"/>
                          </a:solidFill>
                          <a:effectLst/>
                          <a:latin typeface="+mn-lt"/>
                          <a:ea typeface="MS Gothic" panose="020B0609070205080204" pitchFamily="49" charset="-128"/>
                          <a:cs typeface="Times New Roman" panose="02020603050405020304" pitchFamily="18" charset="0"/>
                        </a:rPr>
                        <a:t>Fußball</a:t>
                      </a:r>
                      <a:r>
                        <a:rPr lang="en-GB" sz="2000" kern="1200" dirty="0">
                          <a:solidFill>
                            <a:srgbClr val="1F4E79"/>
                          </a:solidFill>
                          <a:effectLst/>
                          <a:latin typeface="+mn-lt"/>
                          <a:ea typeface="MS Gothic" panose="020B0609070205080204" pitchFamily="49" charset="-128"/>
                          <a:cs typeface="Times New Roman" panose="02020603050405020304" pitchFamily="18" charset="0"/>
                        </a:rPr>
                        <a:t> (m)</a:t>
                      </a:r>
                      <a:endParaRPr lang="en-GB" sz="2000" kern="1200" dirty="0">
                        <a:solidFill>
                          <a:schemeClr val="tx1"/>
                        </a:solidFill>
                        <a:effectLst/>
                        <a:latin typeface="+mn-lt"/>
                        <a:ea typeface="SimSun" panose="02010600030101010101" pitchFamily="2" charset="-122"/>
                        <a:cs typeface="Times New Roman" panose="02020603050405020304" pitchFamily="18" charset="0"/>
                      </a:endParaRPr>
                    </a:p>
                    <a:p>
                      <a:pPr>
                        <a:lnSpc>
                          <a:spcPct val="107000"/>
                        </a:lnSpc>
                        <a:spcAft>
                          <a:spcPts val="800"/>
                        </a:spcAft>
                      </a:pPr>
                      <a:r>
                        <a:rPr lang="en-GB" sz="2000" kern="1200" dirty="0">
                          <a:solidFill>
                            <a:srgbClr val="1F4E79"/>
                          </a:solidFill>
                          <a:effectLst/>
                          <a:latin typeface="+mn-lt"/>
                          <a:ea typeface="MS Gothic" panose="020B0609070205080204" pitchFamily="49" charset="-128"/>
                          <a:cs typeface="Segoe UI Symbol" panose="020B0502040204020203" pitchFamily="34" charset="0"/>
                        </a:rPr>
                        <a:t>☐</a:t>
                      </a:r>
                      <a:r>
                        <a:rPr lang="en-GB" sz="2000" kern="1200" dirty="0">
                          <a:solidFill>
                            <a:srgbClr val="1F4E79"/>
                          </a:solidFill>
                          <a:effectLst/>
                          <a:latin typeface="+mn-lt"/>
                          <a:ea typeface="MS Gothic" panose="020B0609070205080204" pitchFamily="49" charset="-128"/>
                          <a:cs typeface="Times New Roman" panose="02020603050405020304" pitchFamily="18" charset="0"/>
                        </a:rPr>
                        <a:t> </a:t>
                      </a:r>
                      <a:r>
                        <a:rPr lang="en-GB" sz="2000" kern="1200" dirty="0" err="1">
                          <a:solidFill>
                            <a:srgbClr val="1F4E79"/>
                          </a:solidFill>
                          <a:effectLst/>
                          <a:latin typeface="+mn-lt"/>
                          <a:ea typeface="MS Gothic" panose="020B0609070205080204" pitchFamily="49" charset="-128"/>
                          <a:cs typeface="Times New Roman" panose="02020603050405020304" pitchFamily="18" charset="0"/>
                        </a:rPr>
                        <a:t>Liste</a:t>
                      </a:r>
                      <a:r>
                        <a:rPr lang="en-GB" sz="2000" kern="1200" dirty="0">
                          <a:solidFill>
                            <a:srgbClr val="1F4E79"/>
                          </a:solidFill>
                          <a:effectLst/>
                          <a:latin typeface="+mn-lt"/>
                          <a:ea typeface="MS Gothic" panose="020B0609070205080204" pitchFamily="49" charset="-128"/>
                          <a:cs typeface="Times New Roman" panose="02020603050405020304" pitchFamily="18" charset="0"/>
                        </a:rPr>
                        <a:t> (f)</a:t>
                      </a:r>
                      <a:endParaRPr lang="en-GB" sz="20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mj-lt"/>
                          <a:ea typeface="MS Gothic" panose="020B0609070205080204" pitchFamily="49" charset="-128"/>
                          <a:cs typeface="Times New Roman" panose="02020603050405020304" pitchFamily="18" charset="0"/>
                        </a:rPr>
                        <a:t>ist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hier</a:t>
                      </a:r>
                      <a:r>
                        <a:rPr lang="en-GB" sz="2000" dirty="0">
                          <a:solidFill>
                            <a:srgbClr val="1F4E79"/>
                          </a:solidFill>
                          <a:effectLst/>
                          <a:latin typeface="+mj-lt"/>
                          <a:ea typeface="MS Gothic" panose="020B0609070205080204" pitchFamily="49" charset="-128"/>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5568606"/>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5.</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Sie hat</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mj-lt"/>
                          <a:ea typeface="MS Gothic" panose="020B0609070205080204" pitchFamily="49" charset="-128"/>
                          <a:cs typeface="Times New Roman" panose="02020603050405020304" pitchFamily="18" charset="0"/>
                        </a:rPr>
                        <a:t>kein</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Kleidung</a:t>
                      </a:r>
                      <a:r>
                        <a:rPr lang="en-GB" sz="2000" dirty="0">
                          <a:solidFill>
                            <a:srgbClr val="1F4E79"/>
                          </a:solidFill>
                          <a:effectLst/>
                          <a:latin typeface="+mj-lt"/>
                          <a:ea typeface="MS Gothic" panose="020B0609070205080204" pitchFamily="49" charset="-128"/>
                          <a:cs typeface="Times New Roman" panose="02020603050405020304" pitchFamily="18" charset="0"/>
                        </a:rPr>
                        <a:t> (f).</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Heft (n).</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1238671"/>
                  </a:ext>
                </a:extLst>
              </a:tr>
            </a:tbl>
          </a:graphicData>
        </a:graphic>
      </p:graphicFrame>
    </p:spTree>
    <p:extLst>
      <p:ext uri="{BB962C8B-B14F-4D97-AF65-F5344CB8AC3E}">
        <p14:creationId xmlns:p14="http://schemas.microsoft.com/office/powerpoint/2010/main" val="219442955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4219</Words>
  <Application>Microsoft Office PowerPoint</Application>
  <PresentationFormat>Widescreen</PresentationFormat>
  <Paragraphs>915</Paragraphs>
  <Slides>26</Slides>
  <Notes>26</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26</vt:i4>
      </vt:variant>
    </vt:vector>
  </HeadingPairs>
  <TitlesOfParts>
    <vt:vector size="33" baseType="lpstr">
      <vt:lpstr>Arial</vt:lpstr>
      <vt:lpstr>Calibri</vt:lpstr>
      <vt:lpstr>Century Gothic</vt:lpstr>
      <vt:lpstr>Modern Love</vt:lpstr>
      <vt:lpstr>Symbol</vt:lpstr>
      <vt:lpstr>Wingdings</vt:lpstr>
      <vt:lpstr>1_Office Theme</vt:lpstr>
      <vt:lpstr>Interacting</vt:lpstr>
      <vt:lpstr>hören</vt:lpstr>
      <vt:lpstr>hören</vt:lpstr>
      <vt:lpstr>hören</vt:lpstr>
      <vt:lpstr>hören</vt:lpstr>
      <vt:lpstr>Presentazione standard di PowerPoint</vt:lpstr>
      <vt:lpstr>schreiben</vt:lpstr>
      <vt:lpstr>Presentazione standard di PowerPoint</vt:lpstr>
      <vt:lpstr>Presentazione standard di PowerPoint</vt:lpstr>
      <vt:lpstr>Presentazione standard di PowerPoint</vt:lpstr>
      <vt:lpstr>schreiben</vt:lpstr>
      <vt:lpstr>schreiben</vt:lpstr>
      <vt:lpstr>hören</vt:lpstr>
      <vt:lpstr>hören</vt:lpstr>
      <vt:lpstr>Tschüss!</vt:lpstr>
      <vt:lpstr>hören</vt:lpstr>
      <vt:lpstr>hören</vt:lpstr>
      <vt:lpstr>hören</vt:lpstr>
      <vt:lpstr>hören</vt:lpstr>
      <vt:lpstr>Presentazione standard di PowerPoint</vt:lpstr>
      <vt:lpstr>schreiben</vt:lpstr>
      <vt:lpstr>Presentazione standard di PowerPoint</vt:lpstr>
      <vt:lpstr>Presentazione standard di PowerPoint</vt:lpstr>
      <vt:lpstr>Presentazione standard di PowerPoint</vt:lpstr>
      <vt:lpstr>schreiben</vt:lpstr>
      <vt:lpstr>schreiben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46</cp:revision>
  <dcterms:created xsi:type="dcterms:W3CDTF">2021-07-02T19:27:01Z</dcterms:created>
  <dcterms:modified xsi:type="dcterms:W3CDTF">2024-05-17T11:59:56Z</dcterms:modified>
</cp:coreProperties>
</file>