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75" r:id="rId2"/>
    <p:sldId id="261" r:id="rId3"/>
    <p:sldId id="926" r:id="rId4"/>
    <p:sldId id="927" r:id="rId5"/>
    <p:sldId id="929" r:id="rId6"/>
    <p:sldId id="930" r:id="rId7"/>
    <p:sldId id="931" r:id="rId8"/>
    <p:sldId id="932" r:id="rId9"/>
    <p:sldId id="933" r:id="rId10"/>
    <p:sldId id="934" r:id="rId11"/>
    <p:sldId id="935" r:id="rId12"/>
    <p:sldId id="936" r:id="rId13"/>
    <p:sldId id="290" r:id="rId14"/>
    <p:sldId id="960" r:id="rId15"/>
    <p:sldId id="961" r:id="rId16"/>
    <p:sldId id="962" r:id="rId17"/>
    <p:sldId id="963" r:id="rId18"/>
    <p:sldId id="964" r:id="rId19"/>
    <p:sldId id="965" r:id="rId20"/>
    <p:sldId id="966" r:id="rId21"/>
    <p:sldId id="967" r:id="rId22"/>
    <p:sldId id="968" r:id="rId23"/>
    <p:sldId id="969" r:id="rId24"/>
    <p:sldId id="9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CC"/>
    <a:srgbClr val="FFD10D"/>
    <a:srgbClr val="2E94AF"/>
    <a:srgbClr val="EFF9FB"/>
    <a:srgbClr val="29C1F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5" autoAdjust="0"/>
    <p:restoredTop sz="80952" autoAdjust="0"/>
  </p:normalViewPr>
  <p:slideViewPr>
    <p:cSldViewPr snapToGrid="0">
      <p:cViewPr varScale="1">
        <p:scale>
          <a:sx n="98" d="100"/>
          <a:sy n="98" d="100"/>
        </p:scale>
        <p:origin x="112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13/05/2024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 license, no</a:t>
            </a:r>
          </a:p>
          <a:p>
            <a:pPr marL="216000" indent="-216000">
              <a:lnSpc>
                <a:spcPct val="100000"/>
              </a:lnSpc>
            </a:pPr>
            <a:r>
              <a:rPr lang="en-GB" sz="1200" b="0" strike="noStrike" spc="-1" dirty="0">
                <a:solidFill>
                  <a:srgbClr val="000000"/>
                </a:solidFill>
                <a:latin typeface="Calibri"/>
                <a:ea typeface="Calibri"/>
              </a:rPr>
              <a:t>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0" strike="noStrike" spc="-1" dirty="0">
                <a:latin typeface="Arial"/>
              </a:rPr>
              <a:t>This lesson contains vocabulary and grammar assessments to check progress in the words and structures introduced and practised in the first 12 weeks of this year’s</a:t>
            </a:r>
          </a:p>
          <a:p>
            <a:pPr marL="216000" indent="-216000">
              <a:lnSpc>
                <a:spcPct val="100000"/>
              </a:lnSpc>
            </a:pPr>
            <a:r>
              <a:rPr lang="en-GB" sz="1200" b="0" strike="noStrike" spc="-1" dirty="0">
                <a:latin typeface="Arial"/>
              </a:rPr>
              <a:t>course, as well as those from the previous two years. </a:t>
            </a:r>
          </a:p>
          <a:p>
            <a:pPr marL="216000" indent="-216000">
              <a:lnSpc>
                <a:spcPct val="100000"/>
              </a:lnSpc>
            </a:pPr>
            <a:r>
              <a:rPr lang="en-GB" sz="1200" b="0" strike="noStrike" spc="-1" dirty="0">
                <a:latin typeface="Arial"/>
              </a:rPr>
              <a:t>The ratio of old to new language in the quiz is very approximately 50:50.</a:t>
            </a: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3867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0440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grammar features.</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79025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latin typeface="Arial"/>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Hunger</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Frühstück</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Pause</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Mitte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877620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putzen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froh</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Nacht</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vierzehn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89041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ANSWERS</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Skateboard</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warum</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Fest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zweiundzwanzig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52977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Ei</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Rucksack</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Insel</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schwarz</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17925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70787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074880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20-25 minutes (all assessment slides)</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comprehension of vocabulary taught in weeks 1-12 of the course.</a:t>
            </a:r>
            <a:br>
              <a:rPr lang="en-GB"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Hunger</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Frühstück</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Pause</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Mitte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93833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285620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68820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31100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ANSWERS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426638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[2/2]</a:t>
            </a:r>
            <a:endParaRPr lang="en-GB" sz="1200" b="0" strike="noStrike" spc="-1" dirty="0">
              <a:solidFill>
                <a:srgbClr val="000000"/>
              </a:solidFill>
              <a:latin typeface="Calibri"/>
            </a:endParaRP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lvl="0" indent="0">
              <a:lnSpc>
                <a:spcPct val="107000"/>
              </a:lnSpc>
              <a:buFont typeface="+mj-lt"/>
              <a:buNone/>
            </a:pPr>
            <a:r>
              <a:rPr lang="de-DE"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putzen</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6.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froh</a:t>
            </a:r>
            <a:endPar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endParaRP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7. Nacht</a:t>
            </a:r>
          </a:p>
          <a:p>
            <a:pPr marL="0" lvl="0" indent="0">
              <a:lnSpc>
                <a:spcPct val="107000"/>
              </a:lnSpc>
              <a:buFont typeface="+mj-lt"/>
              <a:buNone/>
            </a:pPr>
            <a:r>
              <a:rPr lang="en-GB" sz="18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8. </a:t>
            </a:r>
            <a:r>
              <a:rPr lang="en-GB" sz="180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vierzehn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253523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Click the audio buttons to play each item. (The words are recorded twice with a pause to allow pupils to process the information).</a:t>
            </a:r>
          </a:p>
          <a:p>
            <a:pPr marL="216000" indent="-216000">
              <a:lnSpc>
                <a:spcPct val="100000"/>
              </a:lnSpc>
            </a:pPr>
            <a:r>
              <a:rPr lang="en-GB" sz="1200" b="0" strike="noStrike" spc="-1" dirty="0">
                <a:solidFill>
                  <a:srgbClr val="000000"/>
                </a:solidFill>
                <a:latin typeface="Calibri"/>
              </a:rPr>
              <a:t>2. Pupils can either write 1C, etc.. or if they have the assessment on a print out they can put a X in the correct box. </a:t>
            </a:r>
            <a:endParaRPr lang="en-GB" sz="1200" b="1" strike="noStrike" spc="-1" dirty="0">
              <a:solidFill>
                <a:srgbClr val="000000"/>
              </a:solidFill>
              <a:latin typeface="Calibri"/>
            </a:endParaRPr>
          </a:p>
          <a:p>
            <a:pPr marL="216000" indent="-216000">
              <a:lnSpc>
                <a:spcPct val="100000"/>
              </a:lnSpc>
            </a:pPr>
            <a:r>
              <a:rPr lang="en-GB" sz="1200" b="0" strike="noStrike" spc="-1" dirty="0">
                <a:solidFill>
                  <a:srgbClr val="000000"/>
                </a:solidFill>
                <a:latin typeface="Calibri"/>
              </a:rPr>
              <a:t>3. After items 1-4, continue to the next slide to complete the remainder of the task.</a:t>
            </a:r>
          </a:p>
          <a:p>
            <a:pPr marL="216000" indent="-216000">
              <a:lnSpc>
                <a:spcPct val="100000"/>
              </a:lnSpc>
            </a:pPr>
            <a:endParaRPr lang="en-GB" sz="1200" b="1"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Skateboard</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warum</a:t>
            </a:r>
            <a:endPar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GB"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Fest</a:t>
            </a:r>
          </a:p>
          <a:p>
            <a:pPr marL="342900" lvl="0" indent="-342900">
              <a:lnSpc>
                <a:spcPct val="107000"/>
              </a:lnSpc>
              <a:buFont typeface="+mj-lt"/>
              <a:buAutoNum type="arabicPeriod"/>
            </a:pPr>
            <a:r>
              <a:rPr lang="en-GB" sz="18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zweiundzwanzig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99463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000" b="1" strike="noStrike" spc="-1" dirty="0">
                <a:solidFill>
                  <a:srgbClr val="000000"/>
                </a:solidFill>
                <a:latin typeface="Calibri"/>
                <a:ea typeface="Calibri"/>
              </a:rPr>
              <a:t>[2/2]</a:t>
            </a:r>
            <a:endParaRPr lang="en-GB" sz="1000" b="0" strike="noStrike" spc="-1" dirty="0">
              <a:solidFill>
                <a:srgbClr val="000000"/>
              </a:solidFill>
              <a:latin typeface="Calibri"/>
            </a:endParaRPr>
          </a:p>
          <a:p>
            <a:pPr marL="216000" indent="-216000">
              <a:lnSpc>
                <a:spcPct val="100000"/>
              </a:lnSpc>
            </a:pPr>
            <a:endParaRPr lang="en-GB" sz="1000" b="1" strike="noStrike" spc="-1" dirty="0">
              <a:solidFill>
                <a:srgbClr val="000000"/>
              </a:solidFill>
              <a:latin typeface="Calibri"/>
            </a:endParaRPr>
          </a:p>
          <a:p>
            <a:pPr marL="216000" indent="-216000">
              <a:lnSpc>
                <a:spcPct val="100000"/>
              </a:lnSpc>
            </a:pPr>
            <a:r>
              <a:rPr lang="en-GB" sz="1000" b="1" strike="noStrike" spc="-1" dirty="0">
                <a:solidFill>
                  <a:srgbClr val="000000"/>
                </a:solidFill>
                <a:latin typeface="Calibri"/>
              </a:rPr>
              <a:t>Transcript:</a:t>
            </a:r>
          </a:p>
          <a:p>
            <a:pPr marL="0" lvl="0" indent="0">
              <a:lnSpc>
                <a:spcPct val="107000"/>
              </a:lnSpc>
              <a:buFont typeface="+mj-lt"/>
              <a:buNone/>
            </a:pPr>
            <a:r>
              <a:rPr lang="de-DE" sz="120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5.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Ei</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6. Rucksack</a:t>
            </a: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7. </a:t>
            </a:r>
            <a:r>
              <a:rPr lang="en-GB" sz="1200" dirty="0" err="1">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Insel</a:t>
            </a:r>
            <a:endPar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lvl="0" indent="0">
              <a:lnSpc>
                <a:spcPct val="107000"/>
              </a:lnSpc>
              <a:buFont typeface="+mj-lt"/>
              <a:buNone/>
            </a:pPr>
            <a:r>
              <a:rPr lang="en-GB" sz="12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t>8. schwarz</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55119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recall of previously taught vocabulary.</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10 and the individual English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74960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mn-lt"/>
                <a:ea typeface="Calibri"/>
              </a:rPr>
              <a:t>Aim: </a:t>
            </a:r>
            <a:r>
              <a:rPr lang="en-GB" sz="1000" b="0" strike="noStrike" spc="-1" dirty="0">
                <a:solidFill>
                  <a:srgbClr val="000000"/>
                </a:solidFill>
                <a:latin typeface="+mn-lt"/>
                <a:ea typeface="Calibri"/>
              </a:rPr>
              <a:t>to practise written production of previously taught vocabulary.</a:t>
            </a:r>
          </a:p>
          <a:p>
            <a:pPr marL="216000" indent="-215280">
              <a:lnSpc>
                <a:spcPct val="100000"/>
              </a:lnSpc>
            </a:pPr>
            <a:endParaRPr lang="en-GB" sz="1000" b="0" strike="noStrike" spc="-1" dirty="0">
              <a:solidFill>
                <a:srgbClr val="000000"/>
              </a:solidFill>
              <a:latin typeface="+mn-lt"/>
              <a:ea typeface="Calibri"/>
            </a:endParaRPr>
          </a:p>
          <a:p>
            <a:pPr marL="216000" indent="-215280">
              <a:lnSpc>
                <a:spcPct val="100000"/>
              </a:lnSpc>
            </a:pPr>
            <a:r>
              <a:rPr lang="en-GB" sz="1000" b="1" strike="noStrike" spc="-1" dirty="0">
                <a:solidFill>
                  <a:srgbClr val="000000"/>
                </a:solidFill>
                <a:latin typeface="+mn-lt"/>
                <a:ea typeface="Calibri"/>
              </a:rPr>
              <a:t>Procedure:</a:t>
            </a:r>
          </a:p>
          <a:p>
            <a:pPr marL="229320" indent="-228600">
              <a:lnSpc>
                <a:spcPct val="100000"/>
              </a:lnSpc>
              <a:buAutoNum type="arabicPeriod"/>
            </a:pPr>
            <a:r>
              <a:rPr lang="en-GB" sz="1000" b="0" strike="noStrike" spc="-1" dirty="0">
                <a:solidFill>
                  <a:srgbClr val="000000"/>
                </a:solidFill>
                <a:latin typeface="+mn-lt"/>
              </a:rPr>
              <a:t>Ensure that the task is clear.  </a:t>
            </a:r>
          </a:p>
          <a:p>
            <a:pPr marL="229320" indent="-228600">
              <a:lnSpc>
                <a:spcPct val="100000"/>
              </a:lnSpc>
              <a:buAutoNum type="arabicPeriod"/>
            </a:pPr>
            <a:r>
              <a:rPr lang="en-GB" sz="1000" b="0" strike="noStrike" spc="-1" dirty="0">
                <a:solidFill>
                  <a:srgbClr val="000000"/>
                </a:solidFill>
                <a:latin typeface="+mn-lt"/>
              </a:rPr>
              <a:t>Pupils could write 1 – 10 and the individual German word meanings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8959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1 – 6 and the correct English pronoun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1250400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000" b="1" strike="noStrike" spc="-1" dirty="0">
                <a:solidFill>
                  <a:srgbClr val="000000"/>
                </a:solidFill>
                <a:latin typeface="Calibri"/>
                <a:ea typeface="Calibri"/>
              </a:rPr>
              <a:t>Aim: </a:t>
            </a:r>
            <a:r>
              <a:rPr lang="en-GB" sz="1000" b="0" strike="noStrike" spc="-1" dirty="0">
                <a:solidFill>
                  <a:srgbClr val="000000"/>
                </a:solidFill>
                <a:latin typeface="Calibri"/>
                <a:ea typeface="Calibri"/>
              </a:rPr>
              <a:t>to practise written understanding of previously taught grammar features.</a:t>
            </a:r>
          </a:p>
          <a:p>
            <a:pPr marL="216000" indent="-215280">
              <a:lnSpc>
                <a:spcPct val="100000"/>
              </a:lnSpc>
            </a:pPr>
            <a:endParaRPr lang="en-GB" sz="1000" b="0" strike="noStrike" spc="-1" dirty="0">
              <a:solidFill>
                <a:srgbClr val="000000"/>
              </a:solidFill>
              <a:latin typeface="Calibri"/>
              <a:ea typeface="Calibri"/>
            </a:endParaRPr>
          </a:p>
          <a:p>
            <a:pPr marL="216000" indent="-215280">
              <a:lnSpc>
                <a:spcPct val="100000"/>
              </a:lnSpc>
            </a:pPr>
            <a:r>
              <a:rPr lang="en-GB" sz="1000" b="1" strike="noStrike" spc="-1" dirty="0">
                <a:solidFill>
                  <a:srgbClr val="000000"/>
                </a:solidFill>
                <a:latin typeface="Calibri"/>
                <a:ea typeface="Calibri"/>
              </a:rPr>
              <a:t>Procedure:</a:t>
            </a:r>
          </a:p>
          <a:p>
            <a:pPr marL="229320" indent="-228600">
              <a:lnSpc>
                <a:spcPct val="100000"/>
              </a:lnSpc>
              <a:buAutoNum type="arabicPeriod"/>
            </a:pPr>
            <a:r>
              <a:rPr lang="en-GB" sz="1000" b="0" strike="noStrike" spc="-1" dirty="0">
                <a:solidFill>
                  <a:srgbClr val="000000"/>
                </a:solidFill>
                <a:latin typeface="Calibri"/>
              </a:rPr>
              <a:t>Ensure that the task is clear.  </a:t>
            </a:r>
          </a:p>
          <a:p>
            <a:pPr marL="229320" indent="-228600">
              <a:lnSpc>
                <a:spcPct val="100000"/>
              </a:lnSpc>
              <a:buAutoNum type="arabicPeriod"/>
            </a:pPr>
            <a:r>
              <a:rPr lang="en-GB" sz="1000" b="0" strike="noStrike" spc="-1" dirty="0">
                <a:solidFill>
                  <a:srgbClr val="000000"/>
                </a:solidFill>
                <a:latin typeface="Calibri"/>
              </a:rPr>
              <a:t>Pupils could write the answers only (or they could fill in if they have printed assessment sheets).</a:t>
            </a:r>
            <a:endParaRPr lang="en-GB" sz="1000" b="0" strike="noStrike" spc="-1" dirty="0">
              <a:latin typeface="Arial"/>
            </a:endParaRPr>
          </a:p>
          <a:p>
            <a:pPr marL="342900" lvl="0" indent="-342900">
              <a:lnSpc>
                <a:spcPct val="107000"/>
              </a:lnSpc>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15448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dirty="0">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audio" Target="../media/audio4.wav"/><Relationship Id="rId3" Type="http://schemas.openxmlformats.org/officeDocument/2006/relationships/image" Target="../media/image3.png"/><Relationship Id="rId7"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image" Target="../media/image3.png"/><Relationship Id="rId7" Type="http://schemas.openxmlformats.org/officeDocument/2006/relationships/audio" Target="../media/audio7.wav"/><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audio" Target="../media/audio16.wav"/><Relationship Id="rId3" Type="http://schemas.openxmlformats.org/officeDocument/2006/relationships/image" Target="../media/image3.png"/><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100DF08E-F49B-4B01-82DC-A9BE96DF7F26}"/>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sp>
        <p:nvSpPr>
          <p:cNvPr id="47" name="CustomShape 3"/>
          <p:cNvSpPr/>
          <p:nvPr/>
        </p:nvSpPr>
        <p:spPr>
          <a:xfrm>
            <a:off x="43047" y="5329800"/>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rPr>
              <a:t>Vocabulary</a:t>
            </a: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 &amp; Grammar Quiz</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1"/>
                </a:solidFill>
                <a:latin typeface="Century Gothic" panose="020B0502020202020204" pitchFamily="34" charset="0"/>
                <a:ea typeface="Century Gothic"/>
              </a:rPr>
              <a:t>Interacting</a:t>
            </a:r>
            <a:endParaRPr lang="en-GB" sz="4000" dirty="0"/>
          </a:p>
        </p:txBody>
      </p:sp>
      <p:pic>
        <p:nvPicPr>
          <p:cNvPr id="8" name="Picture 7" descr="Map&#10;&#10;Description automatically generated">
            <a:extLst>
              <a:ext uri="{FF2B5EF4-FFF2-40B4-BE49-F238E27FC236}">
                <a16:creationId xmlns:a16="http://schemas.microsoft.com/office/drawing/2014/main" id="{D221C529-BF74-4965-96AD-9519D65DB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3FB254EC-1FC5-4D22-BD0A-34EB0D0AE9D2}"/>
              </a:ext>
            </a:extLst>
          </p:cNvPr>
          <p:cNvSpPr txBox="1"/>
          <p:nvPr/>
        </p:nvSpPr>
        <p:spPr>
          <a:xfrm>
            <a:off x="8161501" y="6457890"/>
            <a:ext cx="3987452"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3 Week 10</a:t>
            </a:r>
          </a:p>
        </p:txBody>
      </p:sp>
      <p:pic>
        <p:nvPicPr>
          <p:cNvPr id="3" name="Picture 2" descr="Free quiz mystery letters illustration">
            <a:extLst>
              <a:ext uri="{FF2B5EF4-FFF2-40B4-BE49-F238E27FC236}">
                <a16:creationId xmlns:a16="http://schemas.microsoft.com/office/drawing/2014/main" id="{48455CFC-F8D0-C897-9C87-660A7C040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92" y="1572594"/>
            <a:ext cx="3429000"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436049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42620D20-4FF0-FE0A-CB9F-C7C2B4482268}"/>
              </a:ext>
            </a:extLst>
          </p:cNvPr>
          <p:cNvGraphicFramePr>
            <a:graphicFrameLocks noGrp="1"/>
          </p:cNvGraphicFramePr>
          <p:nvPr>
            <p:extLst>
              <p:ext uri="{D42A27DB-BD31-4B8C-83A1-F6EECF244321}">
                <p14:modId xmlns:p14="http://schemas.microsoft.com/office/powerpoint/2010/main" val="3129066898"/>
              </p:ext>
            </p:extLst>
          </p:nvPr>
        </p:nvGraphicFramePr>
        <p:xfrm>
          <a:off x="1453173" y="5031113"/>
          <a:ext cx="7020653" cy="1565630"/>
        </p:xfrm>
        <a:graphic>
          <a:graphicData uri="http://schemas.openxmlformats.org/drawingml/2006/table">
            <a:tbl>
              <a:tblPr firstRow="1" firstCol="1" bandRow="1"/>
              <a:tblGrid>
                <a:gridCol w="1180263">
                  <a:extLst>
                    <a:ext uri="{9D8B030D-6E8A-4147-A177-3AD203B41FA5}">
                      <a16:colId xmlns:a16="http://schemas.microsoft.com/office/drawing/2014/main" val="2045745682"/>
                    </a:ext>
                  </a:extLst>
                </a:gridCol>
                <a:gridCol w="2181885">
                  <a:extLst>
                    <a:ext uri="{9D8B030D-6E8A-4147-A177-3AD203B41FA5}">
                      <a16:colId xmlns:a16="http://schemas.microsoft.com/office/drawing/2014/main" val="3158622515"/>
                    </a:ext>
                  </a:extLst>
                </a:gridCol>
                <a:gridCol w="3658505">
                  <a:extLst>
                    <a:ext uri="{9D8B030D-6E8A-4147-A177-3AD203B41FA5}">
                      <a16:colId xmlns:a16="http://schemas.microsoft.com/office/drawing/2014/main" val="2520189349"/>
                    </a:ext>
                  </a:extLst>
                </a:gridCol>
              </a:tblGrid>
              <a:tr h="782815">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plane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Tennis spielen.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Tennis zu spielen.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694642"/>
                  </a:ext>
                </a:extLst>
              </a:tr>
              <a:tr h="782815">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will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Kuchen essen.</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Kuchen zu essen.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140346"/>
                  </a:ext>
                </a:extLst>
              </a:tr>
            </a:tbl>
          </a:graphicData>
        </a:graphic>
      </p:graphicFrame>
      <p:graphicFrame>
        <p:nvGraphicFramePr>
          <p:cNvPr id="13" name="Table 12">
            <a:extLst>
              <a:ext uri="{FF2B5EF4-FFF2-40B4-BE49-F238E27FC236}">
                <a16:creationId xmlns:a16="http://schemas.microsoft.com/office/drawing/2014/main" id="{3D82B4E0-905C-DE81-ABC6-A8DAB36006F1}"/>
              </a:ext>
            </a:extLst>
          </p:cNvPr>
          <p:cNvGraphicFramePr>
            <a:graphicFrameLocks noGrp="1"/>
          </p:cNvGraphicFramePr>
          <p:nvPr>
            <p:extLst>
              <p:ext uri="{D42A27DB-BD31-4B8C-83A1-F6EECF244321}">
                <p14:modId xmlns:p14="http://schemas.microsoft.com/office/powerpoint/2010/main" val="1550869658"/>
              </p:ext>
            </p:extLst>
          </p:nvPr>
        </p:nvGraphicFramePr>
        <p:xfrm>
          <a:off x="1453173" y="1103910"/>
          <a:ext cx="7301644" cy="3256588"/>
        </p:xfrm>
        <a:graphic>
          <a:graphicData uri="http://schemas.openxmlformats.org/drawingml/2006/table">
            <a:tbl>
              <a:tblPr firstRow="1" firstCol="1" bandRow="1"/>
              <a:tblGrid>
                <a:gridCol w="1227501">
                  <a:extLst>
                    <a:ext uri="{9D8B030D-6E8A-4147-A177-3AD203B41FA5}">
                      <a16:colId xmlns:a16="http://schemas.microsoft.com/office/drawing/2014/main" val="3514011795"/>
                    </a:ext>
                  </a:extLst>
                </a:gridCol>
                <a:gridCol w="3487048">
                  <a:extLst>
                    <a:ext uri="{9D8B030D-6E8A-4147-A177-3AD203B41FA5}">
                      <a16:colId xmlns:a16="http://schemas.microsoft.com/office/drawing/2014/main" val="445915449"/>
                    </a:ext>
                  </a:extLst>
                </a:gridCol>
                <a:gridCol w="2587095">
                  <a:extLst>
                    <a:ext uri="{9D8B030D-6E8A-4147-A177-3AD203B41FA5}">
                      <a16:colId xmlns:a16="http://schemas.microsoft.com/office/drawing/2014/main" val="2091650434"/>
                    </a:ext>
                  </a:extLst>
                </a:gridCol>
              </a:tblGrid>
              <a:tr h="814147">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Anna ist auf dem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Markt (m).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Straβe (f).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823626"/>
                  </a:ext>
                </a:extLst>
              </a:tr>
              <a:tr h="814147">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Jakob ist im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Mitte (f).</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Zimmer (nt).                      </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295811"/>
                  </a:ext>
                </a:extLst>
              </a:tr>
              <a:tr h="814147">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fahre nach</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London.</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Wald (m).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95945"/>
                  </a:ext>
                </a:extLst>
              </a:tr>
              <a:tr h="814147">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gehe zum</a:t>
                      </a:r>
                      <a:endParaRPr lang="en-GB" sz="190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Party (f).</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0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Fluss</a:t>
                      </a:r>
                      <a:r>
                        <a:rPr lang="en-GB"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900" dirty="0">
                        <a:effectLst/>
                        <a:latin typeface="Calibri" panose="020F0502020204030204" pitchFamily="34" charset="0"/>
                        <a:ea typeface="Malgun Gothic" panose="020B0503020000020004" pitchFamily="34" charset="-127"/>
                        <a:cs typeface="Arial" panose="020B0604020202020204" pitchFamily="34" charset="0"/>
                      </a:endParaRPr>
                    </a:p>
                  </a:txBody>
                  <a:tcPr marL="115984" marR="1159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041531"/>
                  </a:ext>
                </a:extLst>
              </a:tr>
            </a:tbl>
          </a:graphicData>
        </a:graphic>
      </p:graphicFrame>
    </p:spTree>
    <p:extLst>
      <p:ext uri="{BB962C8B-B14F-4D97-AF65-F5344CB8AC3E}">
        <p14:creationId xmlns:p14="http://schemas.microsoft.com/office/powerpoint/2010/main" val="325909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8676510"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2671354"/>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F37521CB-6B74-DF52-CC92-BBDE68A2115B}"/>
              </a:ext>
            </a:extLst>
          </p:cNvPr>
          <p:cNvGraphicFramePr>
            <a:graphicFrameLocks noGrp="1"/>
          </p:cNvGraphicFramePr>
          <p:nvPr>
            <p:extLst>
              <p:ext uri="{D42A27DB-BD31-4B8C-83A1-F6EECF244321}">
                <p14:modId xmlns:p14="http://schemas.microsoft.com/office/powerpoint/2010/main" val="1253306985"/>
              </p:ext>
            </p:extLst>
          </p:nvPr>
        </p:nvGraphicFramePr>
        <p:xfrm>
          <a:off x="1403385" y="898214"/>
          <a:ext cx="7160382" cy="1596792"/>
        </p:xfrm>
        <a:graphic>
          <a:graphicData uri="http://schemas.openxmlformats.org/drawingml/2006/table">
            <a:tbl>
              <a:tblPr firstRow="1" firstCol="1" bandRow="1"/>
              <a:tblGrid>
                <a:gridCol w="1203753">
                  <a:extLst>
                    <a:ext uri="{9D8B030D-6E8A-4147-A177-3AD203B41FA5}">
                      <a16:colId xmlns:a16="http://schemas.microsoft.com/office/drawing/2014/main" val="1252982281"/>
                    </a:ext>
                  </a:extLst>
                </a:gridCol>
                <a:gridCol w="2225311">
                  <a:extLst>
                    <a:ext uri="{9D8B030D-6E8A-4147-A177-3AD203B41FA5}">
                      <a16:colId xmlns:a16="http://schemas.microsoft.com/office/drawing/2014/main" val="2390035375"/>
                    </a:ext>
                  </a:extLst>
                </a:gridCol>
                <a:gridCol w="3731318">
                  <a:extLst>
                    <a:ext uri="{9D8B030D-6E8A-4147-A177-3AD203B41FA5}">
                      <a16:colId xmlns:a16="http://schemas.microsoft.com/office/drawing/2014/main" val="4018235329"/>
                    </a:ext>
                  </a:extLst>
                </a:gridCol>
              </a:tblGrid>
              <a:tr h="79839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Montags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ich gehe zur Schule.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gehe ich zur Schule.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660869"/>
                  </a:ext>
                </a:extLst>
              </a:tr>
              <a:tr h="79839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Im Osten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es gibt eine Stadt.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gibt es eine Stadt.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399636"/>
                  </a:ext>
                </a:extLst>
              </a:tr>
            </a:tbl>
          </a:graphicData>
        </a:graphic>
      </p:graphicFrame>
      <p:graphicFrame>
        <p:nvGraphicFramePr>
          <p:cNvPr id="13" name="Table 12">
            <a:extLst>
              <a:ext uri="{FF2B5EF4-FFF2-40B4-BE49-F238E27FC236}">
                <a16:creationId xmlns:a16="http://schemas.microsoft.com/office/drawing/2014/main" id="{B87CFB94-F9B4-FED2-FF47-F40BBB582713}"/>
              </a:ext>
            </a:extLst>
          </p:cNvPr>
          <p:cNvGraphicFramePr>
            <a:graphicFrameLocks noGrp="1"/>
          </p:cNvGraphicFramePr>
          <p:nvPr>
            <p:extLst>
              <p:ext uri="{D42A27DB-BD31-4B8C-83A1-F6EECF244321}">
                <p14:modId xmlns:p14="http://schemas.microsoft.com/office/powerpoint/2010/main" val="3093948302"/>
              </p:ext>
            </p:extLst>
          </p:nvPr>
        </p:nvGraphicFramePr>
        <p:xfrm>
          <a:off x="1378668" y="3249191"/>
          <a:ext cx="10346170" cy="2589905"/>
        </p:xfrm>
        <a:graphic>
          <a:graphicData uri="http://schemas.openxmlformats.org/drawingml/2006/table">
            <a:tbl>
              <a:tblPr firstRow="1" firstCol="1" bandRow="1"/>
              <a:tblGrid>
                <a:gridCol w="403622">
                  <a:extLst>
                    <a:ext uri="{9D8B030D-6E8A-4147-A177-3AD203B41FA5}">
                      <a16:colId xmlns:a16="http://schemas.microsoft.com/office/drawing/2014/main" val="3702832764"/>
                    </a:ext>
                  </a:extLst>
                </a:gridCol>
                <a:gridCol w="7361291">
                  <a:extLst>
                    <a:ext uri="{9D8B030D-6E8A-4147-A177-3AD203B41FA5}">
                      <a16:colId xmlns:a16="http://schemas.microsoft.com/office/drawing/2014/main" val="1430371126"/>
                    </a:ext>
                  </a:extLst>
                </a:gridCol>
                <a:gridCol w="2581257">
                  <a:extLst>
                    <a:ext uri="{9D8B030D-6E8A-4147-A177-3AD203B41FA5}">
                      <a16:colId xmlns:a16="http://schemas.microsoft.com/office/drawing/2014/main" val="3947496298"/>
                    </a:ext>
                  </a:extLst>
                </a:gridCol>
              </a:tblGrid>
              <a:tr h="517981">
                <a:tc>
                  <a:txBody>
                    <a:bodyPr/>
                    <a:lstStyle/>
                    <a:p>
                      <a:pPr>
                        <a:lnSpc>
                          <a:spcPct val="107000"/>
                        </a:lnSpc>
                        <a:spcAft>
                          <a:spcPts val="800"/>
                        </a:spcAft>
                      </a:pPr>
                      <a:r>
                        <a:rPr lang="en-GB" sz="1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829322"/>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Deutsch. (studies)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study</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studieren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812808"/>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a:t>
                      </a:r>
                      <a:r>
                        <a:rPr lang="de-DE"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zwei Schwestern. (have)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85678"/>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Hilfe. (need)</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need</a:t>
                      </a:r>
                      <a:r>
                        <a:rPr lang="de-DE" sz="1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brauchen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545291"/>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in der Schule. (is)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700" b="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7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be</a:t>
                      </a:r>
                      <a:r>
                        <a:rPr lang="de-DE" sz="1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700" i="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sein</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571308"/>
                  </a:ext>
                </a:extLst>
              </a:tr>
            </a:tbl>
          </a:graphicData>
        </a:graphic>
      </p:graphicFrame>
    </p:spTree>
    <p:extLst>
      <p:ext uri="{BB962C8B-B14F-4D97-AF65-F5344CB8AC3E}">
        <p14:creationId xmlns:p14="http://schemas.microsoft.com/office/powerpoint/2010/main" val="378254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9" y="1072189"/>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378669" y="3644538"/>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4" name="Table 13">
            <a:extLst>
              <a:ext uri="{FF2B5EF4-FFF2-40B4-BE49-F238E27FC236}">
                <a16:creationId xmlns:a16="http://schemas.microsoft.com/office/drawing/2014/main" id="{AAC16533-0B59-E37C-D9E8-B5ABEFFA4A0D}"/>
              </a:ext>
            </a:extLst>
          </p:cNvPr>
          <p:cNvGraphicFramePr>
            <a:graphicFrameLocks noGrp="1"/>
          </p:cNvGraphicFramePr>
          <p:nvPr>
            <p:extLst>
              <p:ext uri="{D42A27DB-BD31-4B8C-83A1-F6EECF244321}">
                <p14:modId xmlns:p14="http://schemas.microsoft.com/office/powerpoint/2010/main" val="3620353227"/>
              </p:ext>
            </p:extLst>
          </p:nvPr>
        </p:nvGraphicFramePr>
        <p:xfrm>
          <a:off x="1504011" y="1854121"/>
          <a:ext cx="6965677" cy="1359342"/>
        </p:xfrm>
        <a:graphic>
          <a:graphicData uri="http://schemas.openxmlformats.org/drawingml/2006/table">
            <a:tbl>
              <a:tblPr firstRow="1" firstCol="1" bandRow="1"/>
              <a:tblGrid>
                <a:gridCol w="706151">
                  <a:extLst>
                    <a:ext uri="{9D8B030D-6E8A-4147-A177-3AD203B41FA5}">
                      <a16:colId xmlns:a16="http://schemas.microsoft.com/office/drawing/2014/main" val="2164636094"/>
                    </a:ext>
                  </a:extLst>
                </a:gridCol>
                <a:gridCol w="6259526">
                  <a:extLst>
                    <a:ext uri="{9D8B030D-6E8A-4147-A177-3AD203B41FA5}">
                      <a16:colId xmlns:a16="http://schemas.microsoft.com/office/drawing/2014/main" val="3538621132"/>
                    </a:ext>
                  </a:extLst>
                </a:gridCol>
              </a:tblGrid>
              <a:tr h="679671">
                <a:tc>
                  <a:txBody>
                    <a:bodyPr/>
                    <a:lstStyle/>
                    <a:p>
                      <a:pPr>
                        <a:lnSpc>
                          <a:spcPct val="107000"/>
                        </a:lnSpc>
                        <a:spcAft>
                          <a:spcPts val="800"/>
                        </a:spcAft>
                      </a:pPr>
                      <a:r>
                        <a:rPr lang="en-GB" sz="24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4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24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Computer (m) ist kaputt!</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211846"/>
                  </a:ext>
                </a:extLst>
              </a:tr>
              <a:tr h="679671">
                <a:tc>
                  <a:txBody>
                    <a:bodyPr/>
                    <a:lstStyle/>
                    <a:p>
                      <a:pPr>
                        <a:lnSpc>
                          <a:spcPct val="107000"/>
                        </a:lnSpc>
                        <a:spcAft>
                          <a:spcPts val="800"/>
                        </a:spcAft>
                      </a:pPr>
                      <a:r>
                        <a:rPr lang="en-GB" sz="24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4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de-DE" sz="24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24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Preis (m)?</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4585"/>
                  </a:ext>
                </a:extLst>
              </a:tr>
            </a:tbl>
          </a:graphicData>
        </a:graphic>
      </p:graphicFrame>
      <p:graphicFrame>
        <p:nvGraphicFramePr>
          <p:cNvPr id="15" name="Table 14">
            <a:extLst>
              <a:ext uri="{FF2B5EF4-FFF2-40B4-BE49-F238E27FC236}">
                <a16:creationId xmlns:a16="http://schemas.microsoft.com/office/drawing/2014/main" id="{E6F1ACBF-0A55-7D0E-AA1D-D95A5F472CEE}"/>
              </a:ext>
            </a:extLst>
          </p:cNvPr>
          <p:cNvGraphicFramePr>
            <a:graphicFrameLocks noGrp="1"/>
          </p:cNvGraphicFramePr>
          <p:nvPr>
            <p:extLst>
              <p:ext uri="{D42A27DB-BD31-4B8C-83A1-F6EECF244321}">
                <p14:modId xmlns:p14="http://schemas.microsoft.com/office/powerpoint/2010/main" val="2122098496"/>
              </p:ext>
            </p:extLst>
          </p:nvPr>
        </p:nvGraphicFramePr>
        <p:xfrm>
          <a:off x="1504011" y="4376429"/>
          <a:ext cx="7222102" cy="1409382"/>
        </p:xfrm>
        <a:graphic>
          <a:graphicData uri="http://schemas.openxmlformats.org/drawingml/2006/table">
            <a:tbl>
              <a:tblPr firstRow="1" firstCol="1" bandRow="1"/>
              <a:tblGrid>
                <a:gridCol w="732146">
                  <a:extLst>
                    <a:ext uri="{9D8B030D-6E8A-4147-A177-3AD203B41FA5}">
                      <a16:colId xmlns:a16="http://schemas.microsoft.com/office/drawing/2014/main" val="545639586"/>
                    </a:ext>
                  </a:extLst>
                </a:gridCol>
                <a:gridCol w="6489956">
                  <a:extLst>
                    <a:ext uri="{9D8B030D-6E8A-4147-A177-3AD203B41FA5}">
                      <a16:colId xmlns:a16="http://schemas.microsoft.com/office/drawing/2014/main" val="762039561"/>
                    </a:ext>
                  </a:extLst>
                </a:gridCol>
              </a:tblGrid>
              <a:tr h="704691">
                <a:tc>
                  <a:txBody>
                    <a:bodyPr/>
                    <a:lstStyle/>
                    <a:p>
                      <a:pPr>
                        <a:lnSpc>
                          <a:spcPct val="107000"/>
                        </a:lnSpc>
                        <a:spcAft>
                          <a:spcPts val="800"/>
                        </a:spcAft>
                      </a:pPr>
                      <a:r>
                        <a:rPr lang="en-GB"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30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suche </a:t>
                      </a:r>
                      <a:r>
                        <a:rPr lang="de-DE" sz="250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Katze (f).</a:t>
                      </a:r>
                      <a:endParaRPr lang="en-GB" sz="230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95482"/>
                  </a:ext>
                </a:extLst>
              </a:tr>
              <a:tr h="704691">
                <a:tc>
                  <a:txBody>
                    <a:bodyPr/>
                    <a:lstStyle/>
                    <a:p>
                      <a:pPr>
                        <a:lnSpc>
                          <a:spcPct val="107000"/>
                        </a:lnSpc>
                        <a:spcAft>
                          <a:spcPts val="800"/>
                        </a:spcAft>
                      </a:pPr>
                      <a:r>
                        <a:rPr lang="en-GB"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30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5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 </a:t>
                      </a:r>
                      <a:r>
                        <a:rPr lang="de-DE" sz="25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Spiel (</a:t>
                      </a:r>
                      <a:r>
                        <a:rPr lang="de-DE" sz="25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nt</a:t>
                      </a:r>
                      <a:r>
                        <a:rPr lang="de-DE" sz="25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ist da. </a:t>
                      </a:r>
                      <a:endParaRPr lang="en-GB" sz="2300" dirty="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71654"/>
                  </a:ext>
                </a:extLst>
              </a:tr>
            </a:tbl>
          </a:graphicData>
        </a:graphic>
      </p:graphicFrame>
    </p:spTree>
    <p:extLst>
      <p:ext uri="{BB962C8B-B14F-4D97-AF65-F5344CB8AC3E}">
        <p14:creationId xmlns:p14="http://schemas.microsoft.com/office/powerpoint/2010/main" val="332126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fun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hunger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thirst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fear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breakfast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egg</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trip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T-shirt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work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lesson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library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break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middle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below</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on the right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above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3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pic>
        <p:nvPicPr>
          <p:cNvPr id="3" name="Picture 2">
            <a:extLst>
              <a:ext uri="{FF2B5EF4-FFF2-40B4-BE49-F238E27FC236}">
                <a16:creationId xmlns:a16="http://schemas.microsoft.com/office/drawing/2014/main" id="{E6FA7CA2-0DE2-3889-DF02-D1708DC66656}"/>
              </a:ext>
            </a:extLst>
          </p:cNvPr>
          <p:cNvPicPr>
            <a:picLocks noChangeAspect="1"/>
          </p:cNvPicPr>
          <p:nvPr/>
        </p:nvPicPr>
        <p:blipFill>
          <a:blip r:embed="rId9"/>
          <a:stretch>
            <a:fillRect/>
          </a:stretch>
        </p:blipFill>
        <p:spPr>
          <a:xfrm>
            <a:off x="5651521" y="2961841"/>
            <a:ext cx="333374" cy="330619"/>
          </a:xfrm>
          <a:prstGeom prst="rect">
            <a:avLst/>
          </a:prstGeom>
        </p:spPr>
      </p:pic>
      <p:pic>
        <p:nvPicPr>
          <p:cNvPr id="8" name="Picture 7">
            <a:extLst>
              <a:ext uri="{FF2B5EF4-FFF2-40B4-BE49-F238E27FC236}">
                <a16:creationId xmlns:a16="http://schemas.microsoft.com/office/drawing/2014/main" id="{B9C10DA8-E6E5-D49E-73C6-9947C0F10E80}"/>
              </a:ext>
            </a:extLst>
          </p:cNvPr>
          <p:cNvPicPr>
            <a:picLocks noChangeAspect="1"/>
          </p:cNvPicPr>
          <p:nvPr/>
        </p:nvPicPr>
        <p:blipFill>
          <a:blip r:embed="rId9"/>
          <a:stretch>
            <a:fillRect/>
          </a:stretch>
        </p:blipFill>
        <p:spPr>
          <a:xfrm>
            <a:off x="3829005" y="3789775"/>
            <a:ext cx="333374" cy="330619"/>
          </a:xfrm>
          <a:prstGeom prst="rect">
            <a:avLst/>
          </a:prstGeom>
        </p:spPr>
      </p:pic>
      <p:pic>
        <p:nvPicPr>
          <p:cNvPr id="10" name="Picture 9">
            <a:extLst>
              <a:ext uri="{FF2B5EF4-FFF2-40B4-BE49-F238E27FC236}">
                <a16:creationId xmlns:a16="http://schemas.microsoft.com/office/drawing/2014/main" id="{9775BEA4-B0E7-8A28-4425-F4B8A2662F9D}"/>
              </a:ext>
            </a:extLst>
          </p:cNvPr>
          <p:cNvPicPr>
            <a:picLocks noChangeAspect="1"/>
          </p:cNvPicPr>
          <p:nvPr/>
        </p:nvPicPr>
        <p:blipFill>
          <a:blip r:embed="rId9"/>
          <a:stretch>
            <a:fillRect/>
          </a:stretch>
        </p:blipFill>
        <p:spPr>
          <a:xfrm>
            <a:off x="9352664" y="4682315"/>
            <a:ext cx="333374" cy="330619"/>
          </a:xfrm>
          <a:prstGeom prst="rect">
            <a:avLst/>
          </a:prstGeom>
        </p:spPr>
      </p:pic>
      <p:pic>
        <p:nvPicPr>
          <p:cNvPr id="12" name="Picture 11">
            <a:extLst>
              <a:ext uri="{FF2B5EF4-FFF2-40B4-BE49-F238E27FC236}">
                <a16:creationId xmlns:a16="http://schemas.microsoft.com/office/drawing/2014/main" id="{508F1FE9-4917-BDD1-2B8C-C25505BAA449}"/>
              </a:ext>
            </a:extLst>
          </p:cNvPr>
          <p:cNvPicPr>
            <a:picLocks noChangeAspect="1"/>
          </p:cNvPicPr>
          <p:nvPr/>
        </p:nvPicPr>
        <p:blipFill>
          <a:blip r:embed="rId9"/>
          <a:stretch>
            <a:fillRect/>
          </a:stretch>
        </p:blipFill>
        <p:spPr>
          <a:xfrm>
            <a:off x="3816180" y="5506838"/>
            <a:ext cx="333374" cy="330619"/>
          </a:xfrm>
          <a:prstGeom prst="rect">
            <a:avLst/>
          </a:prstGeom>
        </p:spPr>
      </p:pic>
    </p:spTree>
    <p:extLst>
      <p:ext uri="{BB962C8B-B14F-4D97-AF65-F5344CB8AC3E}">
        <p14:creationId xmlns:p14="http://schemas.microsoft.com/office/powerpoint/2010/main" val="6709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try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want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clean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become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important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then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please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morning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night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14</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3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3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80F70851-B6C2-426E-C674-E360BCA3EE82}"/>
              </a:ext>
            </a:extLst>
          </p:cNvPr>
          <p:cNvPicPr>
            <a:picLocks noChangeAspect="1"/>
          </p:cNvPicPr>
          <p:nvPr/>
        </p:nvPicPr>
        <p:blipFill>
          <a:blip r:embed="rId9"/>
          <a:stretch>
            <a:fillRect/>
          </a:stretch>
        </p:blipFill>
        <p:spPr>
          <a:xfrm>
            <a:off x="7571761" y="3019680"/>
            <a:ext cx="333374" cy="330619"/>
          </a:xfrm>
          <a:prstGeom prst="rect">
            <a:avLst/>
          </a:prstGeom>
        </p:spPr>
      </p:pic>
      <p:pic>
        <p:nvPicPr>
          <p:cNvPr id="5" name="Picture 4">
            <a:extLst>
              <a:ext uri="{FF2B5EF4-FFF2-40B4-BE49-F238E27FC236}">
                <a16:creationId xmlns:a16="http://schemas.microsoft.com/office/drawing/2014/main" id="{6A5E5EA6-B1F2-9ADC-2528-75C82D28E57A}"/>
              </a:ext>
            </a:extLst>
          </p:cNvPr>
          <p:cNvPicPr>
            <a:picLocks noChangeAspect="1"/>
          </p:cNvPicPr>
          <p:nvPr/>
        </p:nvPicPr>
        <p:blipFill>
          <a:blip r:embed="rId9"/>
          <a:stretch>
            <a:fillRect/>
          </a:stretch>
        </p:blipFill>
        <p:spPr>
          <a:xfrm>
            <a:off x="5622947" y="3890572"/>
            <a:ext cx="333374" cy="330619"/>
          </a:xfrm>
          <a:prstGeom prst="rect">
            <a:avLst/>
          </a:prstGeom>
        </p:spPr>
      </p:pic>
      <p:pic>
        <p:nvPicPr>
          <p:cNvPr id="9" name="Picture 8">
            <a:extLst>
              <a:ext uri="{FF2B5EF4-FFF2-40B4-BE49-F238E27FC236}">
                <a16:creationId xmlns:a16="http://schemas.microsoft.com/office/drawing/2014/main" id="{86376771-5BD5-F36A-8201-C7AFAD11891F}"/>
              </a:ext>
            </a:extLst>
          </p:cNvPr>
          <p:cNvPicPr>
            <a:picLocks noChangeAspect="1"/>
          </p:cNvPicPr>
          <p:nvPr/>
        </p:nvPicPr>
        <p:blipFill>
          <a:blip r:embed="rId9"/>
          <a:stretch>
            <a:fillRect/>
          </a:stretch>
        </p:blipFill>
        <p:spPr>
          <a:xfrm>
            <a:off x="9561670" y="4699023"/>
            <a:ext cx="333374" cy="330619"/>
          </a:xfrm>
          <a:prstGeom prst="rect">
            <a:avLst/>
          </a:prstGeom>
        </p:spPr>
      </p:pic>
      <p:pic>
        <p:nvPicPr>
          <p:cNvPr id="12" name="Picture 11">
            <a:extLst>
              <a:ext uri="{FF2B5EF4-FFF2-40B4-BE49-F238E27FC236}">
                <a16:creationId xmlns:a16="http://schemas.microsoft.com/office/drawing/2014/main" id="{24EF2ADA-F061-5CD6-B92A-9AADF8E00AFE}"/>
              </a:ext>
            </a:extLst>
          </p:cNvPr>
          <p:cNvPicPr>
            <a:picLocks noChangeAspect="1"/>
          </p:cNvPicPr>
          <p:nvPr/>
        </p:nvPicPr>
        <p:blipFill>
          <a:blip r:embed="rId9"/>
          <a:stretch>
            <a:fillRect/>
          </a:stretch>
        </p:blipFill>
        <p:spPr>
          <a:xfrm>
            <a:off x="3613715" y="5560270"/>
            <a:ext cx="333374" cy="330619"/>
          </a:xfrm>
          <a:prstGeom prst="rect">
            <a:avLst/>
          </a:prstGeom>
        </p:spPr>
      </p:pic>
    </p:spTree>
    <p:extLst>
      <p:ext uri="{BB962C8B-B14F-4D97-AF65-F5344CB8AC3E}">
        <p14:creationId xmlns:p14="http://schemas.microsoft.com/office/powerpoint/2010/main" val="13589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sound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id="{EC645B01-4DE7-17F3-C18F-03B9AE3B6083}"/>
              </a:ext>
            </a:extLst>
          </p:cNvPr>
          <p:cNvPicPr>
            <a:picLocks noChangeAspect="1"/>
          </p:cNvPicPr>
          <p:nvPr/>
        </p:nvPicPr>
        <p:blipFill>
          <a:blip r:embed="rId9"/>
          <a:stretch>
            <a:fillRect/>
          </a:stretch>
        </p:blipFill>
        <p:spPr>
          <a:xfrm>
            <a:off x="7800361" y="2861509"/>
            <a:ext cx="333374" cy="330619"/>
          </a:xfrm>
          <a:prstGeom prst="rect">
            <a:avLst/>
          </a:prstGeom>
        </p:spPr>
      </p:pic>
      <p:pic>
        <p:nvPicPr>
          <p:cNvPr id="14" name="Picture 13">
            <a:extLst>
              <a:ext uri="{FF2B5EF4-FFF2-40B4-BE49-F238E27FC236}">
                <a16:creationId xmlns:a16="http://schemas.microsoft.com/office/drawing/2014/main" id="{07986176-D1BC-5167-765F-F7741253E975}"/>
              </a:ext>
            </a:extLst>
          </p:cNvPr>
          <p:cNvPicPr>
            <a:picLocks noChangeAspect="1"/>
          </p:cNvPicPr>
          <p:nvPr/>
        </p:nvPicPr>
        <p:blipFill>
          <a:blip r:embed="rId9"/>
          <a:stretch>
            <a:fillRect/>
          </a:stretch>
        </p:blipFill>
        <p:spPr>
          <a:xfrm>
            <a:off x="5176904" y="3572108"/>
            <a:ext cx="333374" cy="330619"/>
          </a:xfrm>
          <a:prstGeom prst="rect">
            <a:avLst/>
          </a:prstGeom>
        </p:spPr>
      </p:pic>
      <p:pic>
        <p:nvPicPr>
          <p:cNvPr id="17" name="Picture 16">
            <a:extLst>
              <a:ext uri="{FF2B5EF4-FFF2-40B4-BE49-F238E27FC236}">
                <a16:creationId xmlns:a16="http://schemas.microsoft.com/office/drawing/2014/main" id="{925732D2-EA99-219F-B68A-7FBEC1EAC93D}"/>
              </a:ext>
            </a:extLst>
          </p:cNvPr>
          <p:cNvPicPr>
            <a:picLocks noChangeAspect="1"/>
          </p:cNvPicPr>
          <p:nvPr/>
        </p:nvPicPr>
        <p:blipFill>
          <a:blip r:embed="rId9"/>
          <a:stretch>
            <a:fillRect/>
          </a:stretch>
        </p:blipFill>
        <p:spPr>
          <a:xfrm>
            <a:off x="10410755" y="4314241"/>
            <a:ext cx="333374" cy="330619"/>
          </a:xfrm>
          <a:prstGeom prst="rect">
            <a:avLst/>
          </a:prstGeom>
        </p:spPr>
      </p:pic>
      <p:pic>
        <p:nvPicPr>
          <p:cNvPr id="18" name="Picture 17">
            <a:extLst>
              <a:ext uri="{FF2B5EF4-FFF2-40B4-BE49-F238E27FC236}">
                <a16:creationId xmlns:a16="http://schemas.microsoft.com/office/drawing/2014/main" id="{EB871C1F-6471-7230-75A3-CDC4D46EA0F4}"/>
              </a:ext>
            </a:extLst>
          </p:cNvPr>
          <p:cNvPicPr>
            <a:picLocks noChangeAspect="1"/>
          </p:cNvPicPr>
          <p:nvPr/>
        </p:nvPicPr>
        <p:blipFill>
          <a:blip r:embed="rId9"/>
          <a:stretch>
            <a:fillRect/>
          </a:stretch>
        </p:blipFill>
        <p:spPr>
          <a:xfrm>
            <a:off x="7800361" y="5028897"/>
            <a:ext cx="333374" cy="330619"/>
          </a:xfrm>
          <a:prstGeom prst="rect">
            <a:avLst/>
          </a:prstGeom>
        </p:spPr>
      </p:pic>
    </p:spTree>
    <p:extLst>
      <p:ext uri="{BB962C8B-B14F-4D97-AF65-F5344CB8AC3E}">
        <p14:creationId xmlns:p14="http://schemas.microsoft.com/office/powerpoint/2010/main" val="200001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sound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3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3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id="{E12CF022-8CC1-50F5-3518-FC7B308F78E0}"/>
              </a:ext>
            </a:extLst>
          </p:cNvPr>
          <p:cNvPicPr>
            <a:picLocks noChangeAspect="1"/>
          </p:cNvPicPr>
          <p:nvPr/>
        </p:nvPicPr>
        <p:blipFill>
          <a:blip r:embed="rId9"/>
          <a:stretch>
            <a:fillRect/>
          </a:stretch>
        </p:blipFill>
        <p:spPr>
          <a:xfrm>
            <a:off x="2568686" y="2843347"/>
            <a:ext cx="333374" cy="330619"/>
          </a:xfrm>
          <a:prstGeom prst="rect">
            <a:avLst/>
          </a:prstGeom>
        </p:spPr>
      </p:pic>
      <p:pic>
        <p:nvPicPr>
          <p:cNvPr id="4" name="Picture 3">
            <a:extLst>
              <a:ext uri="{FF2B5EF4-FFF2-40B4-BE49-F238E27FC236}">
                <a16:creationId xmlns:a16="http://schemas.microsoft.com/office/drawing/2014/main" id="{AA4EE8C2-94D4-30AC-54CD-2DFE723C5386}"/>
              </a:ext>
            </a:extLst>
          </p:cNvPr>
          <p:cNvPicPr>
            <a:picLocks noChangeAspect="1"/>
          </p:cNvPicPr>
          <p:nvPr/>
        </p:nvPicPr>
        <p:blipFill>
          <a:blip r:embed="rId9"/>
          <a:stretch>
            <a:fillRect/>
          </a:stretch>
        </p:blipFill>
        <p:spPr>
          <a:xfrm>
            <a:off x="5189967" y="3572108"/>
            <a:ext cx="333374" cy="330619"/>
          </a:xfrm>
          <a:prstGeom prst="rect">
            <a:avLst/>
          </a:prstGeom>
        </p:spPr>
      </p:pic>
      <p:pic>
        <p:nvPicPr>
          <p:cNvPr id="5" name="Picture 4">
            <a:extLst>
              <a:ext uri="{FF2B5EF4-FFF2-40B4-BE49-F238E27FC236}">
                <a16:creationId xmlns:a16="http://schemas.microsoft.com/office/drawing/2014/main" id="{86C6F184-5A51-1717-3C7D-6FA7852880EA}"/>
              </a:ext>
            </a:extLst>
          </p:cNvPr>
          <p:cNvPicPr>
            <a:picLocks noChangeAspect="1"/>
          </p:cNvPicPr>
          <p:nvPr/>
        </p:nvPicPr>
        <p:blipFill>
          <a:blip r:embed="rId9"/>
          <a:stretch>
            <a:fillRect/>
          </a:stretch>
        </p:blipFill>
        <p:spPr>
          <a:xfrm>
            <a:off x="2568686" y="4314241"/>
            <a:ext cx="333374" cy="330619"/>
          </a:xfrm>
          <a:prstGeom prst="rect">
            <a:avLst/>
          </a:prstGeom>
        </p:spPr>
      </p:pic>
      <p:pic>
        <p:nvPicPr>
          <p:cNvPr id="9" name="Picture 8">
            <a:extLst>
              <a:ext uri="{FF2B5EF4-FFF2-40B4-BE49-F238E27FC236}">
                <a16:creationId xmlns:a16="http://schemas.microsoft.com/office/drawing/2014/main" id="{68B01CA1-301A-9400-8895-50E789A4B73D}"/>
              </a:ext>
            </a:extLst>
          </p:cNvPr>
          <p:cNvPicPr>
            <a:picLocks noChangeAspect="1"/>
          </p:cNvPicPr>
          <p:nvPr/>
        </p:nvPicPr>
        <p:blipFill>
          <a:blip r:embed="rId9"/>
          <a:stretch>
            <a:fillRect/>
          </a:stretch>
        </p:blipFill>
        <p:spPr>
          <a:xfrm>
            <a:off x="10432527" y="5040520"/>
            <a:ext cx="333374" cy="330619"/>
          </a:xfrm>
          <a:prstGeom prst="rect">
            <a:avLst/>
          </a:prstGeom>
        </p:spPr>
      </p:pic>
    </p:spTree>
    <p:extLst>
      <p:ext uri="{BB962C8B-B14F-4D97-AF65-F5344CB8AC3E}">
        <p14:creationId xmlns:p14="http://schemas.microsoft.com/office/powerpoint/2010/main" val="145043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Es ist spät.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It’s late.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Good</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night</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Auto.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likes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car.</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Du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sprichst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langsam</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talk</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slowly</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kann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Buch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lesen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can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read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book.</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Spaß</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heute!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Have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fun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today</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Ausflug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wichtig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trip</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important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Die Blume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für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Frau</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flower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for</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woman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Opa</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besucht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Familie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Grandad</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visits/is visiting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family.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3369370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579189"/>
            <a:ext cx="11405287" cy="5125442"/>
          </a:xfrm>
          <a:prstGeom prst="rect">
            <a:avLst/>
          </a:prstGeom>
          <a:noFill/>
        </p:spPr>
        <p:txBody>
          <a:bodyPr wrap="square">
            <a:spAutoFit/>
          </a:bodyPr>
          <a:lstStyle/>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am</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scared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of spiders.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habe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Angst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vor Spinnen.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She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 getting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tired.				Sie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wird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müde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He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there.				Er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nicht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teacher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 is kind.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Lehrerin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 nett.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Happy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Easter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Frohe</a:t>
            </a:r>
            <a:r>
              <a:rPr lang="en-GB" sz="1800"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Ostern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A bottle of water,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please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Eine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Flasche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Wasser,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bitte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glasses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on the table.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Gläser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auf dem Tisch.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 trying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to sing.				Du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versuchst</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zu</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singen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year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has 52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weeks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Jahr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hat 52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Wochen</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He often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drinks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Cola.				Er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trinkt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oft Cola.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229275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sp>
        <p:nvSpPr>
          <p:cNvPr id="5" name="Rectangle 4">
            <a:extLst>
              <a:ext uri="{FF2B5EF4-FFF2-40B4-BE49-F238E27FC236}">
                <a16:creationId xmlns:a16="http://schemas.microsoft.com/office/drawing/2014/main" id="{F7DFAA06-AE60-7321-4573-E55BE892E465}"/>
              </a:ext>
            </a:extLst>
          </p:cNvPr>
          <p:cNvSpPr/>
          <p:nvPr/>
        </p:nvSpPr>
        <p:spPr>
          <a:xfrm>
            <a:off x="1239520" y="237630"/>
            <a:ext cx="98552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Robbie is from another planet. It likes earth and speaking German but often forgets word meanings, spellings and things like gender and verb forms. Help Robbie by answering the questions in this quiz. </a:t>
            </a:r>
            <a:endParaRPr kumimoji="0" lang="en-GB" sz="2800" b="0" i="0" u="none" strike="noStrike" kern="0" cap="none" spc="0" normalizeH="0" baseline="0" noProof="0" dirty="0">
              <a:ln>
                <a:noFill/>
              </a:ln>
              <a:solidFill>
                <a:sysClr val="windowText" lastClr="000000"/>
              </a:solidFill>
              <a:effectLst/>
              <a:uLnTx/>
              <a:uFillTx/>
              <a:latin typeface="Arial"/>
            </a:endParaRPr>
          </a:p>
        </p:txBody>
      </p:sp>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4" name="TextBox 3">
            <a:extLst>
              <a:ext uri="{FF2B5EF4-FFF2-40B4-BE49-F238E27FC236}">
                <a16:creationId xmlns:a16="http://schemas.microsoft.com/office/drawing/2014/main" id="{8AA771F9-55BB-47A6-C56B-49FE360E5B0A}"/>
              </a:ext>
            </a:extLst>
          </p:cNvPr>
          <p:cNvSpPr txBox="1"/>
          <p:nvPr/>
        </p:nvSpPr>
        <p:spPr>
          <a:xfrm>
            <a:off x="290648" y="1377288"/>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9" name="Table 8">
            <a:extLst>
              <a:ext uri="{FF2B5EF4-FFF2-40B4-BE49-F238E27FC236}">
                <a16:creationId xmlns:a16="http://schemas.microsoft.com/office/drawing/2014/main" id="{11AD8479-334A-E98E-D758-079F68C6F95D}"/>
              </a:ext>
            </a:extLst>
          </p:cNvPr>
          <p:cNvGraphicFramePr>
            <a:graphicFrameLocks noGrp="1"/>
          </p:cNvGraphicFramePr>
          <p:nvPr>
            <p:extLst>
              <p:ext uri="{D42A27DB-BD31-4B8C-83A1-F6EECF244321}">
                <p14:modId xmlns:p14="http://schemas.microsoft.com/office/powerpoint/2010/main" val="2626603852"/>
              </p:ext>
            </p:extLst>
          </p:nvPr>
        </p:nvGraphicFramePr>
        <p:xfrm>
          <a:off x="1239520" y="2163060"/>
          <a:ext cx="9157377" cy="3747889"/>
        </p:xfrm>
        <a:graphic>
          <a:graphicData uri="http://schemas.openxmlformats.org/drawingml/2006/table">
            <a:tbl>
              <a:tblPr firstRow="1" firstCol="1" bandRow="1"/>
              <a:tblGrid>
                <a:gridCol w="1830400">
                  <a:extLst>
                    <a:ext uri="{9D8B030D-6E8A-4147-A177-3AD203B41FA5}">
                      <a16:colId xmlns:a16="http://schemas.microsoft.com/office/drawing/2014/main" val="2478577031"/>
                    </a:ext>
                  </a:extLst>
                </a:gridCol>
                <a:gridCol w="1830400">
                  <a:extLst>
                    <a:ext uri="{9D8B030D-6E8A-4147-A177-3AD203B41FA5}">
                      <a16:colId xmlns:a16="http://schemas.microsoft.com/office/drawing/2014/main" val="6571379"/>
                    </a:ext>
                  </a:extLst>
                </a:gridCol>
                <a:gridCol w="1852684">
                  <a:extLst>
                    <a:ext uri="{9D8B030D-6E8A-4147-A177-3AD203B41FA5}">
                      <a16:colId xmlns:a16="http://schemas.microsoft.com/office/drawing/2014/main" val="2228890872"/>
                    </a:ext>
                  </a:extLst>
                </a:gridCol>
                <a:gridCol w="1852684">
                  <a:extLst>
                    <a:ext uri="{9D8B030D-6E8A-4147-A177-3AD203B41FA5}">
                      <a16:colId xmlns:a16="http://schemas.microsoft.com/office/drawing/2014/main" val="376357495"/>
                    </a:ext>
                  </a:extLst>
                </a:gridCol>
                <a:gridCol w="1791209">
                  <a:extLst>
                    <a:ext uri="{9D8B030D-6E8A-4147-A177-3AD203B41FA5}">
                      <a16:colId xmlns:a16="http://schemas.microsoft.com/office/drawing/2014/main" val="320185436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360735"/>
                  </a:ext>
                </a:extLst>
              </a:tr>
              <a:tr h="349053">
                <a:tc rowSpan="2">
                  <a:txBody>
                    <a:bodyPr/>
                    <a:lstStyle/>
                    <a:p>
                      <a:pPr algn="ctr">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r>
                        <a:rPr lang="fr-FR" sz="2400" dirty="0">
                          <a:solidFill>
                            <a:srgbClr val="1F4E79"/>
                          </a:solidFill>
                          <a:effectLst/>
                          <a:latin typeface="+mj-lt"/>
                          <a:ea typeface="SimSun" panose="02010600030101010101" pitchFamily="2" charset="-122"/>
                          <a:cs typeface="Times New Roman" panose="02020603050405020304" pitchFamily="18" charset="0"/>
                        </a:rPr>
                        <a:t>1.</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fun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hunger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thirst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fear</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44418548"/>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458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2.</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breakfast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egg</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trip</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T-shirt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63639982"/>
                  </a:ext>
                </a:extLst>
              </a:tr>
              <a:tr h="476390">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238400"/>
                  </a:ext>
                </a:extLst>
              </a:tr>
              <a:tr h="417851">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3.</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work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lesson</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library</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break</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300248802"/>
                  </a:ext>
                </a:extLst>
              </a:tr>
              <a:tr h="456116">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78320"/>
                  </a:ext>
                </a:extLst>
              </a:tr>
              <a:tr h="349053">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4.</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middle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below</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on the right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above</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4340244"/>
                  </a:ext>
                </a:extLst>
              </a:tr>
              <a:tr h="476390">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18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5102558"/>
                  </a:ext>
                </a:extLst>
              </a:tr>
            </a:tbl>
          </a:graphicData>
        </a:graphic>
      </p:graphicFrame>
      <p:sp>
        <p:nvSpPr>
          <p:cNvPr id="16" name="Rectangle 15">
            <a:hlinkClick r:id="" action="ppaction://noaction">
              <a:snd r:embed="rId5" name="T3_Voc_A.4.wav"/>
            </a:hlinkClick>
            <a:extLst>
              <a:ext uri="{FF2B5EF4-FFF2-40B4-BE49-F238E27FC236}">
                <a16:creationId xmlns:a16="http://schemas.microsoft.com/office/drawing/2014/main" id="{9340163C-A3AE-2CBD-3A12-660B1ECD45DF}"/>
              </a:ext>
            </a:extLst>
          </p:cNvPr>
          <p:cNvSpPr/>
          <p:nvPr/>
        </p:nvSpPr>
        <p:spPr>
          <a:xfrm>
            <a:off x="1810974" y="5252681"/>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A.3.wav"/>
            </a:hlinkClick>
            <a:extLst>
              <a:ext uri="{FF2B5EF4-FFF2-40B4-BE49-F238E27FC236}">
                <a16:creationId xmlns:a16="http://schemas.microsoft.com/office/drawing/2014/main" id="{7D859164-DE70-DD35-5D16-216E47DBF055}"/>
              </a:ext>
            </a:extLst>
          </p:cNvPr>
          <p:cNvSpPr/>
          <p:nvPr/>
        </p:nvSpPr>
        <p:spPr>
          <a:xfrm>
            <a:off x="1813782" y="442901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A.1.wav"/>
            </a:hlinkClick>
            <a:extLst>
              <a:ext uri="{FF2B5EF4-FFF2-40B4-BE49-F238E27FC236}">
                <a16:creationId xmlns:a16="http://schemas.microsoft.com/office/drawing/2014/main" id="{4B089137-31CB-39FE-402A-306DD26A5FFD}"/>
              </a:ext>
            </a:extLst>
          </p:cNvPr>
          <p:cNvSpPr/>
          <p:nvPr/>
        </p:nvSpPr>
        <p:spPr>
          <a:xfrm>
            <a:off x="1813783" y="2708538"/>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A.2.wav"/>
            </a:hlinkClick>
            <a:extLst>
              <a:ext uri="{FF2B5EF4-FFF2-40B4-BE49-F238E27FC236}">
                <a16:creationId xmlns:a16="http://schemas.microsoft.com/office/drawing/2014/main" id="{11828BE4-54F6-A5AD-5C35-916DA72BC316}"/>
              </a:ext>
            </a:extLst>
          </p:cNvPr>
          <p:cNvSpPr/>
          <p:nvPr/>
        </p:nvSpPr>
        <p:spPr>
          <a:xfrm>
            <a:off x="1813782" y="3619409"/>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27" name="Table 26">
            <a:extLst>
              <a:ext uri="{FF2B5EF4-FFF2-40B4-BE49-F238E27FC236}">
                <a16:creationId xmlns:a16="http://schemas.microsoft.com/office/drawing/2014/main" id="{18ABB84B-B403-0DDD-6F70-5590AD3F1BE0}"/>
              </a:ext>
            </a:extLst>
          </p:cNvPr>
          <p:cNvGraphicFramePr>
            <a:graphicFrameLocks noGrp="1"/>
          </p:cNvGraphicFramePr>
          <p:nvPr/>
        </p:nvGraphicFramePr>
        <p:xfrm>
          <a:off x="1488122" y="1359996"/>
          <a:ext cx="9841114" cy="4975768"/>
        </p:xfrm>
        <a:graphic>
          <a:graphicData uri="http://schemas.openxmlformats.org/drawingml/2006/table">
            <a:tbl>
              <a:tblPr firstRow="1" firstCol="1" bandRow="1"/>
              <a:tblGrid>
                <a:gridCol w="459146">
                  <a:extLst>
                    <a:ext uri="{9D8B030D-6E8A-4147-A177-3AD203B41FA5}">
                      <a16:colId xmlns:a16="http://schemas.microsoft.com/office/drawing/2014/main" val="636395801"/>
                    </a:ext>
                  </a:extLst>
                </a:gridCol>
                <a:gridCol w="1799024">
                  <a:extLst>
                    <a:ext uri="{9D8B030D-6E8A-4147-A177-3AD203B41FA5}">
                      <a16:colId xmlns:a16="http://schemas.microsoft.com/office/drawing/2014/main" val="1859939056"/>
                    </a:ext>
                  </a:extLst>
                </a:gridCol>
                <a:gridCol w="2379294">
                  <a:extLst>
                    <a:ext uri="{9D8B030D-6E8A-4147-A177-3AD203B41FA5}">
                      <a16:colId xmlns:a16="http://schemas.microsoft.com/office/drawing/2014/main" val="4037778246"/>
                    </a:ext>
                  </a:extLst>
                </a:gridCol>
                <a:gridCol w="308914">
                  <a:extLst>
                    <a:ext uri="{9D8B030D-6E8A-4147-A177-3AD203B41FA5}">
                      <a16:colId xmlns:a16="http://schemas.microsoft.com/office/drawing/2014/main" val="1946371803"/>
                    </a:ext>
                  </a:extLst>
                </a:gridCol>
                <a:gridCol w="464779">
                  <a:extLst>
                    <a:ext uri="{9D8B030D-6E8A-4147-A177-3AD203B41FA5}">
                      <a16:colId xmlns:a16="http://schemas.microsoft.com/office/drawing/2014/main" val="2347153613"/>
                    </a:ext>
                  </a:extLst>
                </a:gridCol>
                <a:gridCol w="1771795">
                  <a:extLst>
                    <a:ext uri="{9D8B030D-6E8A-4147-A177-3AD203B41FA5}">
                      <a16:colId xmlns:a16="http://schemas.microsoft.com/office/drawing/2014/main" val="1233492228"/>
                    </a:ext>
                  </a:extLst>
                </a:gridCol>
                <a:gridCol w="2658162">
                  <a:extLst>
                    <a:ext uri="{9D8B030D-6E8A-4147-A177-3AD203B41FA5}">
                      <a16:colId xmlns:a16="http://schemas.microsoft.com/office/drawing/2014/main" val="2603314776"/>
                    </a:ext>
                  </a:extLst>
                </a:gridCol>
              </a:tblGrid>
              <a:tr h="172118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sagt „Hallo“.</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will tanzen.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122507"/>
                  </a:ext>
                </a:extLst>
              </a:tr>
              <a:tr h="1608512">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bleiben zu Hause.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finden es schwer.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293695"/>
                  </a:ext>
                </a:extLst>
              </a:tr>
              <a:tr h="1646070">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dirty="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dirty="0">
                          <a:effectLst/>
                          <a:latin typeface="Calibri" panose="020F0502020204030204" pitchFamily="34" charset="0"/>
                          <a:ea typeface="Malgun Gothic" panose="020B0503020000020004" pitchFamily="34" charset="-127"/>
                          <a:cs typeface="Arial" panose="020B0604020202020204" pitchFamily="34" charset="0"/>
                        </a:rPr>
                        <a:t> </a:t>
                      </a: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seht einen Film.</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hilfst in der Klasse.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253319"/>
                  </a:ext>
                </a:extLst>
              </a:tr>
            </a:tbl>
          </a:graphicData>
        </a:graphic>
      </p:graphicFrame>
      <p:sp>
        <p:nvSpPr>
          <p:cNvPr id="28" name="Right Brace 27" descr="right brace to connect possible answers with the question">
            <a:extLst>
              <a:ext uri="{FF2B5EF4-FFF2-40B4-BE49-F238E27FC236}">
                <a16:creationId xmlns:a16="http://schemas.microsoft.com/office/drawing/2014/main" id="{141BE0C7-8F00-23C9-352B-444280F62AB5}"/>
              </a:ext>
            </a:extLst>
          </p:cNvPr>
          <p:cNvSpPr/>
          <p:nvPr/>
        </p:nvSpPr>
        <p:spPr>
          <a:xfrm>
            <a:off x="3365136" y="156168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Right Brace 28" descr="right brace to connect possible answers with the question">
            <a:extLst>
              <a:ext uri="{FF2B5EF4-FFF2-40B4-BE49-F238E27FC236}">
                <a16:creationId xmlns:a16="http://schemas.microsoft.com/office/drawing/2014/main" id="{DF08F322-259C-0275-3DC8-F9CA41391E97}"/>
              </a:ext>
            </a:extLst>
          </p:cNvPr>
          <p:cNvSpPr/>
          <p:nvPr/>
        </p:nvSpPr>
        <p:spPr>
          <a:xfrm>
            <a:off x="3365136" y="3204809"/>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ight Brace 29" descr="right brace to connect possible answers with the question">
            <a:extLst>
              <a:ext uri="{FF2B5EF4-FFF2-40B4-BE49-F238E27FC236}">
                <a16:creationId xmlns:a16="http://schemas.microsoft.com/office/drawing/2014/main" id="{C6BD66CA-35AE-5FB5-0597-F3628B96A798}"/>
              </a:ext>
            </a:extLst>
          </p:cNvPr>
          <p:cNvSpPr/>
          <p:nvPr/>
        </p:nvSpPr>
        <p:spPr>
          <a:xfrm>
            <a:off x="8284536" y="3204809"/>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Right Brace 30" descr="right brace to connect possible answers with the question">
            <a:extLst>
              <a:ext uri="{FF2B5EF4-FFF2-40B4-BE49-F238E27FC236}">
                <a16:creationId xmlns:a16="http://schemas.microsoft.com/office/drawing/2014/main" id="{50E39093-9E19-524A-9EF4-EF625A59FC0C}"/>
              </a:ext>
            </a:extLst>
          </p:cNvPr>
          <p:cNvSpPr/>
          <p:nvPr/>
        </p:nvSpPr>
        <p:spPr>
          <a:xfrm>
            <a:off x="8284537" y="156168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Right Brace 31" descr="right brace to connect possible answers with the question">
            <a:extLst>
              <a:ext uri="{FF2B5EF4-FFF2-40B4-BE49-F238E27FC236}">
                <a16:creationId xmlns:a16="http://schemas.microsoft.com/office/drawing/2014/main" id="{D18EBF77-E026-1642-D5ED-ECE9F2AA163F}"/>
              </a:ext>
            </a:extLst>
          </p:cNvPr>
          <p:cNvSpPr/>
          <p:nvPr/>
        </p:nvSpPr>
        <p:spPr>
          <a:xfrm>
            <a:off x="3365135" y="4879917"/>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Right Brace 32" descr="right brace to connect possible answers with the question">
            <a:extLst>
              <a:ext uri="{FF2B5EF4-FFF2-40B4-BE49-F238E27FC236}">
                <a16:creationId xmlns:a16="http://schemas.microsoft.com/office/drawing/2014/main" id="{E3981471-4DC6-9E32-E8B5-342D8DA913DF}"/>
              </a:ext>
            </a:extLst>
          </p:cNvPr>
          <p:cNvSpPr/>
          <p:nvPr/>
        </p:nvSpPr>
        <p:spPr>
          <a:xfrm>
            <a:off x="8284536" y="4847933"/>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 name="Picture 1">
            <a:extLst>
              <a:ext uri="{FF2B5EF4-FFF2-40B4-BE49-F238E27FC236}">
                <a16:creationId xmlns:a16="http://schemas.microsoft.com/office/drawing/2014/main" id="{FA969B28-F25C-E8E3-712D-5FC201955A29}"/>
              </a:ext>
            </a:extLst>
          </p:cNvPr>
          <p:cNvPicPr>
            <a:picLocks noChangeAspect="1"/>
          </p:cNvPicPr>
          <p:nvPr/>
        </p:nvPicPr>
        <p:blipFill>
          <a:blip r:embed="rId5"/>
          <a:stretch>
            <a:fillRect/>
          </a:stretch>
        </p:blipFill>
        <p:spPr>
          <a:xfrm>
            <a:off x="1969768" y="1849857"/>
            <a:ext cx="333374" cy="330619"/>
          </a:xfrm>
          <a:prstGeom prst="rect">
            <a:avLst/>
          </a:prstGeom>
        </p:spPr>
      </p:pic>
      <p:pic>
        <p:nvPicPr>
          <p:cNvPr id="3" name="Picture 2">
            <a:extLst>
              <a:ext uri="{FF2B5EF4-FFF2-40B4-BE49-F238E27FC236}">
                <a16:creationId xmlns:a16="http://schemas.microsoft.com/office/drawing/2014/main" id="{019FD9B6-E32D-2894-5376-2AF38EE4E8DE}"/>
              </a:ext>
            </a:extLst>
          </p:cNvPr>
          <p:cNvPicPr>
            <a:picLocks noChangeAspect="1"/>
          </p:cNvPicPr>
          <p:nvPr/>
        </p:nvPicPr>
        <p:blipFill>
          <a:blip r:embed="rId5"/>
          <a:stretch>
            <a:fillRect/>
          </a:stretch>
        </p:blipFill>
        <p:spPr>
          <a:xfrm>
            <a:off x="1969768" y="3966534"/>
            <a:ext cx="333374" cy="330619"/>
          </a:xfrm>
          <a:prstGeom prst="rect">
            <a:avLst/>
          </a:prstGeom>
        </p:spPr>
      </p:pic>
      <p:pic>
        <p:nvPicPr>
          <p:cNvPr id="4" name="Picture 3">
            <a:extLst>
              <a:ext uri="{FF2B5EF4-FFF2-40B4-BE49-F238E27FC236}">
                <a16:creationId xmlns:a16="http://schemas.microsoft.com/office/drawing/2014/main" id="{CE5B70FE-F929-AF78-EE88-028ABFD24438}"/>
              </a:ext>
            </a:extLst>
          </p:cNvPr>
          <p:cNvPicPr>
            <a:picLocks noChangeAspect="1"/>
          </p:cNvPicPr>
          <p:nvPr/>
        </p:nvPicPr>
        <p:blipFill>
          <a:blip r:embed="rId5"/>
          <a:stretch>
            <a:fillRect/>
          </a:stretch>
        </p:blipFill>
        <p:spPr>
          <a:xfrm>
            <a:off x="1969768" y="5956700"/>
            <a:ext cx="333374" cy="330619"/>
          </a:xfrm>
          <a:prstGeom prst="rect">
            <a:avLst/>
          </a:prstGeom>
        </p:spPr>
      </p:pic>
      <p:pic>
        <p:nvPicPr>
          <p:cNvPr id="5" name="Picture 4">
            <a:extLst>
              <a:ext uri="{FF2B5EF4-FFF2-40B4-BE49-F238E27FC236}">
                <a16:creationId xmlns:a16="http://schemas.microsoft.com/office/drawing/2014/main" id="{00BB1F66-E2C7-D2DF-547D-CA1308C96821}"/>
              </a:ext>
            </a:extLst>
          </p:cNvPr>
          <p:cNvPicPr>
            <a:picLocks noChangeAspect="1"/>
          </p:cNvPicPr>
          <p:nvPr/>
        </p:nvPicPr>
        <p:blipFill>
          <a:blip r:embed="rId5"/>
          <a:stretch>
            <a:fillRect/>
          </a:stretch>
        </p:blipFill>
        <p:spPr>
          <a:xfrm>
            <a:off x="6918618" y="1456889"/>
            <a:ext cx="333374" cy="330619"/>
          </a:xfrm>
          <a:prstGeom prst="rect">
            <a:avLst/>
          </a:prstGeom>
        </p:spPr>
      </p:pic>
      <p:pic>
        <p:nvPicPr>
          <p:cNvPr id="7" name="Picture 6">
            <a:extLst>
              <a:ext uri="{FF2B5EF4-FFF2-40B4-BE49-F238E27FC236}">
                <a16:creationId xmlns:a16="http://schemas.microsoft.com/office/drawing/2014/main" id="{A05EC161-B591-73E1-19DB-F15D98FAB85B}"/>
              </a:ext>
            </a:extLst>
          </p:cNvPr>
          <p:cNvPicPr>
            <a:picLocks noChangeAspect="1"/>
          </p:cNvPicPr>
          <p:nvPr/>
        </p:nvPicPr>
        <p:blipFill>
          <a:blip r:embed="rId5"/>
          <a:stretch>
            <a:fillRect/>
          </a:stretch>
        </p:blipFill>
        <p:spPr>
          <a:xfrm>
            <a:off x="6918618" y="3583574"/>
            <a:ext cx="333374" cy="330619"/>
          </a:xfrm>
          <a:prstGeom prst="rect">
            <a:avLst/>
          </a:prstGeom>
        </p:spPr>
      </p:pic>
      <p:pic>
        <p:nvPicPr>
          <p:cNvPr id="11" name="Picture 10">
            <a:extLst>
              <a:ext uri="{FF2B5EF4-FFF2-40B4-BE49-F238E27FC236}">
                <a16:creationId xmlns:a16="http://schemas.microsoft.com/office/drawing/2014/main" id="{5941154D-C27A-A337-6716-854DA98808A8}"/>
              </a:ext>
            </a:extLst>
          </p:cNvPr>
          <p:cNvPicPr>
            <a:picLocks noChangeAspect="1"/>
          </p:cNvPicPr>
          <p:nvPr/>
        </p:nvPicPr>
        <p:blipFill>
          <a:blip r:embed="rId5"/>
          <a:stretch>
            <a:fillRect/>
          </a:stretch>
        </p:blipFill>
        <p:spPr>
          <a:xfrm>
            <a:off x="6918618" y="5167385"/>
            <a:ext cx="333374" cy="330619"/>
          </a:xfrm>
          <a:prstGeom prst="rect">
            <a:avLst/>
          </a:prstGeom>
        </p:spPr>
      </p:pic>
    </p:spTree>
    <p:extLst>
      <p:ext uri="{BB962C8B-B14F-4D97-AF65-F5344CB8AC3E}">
        <p14:creationId xmlns:p14="http://schemas.microsoft.com/office/powerpoint/2010/main" val="333153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4" name="Table 3">
            <a:extLst>
              <a:ext uri="{FF2B5EF4-FFF2-40B4-BE49-F238E27FC236}">
                <a16:creationId xmlns:a16="http://schemas.microsoft.com/office/drawing/2014/main" id="{A07C8CF8-AA82-B12B-EB64-5710513A3EF4}"/>
              </a:ext>
            </a:extLst>
          </p:cNvPr>
          <p:cNvGraphicFramePr>
            <a:graphicFrameLocks noGrp="1"/>
          </p:cNvGraphicFramePr>
          <p:nvPr/>
        </p:nvGraphicFramePr>
        <p:xfrm>
          <a:off x="1378669" y="1682574"/>
          <a:ext cx="9450335" cy="4326340"/>
        </p:xfrm>
        <a:graphic>
          <a:graphicData uri="http://schemas.openxmlformats.org/drawingml/2006/table">
            <a:tbl>
              <a:tblPr firstRow="1" firstCol="1" bandRow="1"/>
              <a:tblGrid>
                <a:gridCol w="743515">
                  <a:extLst>
                    <a:ext uri="{9D8B030D-6E8A-4147-A177-3AD203B41FA5}">
                      <a16:colId xmlns:a16="http://schemas.microsoft.com/office/drawing/2014/main" val="2758488454"/>
                    </a:ext>
                  </a:extLst>
                </a:gridCol>
                <a:gridCol w="2912700">
                  <a:extLst>
                    <a:ext uri="{9D8B030D-6E8A-4147-A177-3AD203B41FA5}">
                      <a16:colId xmlns:a16="http://schemas.microsoft.com/office/drawing/2014/main" val="2071067271"/>
                    </a:ext>
                  </a:extLst>
                </a:gridCol>
                <a:gridCol w="2894654">
                  <a:extLst>
                    <a:ext uri="{9D8B030D-6E8A-4147-A177-3AD203B41FA5}">
                      <a16:colId xmlns:a16="http://schemas.microsoft.com/office/drawing/2014/main" val="1413533490"/>
                    </a:ext>
                  </a:extLst>
                </a:gridCol>
                <a:gridCol w="2899466">
                  <a:extLst>
                    <a:ext uri="{9D8B030D-6E8A-4147-A177-3AD203B41FA5}">
                      <a16:colId xmlns:a16="http://schemas.microsoft.com/office/drawing/2014/main" val="235069073"/>
                    </a:ext>
                  </a:extLst>
                </a:gridCol>
              </a:tblGrid>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Welches</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Heft (nt)</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542566"/>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Vater (m)</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Mutter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480100"/>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Es gibt</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keinen</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Text (m).</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Aktivität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526525"/>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Findest du</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meinen</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Brief (m)?</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3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Tasche</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163380"/>
                  </a:ext>
                </a:extLst>
              </a:tr>
            </a:tbl>
          </a:graphicData>
        </a:graphic>
      </p:graphicFrame>
      <p:pic>
        <p:nvPicPr>
          <p:cNvPr id="2" name="Picture 1">
            <a:extLst>
              <a:ext uri="{FF2B5EF4-FFF2-40B4-BE49-F238E27FC236}">
                <a16:creationId xmlns:a16="http://schemas.microsoft.com/office/drawing/2014/main" id="{5DB57B78-5E07-9643-0094-9368BED51171}"/>
              </a:ext>
            </a:extLst>
          </p:cNvPr>
          <p:cNvPicPr>
            <a:picLocks noChangeAspect="1"/>
          </p:cNvPicPr>
          <p:nvPr/>
        </p:nvPicPr>
        <p:blipFill>
          <a:blip r:embed="rId5"/>
          <a:stretch>
            <a:fillRect/>
          </a:stretch>
        </p:blipFill>
        <p:spPr>
          <a:xfrm>
            <a:off x="5160368" y="2279596"/>
            <a:ext cx="333374" cy="330619"/>
          </a:xfrm>
          <a:prstGeom prst="rect">
            <a:avLst/>
          </a:prstGeom>
        </p:spPr>
      </p:pic>
      <p:pic>
        <p:nvPicPr>
          <p:cNvPr id="3" name="Picture 2">
            <a:extLst>
              <a:ext uri="{FF2B5EF4-FFF2-40B4-BE49-F238E27FC236}">
                <a16:creationId xmlns:a16="http://schemas.microsoft.com/office/drawing/2014/main" id="{936D3DA8-9503-6FAC-007A-356FD29882DC}"/>
              </a:ext>
            </a:extLst>
          </p:cNvPr>
          <p:cNvPicPr>
            <a:picLocks noChangeAspect="1"/>
          </p:cNvPicPr>
          <p:nvPr/>
        </p:nvPicPr>
        <p:blipFill>
          <a:blip r:embed="rId5"/>
          <a:stretch>
            <a:fillRect/>
          </a:stretch>
        </p:blipFill>
        <p:spPr>
          <a:xfrm>
            <a:off x="5142069" y="3381101"/>
            <a:ext cx="333374" cy="330619"/>
          </a:xfrm>
          <a:prstGeom prst="rect">
            <a:avLst/>
          </a:prstGeom>
        </p:spPr>
      </p:pic>
      <p:pic>
        <p:nvPicPr>
          <p:cNvPr id="5" name="Picture 4">
            <a:extLst>
              <a:ext uri="{FF2B5EF4-FFF2-40B4-BE49-F238E27FC236}">
                <a16:creationId xmlns:a16="http://schemas.microsoft.com/office/drawing/2014/main" id="{527A83BE-5014-6562-60DD-62AE728E3C39}"/>
              </a:ext>
            </a:extLst>
          </p:cNvPr>
          <p:cNvPicPr>
            <a:picLocks noChangeAspect="1"/>
          </p:cNvPicPr>
          <p:nvPr/>
        </p:nvPicPr>
        <p:blipFill>
          <a:blip r:embed="rId5"/>
          <a:stretch>
            <a:fillRect/>
          </a:stretch>
        </p:blipFill>
        <p:spPr>
          <a:xfrm>
            <a:off x="8033315" y="3998143"/>
            <a:ext cx="333374" cy="330619"/>
          </a:xfrm>
          <a:prstGeom prst="rect">
            <a:avLst/>
          </a:prstGeom>
        </p:spPr>
      </p:pic>
      <p:pic>
        <p:nvPicPr>
          <p:cNvPr id="7" name="Picture 6">
            <a:extLst>
              <a:ext uri="{FF2B5EF4-FFF2-40B4-BE49-F238E27FC236}">
                <a16:creationId xmlns:a16="http://schemas.microsoft.com/office/drawing/2014/main" id="{DC0679D5-3D48-8156-F1C2-60A18D2C42B2}"/>
              </a:ext>
            </a:extLst>
          </p:cNvPr>
          <p:cNvPicPr>
            <a:picLocks noChangeAspect="1"/>
          </p:cNvPicPr>
          <p:nvPr/>
        </p:nvPicPr>
        <p:blipFill>
          <a:blip r:embed="rId5"/>
          <a:stretch>
            <a:fillRect/>
          </a:stretch>
        </p:blipFill>
        <p:spPr>
          <a:xfrm>
            <a:off x="8025488" y="5081597"/>
            <a:ext cx="333374" cy="330619"/>
          </a:xfrm>
          <a:prstGeom prst="rect">
            <a:avLst/>
          </a:prstGeom>
        </p:spPr>
      </p:pic>
    </p:spTree>
    <p:extLst>
      <p:ext uri="{BB962C8B-B14F-4D97-AF65-F5344CB8AC3E}">
        <p14:creationId xmlns:p14="http://schemas.microsoft.com/office/powerpoint/2010/main" val="22843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708F9237-2A7D-EE2B-6855-15547988493F}"/>
              </a:ext>
            </a:extLst>
          </p:cNvPr>
          <p:cNvGraphicFramePr>
            <a:graphicFrameLocks noGrp="1"/>
          </p:cNvGraphicFramePr>
          <p:nvPr>
            <p:extLst>
              <p:ext uri="{D42A27DB-BD31-4B8C-83A1-F6EECF244321}">
                <p14:modId xmlns:p14="http://schemas.microsoft.com/office/powerpoint/2010/main" val="943659119"/>
              </p:ext>
            </p:extLst>
          </p:nvPr>
        </p:nvGraphicFramePr>
        <p:xfrm>
          <a:off x="1453173" y="1102841"/>
          <a:ext cx="7020654" cy="3131264"/>
        </p:xfrm>
        <a:graphic>
          <a:graphicData uri="http://schemas.openxmlformats.org/drawingml/2006/table">
            <a:tbl>
              <a:tblPr firstRow="1" firstCol="1" bandRow="1"/>
              <a:tblGrid>
                <a:gridCol w="1180263">
                  <a:extLst>
                    <a:ext uri="{9D8B030D-6E8A-4147-A177-3AD203B41FA5}">
                      <a16:colId xmlns:a16="http://schemas.microsoft.com/office/drawing/2014/main" val="1283473255"/>
                    </a:ext>
                  </a:extLst>
                </a:gridCol>
                <a:gridCol w="3352855">
                  <a:extLst>
                    <a:ext uri="{9D8B030D-6E8A-4147-A177-3AD203B41FA5}">
                      <a16:colId xmlns:a16="http://schemas.microsoft.com/office/drawing/2014/main" val="904389652"/>
                    </a:ext>
                  </a:extLst>
                </a:gridCol>
                <a:gridCol w="2487536">
                  <a:extLst>
                    <a:ext uri="{9D8B030D-6E8A-4147-A177-3AD203B41FA5}">
                      <a16:colId xmlns:a16="http://schemas.microsoft.com/office/drawing/2014/main" val="1043435726"/>
                    </a:ext>
                  </a:extLst>
                </a:gridCol>
              </a:tblGrid>
              <a:tr h="782816">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Anna ist auf dem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Markt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Straβe (f).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452272"/>
                  </a:ext>
                </a:extLst>
              </a:tr>
              <a:tr h="782816">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Jakob ist im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Mitte (f).</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Zimmer (nt).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8776677"/>
                  </a:ext>
                </a:extLst>
              </a:tr>
              <a:tr h="782816">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fahre nach</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London.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Wald (m).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571808"/>
                  </a:ext>
                </a:extLst>
              </a:tr>
              <a:tr h="782816">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gehe zum</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Party (f).</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19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Fluss</a:t>
                      </a:r>
                      <a:r>
                        <a:rPr lang="en-GB"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375180"/>
                  </a:ext>
                </a:extLst>
              </a:tr>
            </a:tbl>
          </a:graphicData>
        </a:graphic>
      </p:graphicFrame>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4" name="TextBox 3">
            <a:extLst>
              <a:ext uri="{FF2B5EF4-FFF2-40B4-BE49-F238E27FC236}">
                <a16:creationId xmlns:a16="http://schemas.microsoft.com/office/drawing/2014/main" id="{9E2D166B-CF0B-A134-C52B-A7172476BB0F}"/>
              </a:ext>
            </a:extLst>
          </p:cNvPr>
          <p:cNvSpPr txBox="1"/>
          <p:nvPr/>
        </p:nvSpPr>
        <p:spPr>
          <a:xfrm>
            <a:off x="1378669" y="4360496"/>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X next to the location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42620D20-4FF0-FE0A-CB9F-C7C2B4482268}"/>
              </a:ext>
            </a:extLst>
          </p:cNvPr>
          <p:cNvGraphicFramePr>
            <a:graphicFrameLocks noGrp="1"/>
          </p:cNvGraphicFramePr>
          <p:nvPr/>
        </p:nvGraphicFramePr>
        <p:xfrm>
          <a:off x="1453173" y="5031113"/>
          <a:ext cx="7020653" cy="1565630"/>
        </p:xfrm>
        <a:graphic>
          <a:graphicData uri="http://schemas.openxmlformats.org/drawingml/2006/table">
            <a:tbl>
              <a:tblPr firstRow="1" firstCol="1" bandRow="1"/>
              <a:tblGrid>
                <a:gridCol w="1180263">
                  <a:extLst>
                    <a:ext uri="{9D8B030D-6E8A-4147-A177-3AD203B41FA5}">
                      <a16:colId xmlns:a16="http://schemas.microsoft.com/office/drawing/2014/main" val="2045745682"/>
                    </a:ext>
                  </a:extLst>
                </a:gridCol>
                <a:gridCol w="2181885">
                  <a:extLst>
                    <a:ext uri="{9D8B030D-6E8A-4147-A177-3AD203B41FA5}">
                      <a16:colId xmlns:a16="http://schemas.microsoft.com/office/drawing/2014/main" val="3158622515"/>
                    </a:ext>
                  </a:extLst>
                </a:gridCol>
                <a:gridCol w="3658505">
                  <a:extLst>
                    <a:ext uri="{9D8B030D-6E8A-4147-A177-3AD203B41FA5}">
                      <a16:colId xmlns:a16="http://schemas.microsoft.com/office/drawing/2014/main" val="2520189349"/>
                    </a:ext>
                  </a:extLst>
                </a:gridCol>
              </a:tblGrid>
              <a:tr h="782815">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plane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Tennis spielen.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Tennis zu spielen.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694642"/>
                  </a:ext>
                </a:extLst>
              </a:tr>
              <a:tr h="782815">
                <a:tc>
                  <a:txBody>
                    <a:bodyPr/>
                    <a:lstStyle/>
                    <a:p>
                      <a:pPr algn="ctr">
                        <a:lnSpc>
                          <a:spcPct val="107000"/>
                        </a:lnSpc>
                        <a:spcAft>
                          <a:spcPts val="800"/>
                        </a:spcAft>
                      </a:pPr>
                      <a:r>
                        <a:rPr lang="en-GB"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19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will</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Kuchen essen.</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9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19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Kuchen zu essen.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1521" marR="1115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5140346"/>
                  </a:ext>
                </a:extLst>
              </a:tr>
            </a:tbl>
          </a:graphicData>
        </a:graphic>
      </p:graphicFrame>
      <p:pic>
        <p:nvPicPr>
          <p:cNvPr id="2" name="Picture 1">
            <a:extLst>
              <a:ext uri="{FF2B5EF4-FFF2-40B4-BE49-F238E27FC236}">
                <a16:creationId xmlns:a16="http://schemas.microsoft.com/office/drawing/2014/main" id="{5F333095-D11C-2B04-B862-C4FE7C1240CC}"/>
              </a:ext>
            </a:extLst>
          </p:cNvPr>
          <p:cNvPicPr>
            <a:picLocks noChangeAspect="1"/>
          </p:cNvPicPr>
          <p:nvPr/>
        </p:nvPicPr>
        <p:blipFill>
          <a:blip r:embed="rId5"/>
          <a:stretch>
            <a:fillRect/>
          </a:stretch>
        </p:blipFill>
        <p:spPr>
          <a:xfrm>
            <a:off x="6023896" y="1108851"/>
            <a:ext cx="333374" cy="330619"/>
          </a:xfrm>
          <a:prstGeom prst="rect">
            <a:avLst/>
          </a:prstGeom>
        </p:spPr>
      </p:pic>
      <p:pic>
        <p:nvPicPr>
          <p:cNvPr id="3" name="Picture 2">
            <a:extLst>
              <a:ext uri="{FF2B5EF4-FFF2-40B4-BE49-F238E27FC236}">
                <a16:creationId xmlns:a16="http://schemas.microsoft.com/office/drawing/2014/main" id="{BD838F65-BB16-7D1D-2A02-17A9DC5CAADA}"/>
              </a:ext>
            </a:extLst>
          </p:cNvPr>
          <p:cNvPicPr>
            <a:picLocks noChangeAspect="1"/>
          </p:cNvPicPr>
          <p:nvPr/>
        </p:nvPicPr>
        <p:blipFill>
          <a:blip r:embed="rId5"/>
          <a:stretch>
            <a:fillRect/>
          </a:stretch>
        </p:blipFill>
        <p:spPr>
          <a:xfrm>
            <a:off x="6023896" y="2279026"/>
            <a:ext cx="333374" cy="330619"/>
          </a:xfrm>
          <a:prstGeom prst="rect">
            <a:avLst/>
          </a:prstGeom>
        </p:spPr>
      </p:pic>
      <p:pic>
        <p:nvPicPr>
          <p:cNvPr id="5" name="Picture 4">
            <a:extLst>
              <a:ext uri="{FF2B5EF4-FFF2-40B4-BE49-F238E27FC236}">
                <a16:creationId xmlns:a16="http://schemas.microsoft.com/office/drawing/2014/main" id="{C4E886FC-007A-51F8-8B2A-295A06A7D341}"/>
              </a:ext>
            </a:extLst>
          </p:cNvPr>
          <p:cNvPicPr>
            <a:picLocks noChangeAspect="1"/>
          </p:cNvPicPr>
          <p:nvPr/>
        </p:nvPicPr>
        <p:blipFill>
          <a:blip r:embed="rId5"/>
          <a:stretch>
            <a:fillRect/>
          </a:stretch>
        </p:blipFill>
        <p:spPr>
          <a:xfrm>
            <a:off x="6023896" y="2694936"/>
            <a:ext cx="333374" cy="330619"/>
          </a:xfrm>
          <a:prstGeom prst="rect">
            <a:avLst/>
          </a:prstGeom>
        </p:spPr>
      </p:pic>
      <p:pic>
        <p:nvPicPr>
          <p:cNvPr id="7" name="Picture 6">
            <a:extLst>
              <a:ext uri="{FF2B5EF4-FFF2-40B4-BE49-F238E27FC236}">
                <a16:creationId xmlns:a16="http://schemas.microsoft.com/office/drawing/2014/main" id="{6ACE70C4-AEDC-C85B-6D10-4AD9A27ABC97}"/>
              </a:ext>
            </a:extLst>
          </p:cNvPr>
          <p:cNvPicPr>
            <a:picLocks noChangeAspect="1"/>
          </p:cNvPicPr>
          <p:nvPr/>
        </p:nvPicPr>
        <p:blipFill>
          <a:blip r:embed="rId5"/>
          <a:stretch>
            <a:fillRect/>
          </a:stretch>
        </p:blipFill>
        <p:spPr>
          <a:xfrm>
            <a:off x="6023896" y="3878547"/>
            <a:ext cx="333374" cy="330619"/>
          </a:xfrm>
          <a:prstGeom prst="rect">
            <a:avLst/>
          </a:prstGeom>
        </p:spPr>
      </p:pic>
      <p:pic>
        <p:nvPicPr>
          <p:cNvPr id="13" name="Picture 12">
            <a:extLst>
              <a:ext uri="{FF2B5EF4-FFF2-40B4-BE49-F238E27FC236}">
                <a16:creationId xmlns:a16="http://schemas.microsoft.com/office/drawing/2014/main" id="{8B0847D3-D1B1-2647-EEF1-6EF014CBA5A7}"/>
              </a:ext>
            </a:extLst>
          </p:cNvPr>
          <p:cNvPicPr>
            <a:picLocks noChangeAspect="1"/>
          </p:cNvPicPr>
          <p:nvPr/>
        </p:nvPicPr>
        <p:blipFill>
          <a:blip r:embed="rId5"/>
          <a:stretch>
            <a:fillRect/>
          </a:stretch>
        </p:blipFill>
        <p:spPr>
          <a:xfrm>
            <a:off x="4849064" y="5841937"/>
            <a:ext cx="333374" cy="330619"/>
          </a:xfrm>
          <a:prstGeom prst="rect">
            <a:avLst/>
          </a:prstGeom>
        </p:spPr>
      </p:pic>
      <p:pic>
        <p:nvPicPr>
          <p:cNvPr id="14" name="Picture 13">
            <a:extLst>
              <a:ext uri="{FF2B5EF4-FFF2-40B4-BE49-F238E27FC236}">
                <a16:creationId xmlns:a16="http://schemas.microsoft.com/office/drawing/2014/main" id="{6D29E91C-1657-2E07-6216-715BBC6C82BB}"/>
              </a:ext>
            </a:extLst>
          </p:cNvPr>
          <p:cNvPicPr>
            <a:picLocks noChangeAspect="1"/>
          </p:cNvPicPr>
          <p:nvPr/>
        </p:nvPicPr>
        <p:blipFill>
          <a:blip r:embed="rId5"/>
          <a:stretch>
            <a:fillRect/>
          </a:stretch>
        </p:blipFill>
        <p:spPr>
          <a:xfrm>
            <a:off x="4849064" y="5450666"/>
            <a:ext cx="333374" cy="330619"/>
          </a:xfrm>
          <a:prstGeom prst="rect">
            <a:avLst/>
          </a:prstGeom>
        </p:spPr>
      </p:pic>
    </p:spTree>
    <p:extLst>
      <p:ext uri="{BB962C8B-B14F-4D97-AF65-F5344CB8AC3E}">
        <p14:creationId xmlns:p14="http://schemas.microsoft.com/office/powerpoint/2010/main" val="28431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78669" y="172847"/>
            <a:ext cx="8676510"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E</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GB" sz="1800" dirty="0">
                <a:solidFill>
                  <a:srgbClr val="1F4E79"/>
                </a:solidFill>
                <a:effectLst/>
                <a:latin typeface="Century Gothic" panose="020B0502020202020204" pitchFamily="34" charset="0"/>
                <a:ea typeface="Malgun Gothic" panose="020B0503020000020004" pitchFamily="34" charset="-127"/>
                <a:cs typeface="Arial" panose="020B0604020202020204" pitchFamily="34" charset="0"/>
              </a:rPr>
              <a:t>Put X next to the correct ending for each sentence.</a:t>
            </a:r>
            <a:r>
              <a:rPr lang="en-GB" sz="2000"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8" y="2671354"/>
            <a:ext cx="9986017" cy="656462"/>
          </a:xfrm>
          <a:prstGeom prst="rect">
            <a:avLst/>
          </a:prstGeom>
          <a:noFill/>
        </p:spPr>
        <p:txBody>
          <a:bodyPr wrap="square">
            <a:spAutoFit/>
          </a:bodyPr>
          <a:lstStyle/>
          <a:p>
            <a:pPr>
              <a:lnSpc>
                <a:spcPct val="150000"/>
              </a:lnSpc>
              <a:spcAft>
                <a:spcPts val="800"/>
              </a:spcAft>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F</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Write the German for the English given in brackets. Use the clues to help you.</a:t>
            </a:r>
            <a:r>
              <a:rPr lang="en-GB" dirty="0">
                <a:effectLst/>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F37521CB-6B74-DF52-CC92-BBDE68A2115B}"/>
              </a:ext>
            </a:extLst>
          </p:cNvPr>
          <p:cNvGraphicFramePr>
            <a:graphicFrameLocks noGrp="1"/>
          </p:cNvGraphicFramePr>
          <p:nvPr/>
        </p:nvGraphicFramePr>
        <p:xfrm>
          <a:off x="1403385" y="898214"/>
          <a:ext cx="7160382" cy="1596792"/>
        </p:xfrm>
        <a:graphic>
          <a:graphicData uri="http://schemas.openxmlformats.org/drawingml/2006/table">
            <a:tbl>
              <a:tblPr firstRow="1" firstCol="1" bandRow="1"/>
              <a:tblGrid>
                <a:gridCol w="1203753">
                  <a:extLst>
                    <a:ext uri="{9D8B030D-6E8A-4147-A177-3AD203B41FA5}">
                      <a16:colId xmlns:a16="http://schemas.microsoft.com/office/drawing/2014/main" val="1252982281"/>
                    </a:ext>
                  </a:extLst>
                </a:gridCol>
                <a:gridCol w="2225311">
                  <a:extLst>
                    <a:ext uri="{9D8B030D-6E8A-4147-A177-3AD203B41FA5}">
                      <a16:colId xmlns:a16="http://schemas.microsoft.com/office/drawing/2014/main" val="2390035375"/>
                    </a:ext>
                  </a:extLst>
                </a:gridCol>
                <a:gridCol w="3731318">
                  <a:extLst>
                    <a:ext uri="{9D8B030D-6E8A-4147-A177-3AD203B41FA5}">
                      <a16:colId xmlns:a16="http://schemas.microsoft.com/office/drawing/2014/main" val="4018235329"/>
                    </a:ext>
                  </a:extLst>
                </a:gridCol>
              </a:tblGrid>
              <a:tr h="79839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Montags</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ich gehe zur Schule.</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gehe ich zur Schule.      </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9660869"/>
                  </a:ext>
                </a:extLst>
              </a:tr>
              <a:tr h="798396">
                <a:tc>
                  <a:txBody>
                    <a:bodyPr/>
                    <a:lstStyle/>
                    <a:p>
                      <a:pPr algn="ctr">
                        <a:lnSpc>
                          <a:spcPct val="107000"/>
                        </a:lnSpc>
                        <a:spcAft>
                          <a:spcPts val="800"/>
                        </a:spcAft>
                      </a:pPr>
                      <a:r>
                        <a:rPr lang="en-GB"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de-DE" sz="20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Im Osten</a:t>
                      </a:r>
                      <a:endParaRPr lang="en-GB" sz="180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es gibt eine Stadt.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0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de-DE" sz="20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gibt es eine Stadt.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txBody>
                  <a:tcPr marL="113740" marR="113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399636"/>
                  </a:ext>
                </a:extLst>
              </a:tr>
            </a:tbl>
          </a:graphicData>
        </a:graphic>
      </p:graphicFrame>
      <p:graphicFrame>
        <p:nvGraphicFramePr>
          <p:cNvPr id="13" name="Table 12">
            <a:extLst>
              <a:ext uri="{FF2B5EF4-FFF2-40B4-BE49-F238E27FC236}">
                <a16:creationId xmlns:a16="http://schemas.microsoft.com/office/drawing/2014/main" id="{B87CFB94-F9B4-FED2-FF47-F40BBB582713}"/>
              </a:ext>
            </a:extLst>
          </p:cNvPr>
          <p:cNvGraphicFramePr>
            <a:graphicFrameLocks noGrp="1"/>
          </p:cNvGraphicFramePr>
          <p:nvPr>
            <p:extLst>
              <p:ext uri="{D42A27DB-BD31-4B8C-83A1-F6EECF244321}">
                <p14:modId xmlns:p14="http://schemas.microsoft.com/office/powerpoint/2010/main" val="138814293"/>
              </p:ext>
            </p:extLst>
          </p:nvPr>
        </p:nvGraphicFramePr>
        <p:xfrm>
          <a:off x="1378668" y="3249191"/>
          <a:ext cx="10346170" cy="2589905"/>
        </p:xfrm>
        <a:graphic>
          <a:graphicData uri="http://schemas.openxmlformats.org/drawingml/2006/table">
            <a:tbl>
              <a:tblPr firstRow="1" firstCol="1" bandRow="1"/>
              <a:tblGrid>
                <a:gridCol w="403622">
                  <a:extLst>
                    <a:ext uri="{9D8B030D-6E8A-4147-A177-3AD203B41FA5}">
                      <a16:colId xmlns:a16="http://schemas.microsoft.com/office/drawing/2014/main" val="3702832764"/>
                    </a:ext>
                  </a:extLst>
                </a:gridCol>
                <a:gridCol w="7361291">
                  <a:extLst>
                    <a:ext uri="{9D8B030D-6E8A-4147-A177-3AD203B41FA5}">
                      <a16:colId xmlns:a16="http://schemas.microsoft.com/office/drawing/2014/main" val="1430371126"/>
                    </a:ext>
                  </a:extLst>
                </a:gridCol>
                <a:gridCol w="2581257">
                  <a:extLst>
                    <a:ext uri="{9D8B030D-6E8A-4147-A177-3AD203B41FA5}">
                      <a16:colId xmlns:a16="http://schemas.microsoft.com/office/drawing/2014/main" val="3947496298"/>
                    </a:ext>
                  </a:extLst>
                </a:gridCol>
              </a:tblGrid>
              <a:tr h="517981">
                <a:tc>
                  <a:txBody>
                    <a:bodyPr/>
                    <a:lstStyle/>
                    <a:p>
                      <a:pPr>
                        <a:lnSpc>
                          <a:spcPct val="107000"/>
                        </a:lnSpc>
                        <a:spcAft>
                          <a:spcPts val="800"/>
                        </a:spcAft>
                      </a:pPr>
                      <a:r>
                        <a:rPr lang="en-GB" sz="1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Clues</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829322"/>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studiert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Deutsch.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studies</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study</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studieren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812808"/>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habe</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zwei Schwestern.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have</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have</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haben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085678"/>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Du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brauchst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Hilfe.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need</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 need</a:t>
                      </a:r>
                      <a:r>
                        <a:rPr lang="de-DE" sz="17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700" i="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brauchen</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545291"/>
                  </a:ext>
                </a:extLst>
              </a:tr>
              <a:tr h="517981">
                <a:tc>
                  <a:txBody>
                    <a:bodyPr/>
                    <a:lstStyle/>
                    <a:p>
                      <a:pPr>
                        <a:lnSpc>
                          <a:spcPct val="107000"/>
                        </a:lnSpc>
                        <a:spcAft>
                          <a:spcPts val="800"/>
                        </a:spcAft>
                      </a:pPr>
                      <a:r>
                        <a:rPr lang="de-DE" sz="18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70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Er </a:t>
                      </a:r>
                      <a:r>
                        <a:rPr lang="de-DE" sz="18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in der Schule. (</a:t>
                      </a:r>
                      <a:r>
                        <a:rPr lang="de-DE" sz="1800"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a:t>
                      </a:r>
                      <a:r>
                        <a:rPr lang="de-DE" sz="18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7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to</a:t>
                      </a:r>
                      <a:r>
                        <a:rPr lang="de-DE" sz="1700" b="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a:t>
                      </a:r>
                      <a:r>
                        <a:rPr lang="de-DE" sz="1700" b="1" dirty="0" err="1">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be</a:t>
                      </a:r>
                      <a:r>
                        <a:rPr lang="de-DE" sz="17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 </a:t>
                      </a:r>
                      <a:r>
                        <a:rPr lang="de-DE" sz="1700" i="1"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sein</a:t>
                      </a:r>
                      <a:endParaRPr lang="en-GB" sz="1700" dirty="0">
                        <a:effectLst/>
                        <a:latin typeface="Calibri" panose="020F0502020204030204" pitchFamily="34" charset="0"/>
                        <a:ea typeface="Malgun Gothic" panose="020B0503020000020004" pitchFamily="34" charset="-127"/>
                        <a:cs typeface="Arial" panose="020B0604020202020204" pitchFamily="34" charset="0"/>
                      </a:endParaRPr>
                    </a:p>
                  </a:txBody>
                  <a:tcPr marL="103788" marR="1037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571308"/>
                  </a:ext>
                </a:extLst>
              </a:tr>
            </a:tbl>
          </a:graphicData>
        </a:graphic>
      </p:graphicFrame>
      <p:pic>
        <p:nvPicPr>
          <p:cNvPr id="4" name="Picture 3">
            <a:extLst>
              <a:ext uri="{FF2B5EF4-FFF2-40B4-BE49-F238E27FC236}">
                <a16:creationId xmlns:a16="http://schemas.microsoft.com/office/drawing/2014/main" id="{8BD7A565-165A-6BAB-2AE7-099F7ED210CA}"/>
              </a:ext>
            </a:extLst>
          </p:cNvPr>
          <p:cNvPicPr>
            <a:picLocks noChangeAspect="1"/>
          </p:cNvPicPr>
          <p:nvPr/>
        </p:nvPicPr>
        <p:blipFill>
          <a:blip r:embed="rId6"/>
          <a:stretch>
            <a:fillRect/>
          </a:stretch>
        </p:blipFill>
        <p:spPr>
          <a:xfrm>
            <a:off x="4882204" y="1346933"/>
            <a:ext cx="333374" cy="330619"/>
          </a:xfrm>
          <a:prstGeom prst="rect">
            <a:avLst/>
          </a:prstGeom>
        </p:spPr>
      </p:pic>
      <p:pic>
        <p:nvPicPr>
          <p:cNvPr id="5" name="Picture 4">
            <a:extLst>
              <a:ext uri="{FF2B5EF4-FFF2-40B4-BE49-F238E27FC236}">
                <a16:creationId xmlns:a16="http://schemas.microsoft.com/office/drawing/2014/main" id="{75C54030-A030-E6BC-2F3C-7DE1B4D51D35}"/>
              </a:ext>
            </a:extLst>
          </p:cNvPr>
          <p:cNvPicPr>
            <a:picLocks noChangeAspect="1"/>
          </p:cNvPicPr>
          <p:nvPr/>
        </p:nvPicPr>
        <p:blipFill>
          <a:blip r:embed="rId6"/>
          <a:stretch>
            <a:fillRect/>
          </a:stretch>
        </p:blipFill>
        <p:spPr>
          <a:xfrm>
            <a:off x="4882204" y="2140667"/>
            <a:ext cx="333374" cy="330619"/>
          </a:xfrm>
          <a:prstGeom prst="rect">
            <a:avLst/>
          </a:prstGeom>
        </p:spPr>
      </p:pic>
    </p:spTree>
    <p:extLst>
      <p:ext uri="{BB962C8B-B14F-4D97-AF65-F5344CB8AC3E}">
        <p14:creationId xmlns:p14="http://schemas.microsoft.com/office/powerpoint/2010/main" val="23576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9" name="TextBox 8">
            <a:extLst>
              <a:ext uri="{FF2B5EF4-FFF2-40B4-BE49-F238E27FC236}">
                <a16:creationId xmlns:a16="http://schemas.microsoft.com/office/drawing/2014/main" id="{79403465-24D3-B169-7547-20EA34B2B188}"/>
              </a:ext>
            </a:extLst>
          </p:cNvPr>
          <p:cNvSpPr txBox="1"/>
          <p:nvPr/>
        </p:nvSpPr>
        <p:spPr>
          <a:xfrm>
            <a:off x="1378669" y="1072189"/>
            <a:ext cx="9186358" cy="656462"/>
          </a:xfrm>
          <a:prstGeom prst="rect">
            <a:avLst/>
          </a:prstGeom>
          <a:noFill/>
        </p:spPr>
        <p:txBody>
          <a:bodyPr wrap="square">
            <a:spAutoFit/>
          </a:bodyPr>
          <a:lstStyle/>
          <a:p>
            <a:pPr>
              <a:lnSpc>
                <a:spcPct val="150000"/>
              </a:lnSpc>
              <a:spcAft>
                <a:spcPts val="800"/>
              </a:spcAft>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G</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lang="en-US"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Write the German article ‘the’.  The gender of the noun is provided.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
        <p:nvSpPr>
          <p:cNvPr id="12" name="TextBox 11">
            <a:extLst>
              <a:ext uri="{FF2B5EF4-FFF2-40B4-BE49-F238E27FC236}">
                <a16:creationId xmlns:a16="http://schemas.microsoft.com/office/drawing/2014/main" id="{47D7E147-B7A5-6B87-201D-60FF087008CE}"/>
              </a:ext>
            </a:extLst>
          </p:cNvPr>
          <p:cNvSpPr txBox="1"/>
          <p:nvPr/>
        </p:nvSpPr>
        <p:spPr>
          <a:xfrm>
            <a:off x="1378669" y="3644538"/>
            <a:ext cx="7779804" cy="516360"/>
          </a:xfrm>
          <a:prstGeom prst="rect">
            <a:avLst/>
          </a:prstGeom>
          <a:noFill/>
        </p:spPr>
        <p:txBody>
          <a:bodyPr wrap="square">
            <a:spAutoFit/>
          </a:bodyPr>
          <a:lstStyle/>
          <a:p>
            <a:pPr>
              <a:lnSpc>
                <a:spcPct val="107000"/>
              </a:lnSpc>
              <a:spcAft>
                <a:spcPts val="800"/>
              </a:spcAft>
            </a:pPr>
            <a:r>
              <a:rPr lang="en-GB" sz="2800" b="1"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H</a:t>
            </a:r>
            <a:r>
              <a:rPr lang="en-GB" sz="1800" dirty="0">
                <a:solidFill>
                  <a:srgbClr val="2F5496"/>
                </a:solidFill>
                <a:effectLst/>
                <a:latin typeface="Century Gothic" panose="020B0502020202020204" pitchFamily="34" charset="0"/>
                <a:ea typeface="SimSun" panose="02010600030101010101" pitchFamily="2" charset="-122"/>
                <a:cs typeface="Times New Roman" panose="02020603050405020304" pitchFamily="18" charset="0"/>
              </a:rPr>
              <a:t> Write the German article ‘a’. The gender of the noun is provided.</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p:txBody>
      </p:sp>
      <p:graphicFrame>
        <p:nvGraphicFramePr>
          <p:cNvPr id="14" name="Table 13">
            <a:extLst>
              <a:ext uri="{FF2B5EF4-FFF2-40B4-BE49-F238E27FC236}">
                <a16:creationId xmlns:a16="http://schemas.microsoft.com/office/drawing/2014/main" id="{AAC16533-0B59-E37C-D9E8-B5ABEFFA4A0D}"/>
              </a:ext>
            </a:extLst>
          </p:cNvPr>
          <p:cNvGraphicFramePr>
            <a:graphicFrameLocks noGrp="1"/>
          </p:cNvGraphicFramePr>
          <p:nvPr>
            <p:extLst>
              <p:ext uri="{D42A27DB-BD31-4B8C-83A1-F6EECF244321}">
                <p14:modId xmlns:p14="http://schemas.microsoft.com/office/powerpoint/2010/main" val="706058410"/>
              </p:ext>
            </p:extLst>
          </p:nvPr>
        </p:nvGraphicFramePr>
        <p:xfrm>
          <a:off x="1504011" y="1854121"/>
          <a:ext cx="6965677" cy="1359342"/>
        </p:xfrm>
        <a:graphic>
          <a:graphicData uri="http://schemas.openxmlformats.org/drawingml/2006/table">
            <a:tbl>
              <a:tblPr firstRow="1" firstCol="1" bandRow="1"/>
              <a:tblGrid>
                <a:gridCol w="706151">
                  <a:extLst>
                    <a:ext uri="{9D8B030D-6E8A-4147-A177-3AD203B41FA5}">
                      <a16:colId xmlns:a16="http://schemas.microsoft.com/office/drawing/2014/main" val="2164636094"/>
                    </a:ext>
                  </a:extLst>
                </a:gridCol>
                <a:gridCol w="6259526">
                  <a:extLst>
                    <a:ext uri="{9D8B030D-6E8A-4147-A177-3AD203B41FA5}">
                      <a16:colId xmlns:a16="http://schemas.microsoft.com/office/drawing/2014/main" val="3538621132"/>
                    </a:ext>
                  </a:extLst>
                </a:gridCol>
              </a:tblGrid>
              <a:tr h="679671">
                <a:tc>
                  <a:txBody>
                    <a:bodyPr/>
                    <a:lstStyle/>
                    <a:p>
                      <a:pPr>
                        <a:lnSpc>
                          <a:spcPct val="107000"/>
                        </a:lnSpc>
                        <a:spcAft>
                          <a:spcPts val="800"/>
                        </a:spcAft>
                      </a:pPr>
                      <a:r>
                        <a:rPr lang="en-GB" sz="24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4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Der</a:t>
                      </a:r>
                      <a:r>
                        <a:rPr lang="de-DE" sz="24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Computer (m) ist kaputt! </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211846"/>
                  </a:ext>
                </a:extLst>
              </a:tr>
              <a:tr h="679671">
                <a:tc>
                  <a:txBody>
                    <a:bodyPr/>
                    <a:lstStyle/>
                    <a:p>
                      <a:pPr>
                        <a:lnSpc>
                          <a:spcPct val="107000"/>
                        </a:lnSpc>
                        <a:spcAft>
                          <a:spcPts val="800"/>
                        </a:spcAft>
                      </a:pPr>
                      <a:r>
                        <a:rPr lang="en-GB" sz="24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20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4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Hast du </a:t>
                      </a:r>
                      <a:r>
                        <a:rPr lang="de-DE" sz="24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den</a:t>
                      </a:r>
                      <a:r>
                        <a:rPr lang="de-DE" sz="24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Preis (m)? </a:t>
                      </a:r>
                      <a:endParaRPr lang="en-GB" sz="2200" dirty="0">
                        <a:effectLst/>
                        <a:latin typeface="Calibri" panose="020F0502020204030204" pitchFamily="34" charset="0"/>
                        <a:ea typeface="Malgun Gothic" panose="020B0503020000020004" pitchFamily="34" charset="-127"/>
                        <a:cs typeface="Arial" panose="020B0604020202020204" pitchFamily="34" charset="0"/>
                      </a:endParaRPr>
                    </a:p>
                  </a:txBody>
                  <a:tcPr marL="136186" marR="1361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14585"/>
                  </a:ext>
                </a:extLst>
              </a:tr>
            </a:tbl>
          </a:graphicData>
        </a:graphic>
      </p:graphicFrame>
      <p:graphicFrame>
        <p:nvGraphicFramePr>
          <p:cNvPr id="15" name="Table 14">
            <a:extLst>
              <a:ext uri="{FF2B5EF4-FFF2-40B4-BE49-F238E27FC236}">
                <a16:creationId xmlns:a16="http://schemas.microsoft.com/office/drawing/2014/main" id="{E6F1ACBF-0A55-7D0E-AA1D-D95A5F472CEE}"/>
              </a:ext>
            </a:extLst>
          </p:cNvPr>
          <p:cNvGraphicFramePr>
            <a:graphicFrameLocks noGrp="1"/>
          </p:cNvGraphicFramePr>
          <p:nvPr>
            <p:extLst>
              <p:ext uri="{D42A27DB-BD31-4B8C-83A1-F6EECF244321}">
                <p14:modId xmlns:p14="http://schemas.microsoft.com/office/powerpoint/2010/main" val="3202043209"/>
              </p:ext>
            </p:extLst>
          </p:nvPr>
        </p:nvGraphicFramePr>
        <p:xfrm>
          <a:off x="1504011" y="4376429"/>
          <a:ext cx="7222102" cy="1409382"/>
        </p:xfrm>
        <a:graphic>
          <a:graphicData uri="http://schemas.openxmlformats.org/drawingml/2006/table">
            <a:tbl>
              <a:tblPr firstRow="1" firstCol="1" bandRow="1"/>
              <a:tblGrid>
                <a:gridCol w="732146">
                  <a:extLst>
                    <a:ext uri="{9D8B030D-6E8A-4147-A177-3AD203B41FA5}">
                      <a16:colId xmlns:a16="http://schemas.microsoft.com/office/drawing/2014/main" val="545639586"/>
                    </a:ext>
                  </a:extLst>
                </a:gridCol>
                <a:gridCol w="6489956">
                  <a:extLst>
                    <a:ext uri="{9D8B030D-6E8A-4147-A177-3AD203B41FA5}">
                      <a16:colId xmlns:a16="http://schemas.microsoft.com/office/drawing/2014/main" val="762039561"/>
                    </a:ext>
                  </a:extLst>
                </a:gridCol>
              </a:tblGrid>
              <a:tr h="704691">
                <a:tc>
                  <a:txBody>
                    <a:bodyPr/>
                    <a:lstStyle/>
                    <a:p>
                      <a:pPr>
                        <a:lnSpc>
                          <a:spcPct val="107000"/>
                        </a:lnSpc>
                        <a:spcAft>
                          <a:spcPts val="800"/>
                        </a:spcAft>
                      </a:pPr>
                      <a:r>
                        <a:rPr lang="en-GB"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30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5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Ich suche </a:t>
                      </a:r>
                      <a:r>
                        <a:rPr lang="de-DE" sz="2500" b="1" u="sng"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eine</a:t>
                      </a:r>
                      <a:r>
                        <a:rPr lang="de-DE" sz="2500" dirty="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 Katze (f). </a:t>
                      </a:r>
                      <a:endParaRPr lang="en-GB" sz="2300" dirty="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595482"/>
                  </a:ext>
                </a:extLst>
              </a:tr>
              <a:tr h="704691">
                <a:tc>
                  <a:txBody>
                    <a:bodyPr/>
                    <a:lstStyle/>
                    <a:p>
                      <a:pPr>
                        <a:lnSpc>
                          <a:spcPct val="107000"/>
                        </a:lnSpc>
                        <a:spcAft>
                          <a:spcPts val="800"/>
                        </a:spcAft>
                      </a:pPr>
                      <a:r>
                        <a:rPr lang="en-GB" sz="25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30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25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Ein</a:t>
                      </a:r>
                      <a:r>
                        <a:rPr lang="de-DE" sz="25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Spiel (</a:t>
                      </a:r>
                      <a:r>
                        <a:rPr lang="de-DE" sz="25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nt</a:t>
                      </a:r>
                      <a:r>
                        <a:rPr lang="de-DE" sz="25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da. </a:t>
                      </a:r>
                      <a:endParaRPr lang="en-GB" sz="2300" dirty="0">
                        <a:effectLst/>
                        <a:latin typeface="Calibri" panose="020F0502020204030204" pitchFamily="34" charset="0"/>
                        <a:ea typeface="Malgun Gothic" panose="020B0503020000020004" pitchFamily="34" charset="-127"/>
                        <a:cs typeface="Arial" panose="020B0604020202020204" pitchFamily="34" charset="0"/>
                      </a:endParaRPr>
                    </a:p>
                  </a:txBody>
                  <a:tcPr marL="141200" marR="1412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71654"/>
                  </a:ext>
                </a:extLst>
              </a:tr>
            </a:tbl>
          </a:graphicData>
        </a:graphic>
      </p:graphicFrame>
    </p:spTree>
    <p:extLst>
      <p:ext uri="{BB962C8B-B14F-4D97-AF65-F5344CB8AC3E}">
        <p14:creationId xmlns:p14="http://schemas.microsoft.com/office/powerpoint/2010/main" val="79848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09991B1-57F9-26E4-2E72-EA5094B8B907}"/>
              </a:ext>
            </a:extLst>
          </p:cNvPr>
          <p:cNvGraphicFramePr>
            <a:graphicFrameLocks noGrp="1"/>
          </p:cNvGraphicFramePr>
          <p:nvPr>
            <p:extLst>
              <p:ext uri="{D42A27DB-BD31-4B8C-83A1-F6EECF244321}">
                <p14:modId xmlns:p14="http://schemas.microsoft.com/office/powerpoint/2010/main" val="2560677322"/>
              </p:ext>
            </p:extLst>
          </p:nvPr>
        </p:nvGraphicFramePr>
        <p:xfrm>
          <a:off x="807308" y="2583989"/>
          <a:ext cx="9881406" cy="3368344"/>
        </p:xfrm>
        <a:graphic>
          <a:graphicData uri="http://schemas.openxmlformats.org/drawingml/2006/table">
            <a:tbl>
              <a:tblPr firstRow="1" firstCol="1" bandRow="1"/>
              <a:tblGrid>
                <a:gridCol w="1975121">
                  <a:extLst>
                    <a:ext uri="{9D8B030D-6E8A-4147-A177-3AD203B41FA5}">
                      <a16:colId xmlns:a16="http://schemas.microsoft.com/office/drawing/2014/main" val="1830189793"/>
                    </a:ext>
                  </a:extLst>
                </a:gridCol>
                <a:gridCol w="1975121">
                  <a:extLst>
                    <a:ext uri="{9D8B030D-6E8A-4147-A177-3AD203B41FA5}">
                      <a16:colId xmlns:a16="http://schemas.microsoft.com/office/drawing/2014/main" val="2183787282"/>
                    </a:ext>
                  </a:extLst>
                </a:gridCol>
                <a:gridCol w="1999166">
                  <a:extLst>
                    <a:ext uri="{9D8B030D-6E8A-4147-A177-3AD203B41FA5}">
                      <a16:colId xmlns:a16="http://schemas.microsoft.com/office/drawing/2014/main" val="322929055"/>
                    </a:ext>
                  </a:extLst>
                </a:gridCol>
                <a:gridCol w="1999166">
                  <a:extLst>
                    <a:ext uri="{9D8B030D-6E8A-4147-A177-3AD203B41FA5}">
                      <a16:colId xmlns:a16="http://schemas.microsoft.com/office/drawing/2014/main" val="3970593371"/>
                    </a:ext>
                  </a:extLst>
                </a:gridCol>
                <a:gridCol w="1932832">
                  <a:extLst>
                    <a:ext uri="{9D8B030D-6E8A-4147-A177-3AD203B41FA5}">
                      <a16:colId xmlns:a16="http://schemas.microsoft.com/office/drawing/2014/main" val="1539671233"/>
                    </a:ext>
                  </a:extLst>
                </a:gridCol>
              </a:tblGrid>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try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want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clean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to </a:t>
                      </a:r>
                      <a:r>
                        <a:rPr lang="fr-FR" sz="2400" dirty="0" err="1">
                          <a:solidFill>
                            <a:srgbClr val="1F4E79"/>
                          </a:solidFill>
                          <a:effectLst/>
                          <a:latin typeface="+mj-lt"/>
                          <a:ea typeface="SimSun" panose="02010600030101010101" pitchFamily="2" charset="-122"/>
                          <a:cs typeface="Times New Roman" panose="02020603050405020304" pitchFamily="18" charset="0"/>
                        </a:rPr>
                        <a:t>become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96433256"/>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zh-CN" sz="2400" dirty="0">
                          <a:solidFill>
                            <a:srgbClr val="1F4E79"/>
                          </a:solidFill>
                          <a:effectLst/>
                          <a:latin typeface="+mj-lt"/>
                          <a:ea typeface="MS Gothic" panose="020B0609070205080204" pitchFamily="49" charset="-128"/>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534085"/>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 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important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happy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then</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please</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57578782"/>
                  </a:ext>
                </a:extLst>
              </a:tr>
              <a:tr h="480898">
                <a:tc vMerge="1">
                  <a:txBody>
                    <a:bodyPr/>
                    <a:lstStyle/>
                    <a:p>
                      <a:endParaRPr lang="en-GB"/>
                    </a:p>
                  </a:txBody>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657512"/>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morning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evening</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err="1">
                          <a:solidFill>
                            <a:srgbClr val="1F4E79"/>
                          </a:solidFill>
                          <a:effectLst/>
                          <a:latin typeface="+mj-lt"/>
                          <a:ea typeface="SimSun" panose="02010600030101010101" pitchFamily="2" charset="-122"/>
                          <a:cs typeface="Times New Roman" panose="02020603050405020304" pitchFamily="18" charset="0"/>
                        </a:rPr>
                        <a:t>day</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night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36648203"/>
                  </a:ext>
                </a:extLst>
              </a:tr>
              <a:tr h="480898">
                <a:tc vMerge="1">
                  <a:txBody>
                    <a:bodyPr/>
                    <a:lstStyle/>
                    <a:p>
                      <a:endParaRPr lang="en-GB"/>
                    </a:p>
                  </a:txBody>
                  <a:tcPr/>
                </a:tc>
                <a:tc>
                  <a:txBody>
                    <a:bodyPr/>
                    <a:lstStyle/>
                    <a:p>
                      <a:pPr algn="ctr">
                        <a:lnSpc>
                          <a:spcPct val="107000"/>
                        </a:lnSpc>
                        <a:spcAft>
                          <a:spcPts val="800"/>
                        </a:spcAft>
                      </a:pPr>
                      <a:r>
                        <a:rPr lang="en-GB" sz="2400" dirty="0">
                          <a:solidFill>
                            <a:srgbClr val="1F4E79"/>
                          </a:solidFill>
                          <a:effectLst/>
                          <a:latin typeface="+mj-lt"/>
                          <a:ea typeface="SimSun" panose="02010600030101010101" pitchFamily="2" charset="-122"/>
                          <a:cs typeface="Times New Roman" panose="02020603050405020304" pitchFamily="18"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280133"/>
                  </a:ext>
                </a:extLst>
              </a:tr>
              <a:tr h="315756">
                <a:tc rowSpan="2">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8.</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14</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15</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16</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Times New Roman" panose="02020603050405020304" pitchFamily="18" charset="0"/>
                        </a:rPr>
                        <a:t>17</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02660771"/>
                  </a:ext>
                </a:extLst>
              </a:tr>
              <a:tr h="480898">
                <a:tc vMerge="1">
                  <a:txBody>
                    <a:bodyPr/>
                    <a:lstStyle/>
                    <a:p>
                      <a:endParaRPr lang="en-GB"/>
                    </a:p>
                  </a:txBody>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a:solidFill>
                            <a:srgbClr val="1F4E79"/>
                          </a:solidFill>
                          <a:effectLst/>
                          <a:latin typeface="+mj-lt"/>
                          <a:ea typeface="SimSun" panose="02010600030101010101" pitchFamily="2" charset="-122"/>
                          <a:cs typeface="Times New Roman" panose="02020603050405020304" pitchFamily="18"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a:solidFill>
                            <a:srgbClr val="1F4E79"/>
                          </a:solidFill>
                          <a:effectLst/>
                          <a:latin typeface="+mj-lt"/>
                          <a:ea typeface="SimSun" panose="02010600030101010101" pitchFamily="2" charset="-122"/>
                          <a:cs typeface="Segoe UI Symbol" panose="020B0502040204020203" pitchFamily="34" charset="0"/>
                        </a:rPr>
                        <a:t>☐</a:t>
                      </a:r>
                      <a:endParaRPr lang="en-GB" sz="24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dirty="0">
                          <a:solidFill>
                            <a:srgbClr val="1F4E79"/>
                          </a:solidFill>
                          <a:effectLst/>
                          <a:latin typeface="+mj-lt"/>
                          <a:ea typeface="SimSun" panose="02010600030101010101" pitchFamily="2" charset="-122"/>
                          <a:cs typeface="Segoe UI Symbol" panose="020B0502040204020203" pitchFamily="34" charset="0"/>
                        </a:rPr>
                        <a:t>☐</a:t>
                      </a:r>
                      <a:endParaRPr lang="en-GB" sz="24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287159"/>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A.8.wav"/>
            </a:hlinkClick>
            <a:extLst>
              <a:ext uri="{FF2B5EF4-FFF2-40B4-BE49-F238E27FC236}">
                <a16:creationId xmlns:a16="http://schemas.microsoft.com/office/drawing/2014/main" id="{9340163C-A3AE-2CBD-3A12-660B1ECD45DF}"/>
              </a:ext>
            </a:extLst>
          </p:cNvPr>
          <p:cNvSpPr/>
          <p:nvPr/>
        </p:nvSpPr>
        <p:spPr>
          <a:xfrm>
            <a:off x="1576375" y="5269518"/>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A.7.wav"/>
            </a:hlinkClick>
            <a:extLst>
              <a:ext uri="{FF2B5EF4-FFF2-40B4-BE49-F238E27FC236}">
                <a16:creationId xmlns:a16="http://schemas.microsoft.com/office/drawing/2014/main" id="{7D859164-DE70-DD35-5D16-216E47DBF055}"/>
              </a:ext>
            </a:extLst>
          </p:cNvPr>
          <p:cNvSpPr/>
          <p:nvPr/>
        </p:nvSpPr>
        <p:spPr>
          <a:xfrm>
            <a:off x="1576375" y="4489717"/>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7</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1" name="Rectangle 10">
            <a:hlinkClick r:id="" action="ppaction://noaction">
              <a:snd r:embed="rId7" name="T3_Voc_A.5.wav"/>
            </a:hlinkClick>
            <a:extLst>
              <a:ext uri="{FF2B5EF4-FFF2-40B4-BE49-F238E27FC236}">
                <a16:creationId xmlns:a16="http://schemas.microsoft.com/office/drawing/2014/main" id="{4B089137-31CB-39FE-402A-306DD26A5FFD}"/>
              </a:ext>
            </a:extLst>
          </p:cNvPr>
          <p:cNvSpPr/>
          <p:nvPr/>
        </p:nvSpPr>
        <p:spPr>
          <a:xfrm>
            <a:off x="1576377" y="279076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p>
        </p:txBody>
      </p:sp>
      <p:sp>
        <p:nvSpPr>
          <p:cNvPr id="13" name="Rectangle 12">
            <a:hlinkClick r:id="" action="ppaction://noaction">
              <a:snd r:embed="rId8" name="T3_Voc_A.6.wav"/>
            </a:hlinkClick>
            <a:extLst>
              <a:ext uri="{FF2B5EF4-FFF2-40B4-BE49-F238E27FC236}">
                <a16:creationId xmlns:a16="http://schemas.microsoft.com/office/drawing/2014/main" id="{11828BE4-54F6-A5AD-5C35-916DA72BC316}"/>
              </a:ext>
            </a:extLst>
          </p:cNvPr>
          <p:cNvSpPr/>
          <p:nvPr/>
        </p:nvSpPr>
        <p:spPr>
          <a:xfrm>
            <a:off x="1576376" y="36402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6</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6D202782-DB5D-A6FE-6B39-6DC5015E166C}"/>
              </a:ext>
            </a:extLst>
          </p:cNvPr>
          <p:cNvGraphicFramePr>
            <a:graphicFrameLocks noGrp="1"/>
          </p:cNvGraphicFramePr>
          <p:nvPr>
            <p:extLst>
              <p:ext uri="{D42A27DB-BD31-4B8C-83A1-F6EECF244321}">
                <p14:modId xmlns:p14="http://schemas.microsoft.com/office/powerpoint/2010/main" val="800860850"/>
              </p:ext>
            </p:extLst>
          </p:nvPr>
        </p:nvGraphicFramePr>
        <p:xfrm>
          <a:off x="807308" y="2222801"/>
          <a:ext cx="9881407" cy="361188"/>
        </p:xfrm>
        <a:graphic>
          <a:graphicData uri="http://schemas.openxmlformats.org/drawingml/2006/table">
            <a:tbl>
              <a:tblPr firstRow="1" firstCol="1" bandRow="1"/>
              <a:tblGrid>
                <a:gridCol w="1975121">
                  <a:extLst>
                    <a:ext uri="{9D8B030D-6E8A-4147-A177-3AD203B41FA5}">
                      <a16:colId xmlns:a16="http://schemas.microsoft.com/office/drawing/2014/main" val="4237966680"/>
                    </a:ext>
                  </a:extLst>
                </a:gridCol>
                <a:gridCol w="1975121">
                  <a:extLst>
                    <a:ext uri="{9D8B030D-6E8A-4147-A177-3AD203B41FA5}">
                      <a16:colId xmlns:a16="http://schemas.microsoft.com/office/drawing/2014/main" val="1540193922"/>
                    </a:ext>
                  </a:extLst>
                </a:gridCol>
                <a:gridCol w="1999167">
                  <a:extLst>
                    <a:ext uri="{9D8B030D-6E8A-4147-A177-3AD203B41FA5}">
                      <a16:colId xmlns:a16="http://schemas.microsoft.com/office/drawing/2014/main" val="434753518"/>
                    </a:ext>
                  </a:extLst>
                </a:gridCol>
                <a:gridCol w="1999167">
                  <a:extLst>
                    <a:ext uri="{9D8B030D-6E8A-4147-A177-3AD203B41FA5}">
                      <a16:colId xmlns:a16="http://schemas.microsoft.com/office/drawing/2014/main" val="1752695643"/>
                    </a:ext>
                  </a:extLst>
                </a:gridCol>
                <a:gridCol w="1932831">
                  <a:extLst>
                    <a:ext uri="{9D8B030D-6E8A-4147-A177-3AD203B41FA5}">
                      <a16:colId xmlns:a16="http://schemas.microsoft.com/office/drawing/2014/main" val="338170330"/>
                    </a:ext>
                  </a:extLst>
                </a:gridCol>
              </a:tblGrid>
              <a:tr h="349053">
                <a:tc>
                  <a:txBody>
                    <a:bodyPr/>
                    <a:lstStyle/>
                    <a:p>
                      <a:pPr algn="l">
                        <a:lnSpc>
                          <a:spcPct val="107000"/>
                        </a:lnSpc>
                        <a:spcAft>
                          <a:spcPts val="800"/>
                        </a:spcAft>
                      </a:pPr>
                      <a:r>
                        <a:rPr lang="en-US" sz="2400" dirty="0">
                          <a:solidFill>
                            <a:srgbClr val="1F4E79"/>
                          </a:solidFill>
                          <a:effectLst/>
                          <a:latin typeface="+mj-lt"/>
                          <a:ea typeface="SimSun" panose="02010600030101010101" pitchFamily="2" charset="-122"/>
                          <a:cs typeface="Times New Roman" panose="02020603050405020304" pitchFamily="18" charset="0"/>
                        </a:rPr>
                        <a:t> </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A</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B</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C</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2400" b="1" dirty="0">
                          <a:solidFill>
                            <a:srgbClr val="1F4E79"/>
                          </a:solidFill>
                          <a:effectLst/>
                          <a:latin typeface="+mj-lt"/>
                          <a:ea typeface="SimSun" panose="02010600030101010101" pitchFamily="2" charset="-122"/>
                          <a:cs typeface="Times New Roman" panose="02020603050405020304" pitchFamily="18" charset="0"/>
                        </a:rPr>
                        <a:t>D</a:t>
                      </a:r>
                      <a:endParaRPr lang="en-GB" sz="1800" dirty="0">
                        <a:effectLst/>
                        <a:latin typeface="+mj-lt"/>
                        <a:ea typeface="SimSun"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601110"/>
                  </a:ext>
                </a:extLst>
              </a:tr>
            </a:tbl>
          </a:graphicData>
        </a:graphic>
      </p:graphicFrame>
      <p:sp>
        <p:nvSpPr>
          <p:cNvPr id="10" name="TextBox 9">
            <a:extLst>
              <a:ext uri="{FF2B5EF4-FFF2-40B4-BE49-F238E27FC236}">
                <a16:creationId xmlns:a16="http://schemas.microsoft.com/office/drawing/2014/main" id="{EAF39B6D-EE63-4DBD-CD8E-7E94865A892C}"/>
              </a:ext>
            </a:extLst>
          </p:cNvPr>
          <p:cNvSpPr txBox="1"/>
          <p:nvPr/>
        </p:nvSpPr>
        <p:spPr>
          <a:xfrm>
            <a:off x="425799" y="1364741"/>
            <a:ext cx="10524777" cy="768480"/>
          </a:xfrm>
          <a:prstGeom prst="rect">
            <a:avLst/>
          </a:prstGeom>
          <a:noFill/>
        </p:spPr>
        <p:txBody>
          <a:bodyPr wrap="square">
            <a:spAutoFit/>
          </a:bodyPr>
          <a:lstStyle/>
          <a:p>
            <a:pPr>
              <a:lnSpc>
                <a:spcPct val="107000"/>
              </a:lnSpc>
              <a:spcAft>
                <a:spcPts val="800"/>
              </a:spcAft>
            </a:pPr>
            <a:r>
              <a:rPr lang="en-US" sz="24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ut a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cross (x)</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 English meaning </a:t>
            </a:r>
            <a:r>
              <a:rPr lang="en-US"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that matches what you hear.  You will hear each German word </a:t>
            </a:r>
            <a:r>
              <a:rPr lang="en-US"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1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18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sz="16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5349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3971248462"/>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1.</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2.</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question word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sound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3.</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event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4.</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an animal</a:t>
                      </a:r>
                      <a:endParaRPr lang="en-GB" sz="200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4.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p>
        </p:txBody>
      </p:sp>
      <p:sp>
        <p:nvSpPr>
          <p:cNvPr id="15" name="Rectangle 14">
            <a:hlinkClick r:id="" action="ppaction://noaction">
              <a:snd r:embed="rId6" name="T3_Voc_B.3.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p>
        </p:txBody>
      </p:sp>
      <p:sp>
        <p:nvSpPr>
          <p:cNvPr id="11" name="Rectangle 10">
            <a:hlinkClick r:id="" action="ppaction://noaction">
              <a:snd r:embed="rId7" name="T3_Voc_B.1.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p>
        </p:txBody>
      </p:sp>
      <p:sp>
        <p:nvSpPr>
          <p:cNvPr id="13" name="Rectangle 12">
            <a:hlinkClick r:id="" action="ppaction://noaction">
              <a:snd r:embed="rId8" name="T3_Voc_B.2.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1778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8683F011-42C4-2606-DBC2-494978603FCF}"/>
              </a:ext>
            </a:extLst>
          </p:cNvPr>
          <p:cNvGraphicFramePr>
            <a:graphicFrameLocks noGrp="1"/>
          </p:cNvGraphicFramePr>
          <p:nvPr>
            <p:extLst>
              <p:ext uri="{D42A27DB-BD31-4B8C-83A1-F6EECF244321}">
                <p14:modId xmlns:p14="http://schemas.microsoft.com/office/powerpoint/2010/main" val="2792214958"/>
              </p:ext>
            </p:extLst>
          </p:nvPr>
        </p:nvGraphicFramePr>
        <p:xfrm>
          <a:off x="760454" y="1882231"/>
          <a:ext cx="11133438" cy="3520123"/>
        </p:xfrm>
        <a:graphic>
          <a:graphicData uri="http://schemas.openxmlformats.org/drawingml/2006/table">
            <a:tbl>
              <a:tblPr firstRow="1" firstCol="1" bandRow="1"/>
              <a:tblGrid>
                <a:gridCol w="670583">
                  <a:extLst>
                    <a:ext uri="{9D8B030D-6E8A-4147-A177-3AD203B41FA5}">
                      <a16:colId xmlns:a16="http://schemas.microsoft.com/office/drawing/2014/main" val="1747475514"/>
                    </a:ext>
                  </a:extLst>
                </a:gridCol>
                <a:gridCol w="2624451">
                  <a:extLst>
                    <a:ext uri="{9D8B030D-6E8A-4147-A177-3AD203B41FA5}">
                      <a16:colId xmlns:a16="http://schemas.microsoft.com/office/drawing/2014/main" val="183610728"/>
                    </a:ext>
                  </a:extLst>
                </a:gridCol>
                <a:gridCol w="2608068">
                  <a:extLst>
                    <a:ext uri="{9D8B030D-6E8A-4147-A177-3AD203B41FA5}">
                      <a16:colId xmlns:a16="http://schemas.microsoft.com/office/drawing/2014/main" val="2382513201"/>
                    </a:ext>
                  </a:extLst>
                </a:gridCol>
                <a:gridCol w="2612438">
                  <a:extLst>
                    <a:ext uri="{9D8B030D-6E8A-4147-A177-3AD203B41FA5}">
                      <a16:colId xmlns:a16="http://schemas.microsoft.com/office/drawing/2014/main" val="1821596303"/>
                    </a:ext>
                  </a:extLst>
                </a:gridCol>
                <a:gridCol w="2617898">
                  <a:extLst>
                    <a:ext uri="{9D8B030D-6E8A-4147-A177-3AD203B41FA5}">
                      <a16:colId xmlns:a16="http://schemas.microsoft.com/office/drawing/2014/main" val="771964300"/>
                    </a:ext>
                  </a:extLst>
                </a:gridCol>
              </a:tblGrid>
              <a:tr h="295275">
                <a:tc gridSpan="5">
                  <a:txBody>
                    <a:bodyPr/>
                    <a:lstStyle/>
                    <a:p>
                      <a:pPr>
                        <a:lnSpc>
                          <a:spcPct val="107000"/>
                        </a:lnSpc>
                        <a:spcBef>
                          <a:spcPts val="600"/>
                        </a:spcBef>
                        <a:spcAft>
                          <a:spcPts val="600"/>
                        </a:spcAft>
                      </a:pPr>
                      <a:r>
                        <a:rPr lang="en-GB" sz="2000" b="1" dirty="0">
                          <a:solidFill>
                            <a:srgbClr val="1F4E79"/>
                          </a:solidFill>
                          <a:effectLst/>
                          <a:latin typeface="+mj-lt"/>
                          <a:ea typeface="SimSun" panose="02010600030101010101" pitchFamily="2" charset="-122"/>
                          <a:cs typeface="Times New Roman" panose="02020603050405020304" pitchFamily="18" charset="0"/>
                        </a:rPr>
                        <a:t>This word is a good example of …</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47332502"/>
                  </a:ext>
                </a:extLst>
              </a:tr>
              <a:tr h="11239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 </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A</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B</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C</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b="1">
                          <a:solidFill>
                            <a:srgbClr val="1F4E79"/>
                          </a:solidFill>
                          <a:effectLst/>
                          <a:latin typeface="+mj-lt"/>
                          <a:ea typeface="SimSun" panose="02010600030101010101" pitchFamily="2" charset="-122"/>
                          <a:cs typeface="Times New Roman" panose="02020603050405020304" pitchFamily="18" charset="0"/>
                        </a:rPr>
                        <a:t>D</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6858033"/>
                  </a:ext>
                </a:extLst>
              </a:tr>
              <a:tr h="409575">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5.</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food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number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820765"/>
                  </a:ext>
                </a:extLst>
              </a:tr>
              <a:tr h="44196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6.</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sound</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description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8161876"/>
                  </a:ext>
                </a:extLst>
              </a:tr>
              <a:tr h="40513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7.</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place</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person</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time of day</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transport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819422"/>
                  </a:ext>
                </a:extLst>
              </a:tr>
              <a:tr h="436880">
                <a:tc>
                  <a:txBody>
                    <a:bodyPr/>
                    <a:lstStyle/>
                    <a:p>
                      <a:pPr algn="ctr">
                        <a:lnSpc>
                          <a:spcPct val="107000"/>
                        </a:lnSpc>
                        <a:spcAft>
                          <a:spcPts val="800"/>
                        </a:spcAft>
                      </a:pPr>
                      <a:r>
                        <a:rPr lang="en-GB" sz="2000">
                          <a:solidFill>
                            <a:srgbClr val="1F4E79"/>
                          </a:solidFill>
                          <a:effectLst/>
                          <a:latin typeface="+mj-lt"/>
                          <a:ea typeface="SimSun" panose="02010600030101010101" pitchFamily="2" charset="-122"/>
                          <a:cs typeface="Times New Roman" panose="02020603050405020304" pitchFamily="18" charset="0"/>
                        </a:rPr>
                        <a:t>8.</a:t>
                      </a:r>
                      <a:endParaRPr lang="en-GB" sz="200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animal</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an object</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month</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 colour</a:t>
                      </a:r>
                      <a:endParaRPr lang="en-GB" sz="2000" dirty="0">
                        <a:effectLst/>
                        <a:latin typeface="+mj-lt"/>
                        <a:ea typeface="SimSun" panose="02010600030101010101" pitchFamily="2" charset="-122"/>
                        <a:cs typeface="Times New Roman" panose="02020603050405020304" pitchFamily="18" charset="0"/>
                      </a:endParaRPr>
                    </a:p>
                    <a:p>
                      <a:pPr algn="ctr">
                        <a:lnSpc>
                          <a:spcPct val="107000"/>
                        </a:lnSpc>
                        <a:spcAft>
                          <a:spcPts val="800"/>
                        </a:spcAft>
                      </a:pPr>
                      <a:r>
                        <a:rPr lang="en-GB" sz="2000" dirty="0">
                          <a:solidFill>
                            <a:srgbClr val="1F4E79"/>
                          </a:solidFill>
                          <a:effectLst/>
                          <a:latin typeface="+mj-lt"/>
                          <a:ea typeface="SimSun" panose="02010600030101010101" pitchFamily="2" charset="-122"/>
                          <a:cs typeface="Times New Roman" panose="02020603050405020304" pitchFamily="18" charset="0"/>
                        </a:rPr>
                        <a:t>☐</a:t>
                      </a:r>
                      <a:endParaRPr lang="en-GB" sz="2000" dirty="0">
                        <a:effectLst/>
                        <a:latin typeface="+mj-lt"/>
                        <a:ea typeface="SimSun"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934457"/>
                  </a:ext>
                </a:extLst>
              </a:tr>
            </a:tbl>
          </a:graphicData>
        </a:graphic>
      </p:graphicFrame>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23972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hören</a:t>
            </a:r>
            <a:endParaRPr lang="en-GB" sz="2000" b="1" dirty="0">
              <a:solidFill>
                <a:srgbClr val="002060"/>
              </a:solidFill>
              <a:latin typeface="Century Gothic" panose="020B0502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39539B62-6DA1-466A-8C8E-3DE4D37C779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94625" y="0"/>
            <a:ext cx="1097375" cy="1402202"/>
          </a:xfrm>
          <a:prstGeom prst="rect">
            <a:avLst/>
          </a:prstGeom>
        </p:spPr>
      </p:pic>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16" name="Rectangle 15">
            <a:hlinkClick r:id="" action="ppaction://noaction">
              <a:snd r:embed="rId5" name="T3_Voc_B.8.wav"/>
            </a:hlinkClick>
            <a:extLst>
              <a:ext uri="{FF2B5EF4-FFF2-40B4-BE49-F238E27FC236}">
                <a16:creationId xmlns:a16="http://schemas.microsoft.com/office/drawing/2014/main" id="{9340163C-A3AE-2CBD-3A12-660B1ECD45DF}"/>
              </a:ext>
            </a:extLst>
          </p:cNvPr>
          <p:cNvSpPr/>
          <p:nvPr/>
        </p:nvSpPr>
        <p:spPr>
          <a:xfrm>
            <a:off x="844387" y="4812489"/>
            <a:ext cx="502961" cy="456062"/>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8</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Rectangle 14">
            <a:hlinkClick r:id="" action="ppaction://noaction">
              <a:snd r:embed="rId6" name="T3_Voc_B.7.wav"/>
            </a:hlinkClick>
            <a:extLst>
              <a:ext uri="{FF2B5EF4-FFF2-40B4-BE49-F238E27FC236}">
                <a16:creationId xmlns:a16="http://schemas.microsoft.com/office/drawing/2014/main" id="{7D859164-DE70-DD35-5D16-216E47DBF055}"/>
              </a:ext>
            </a:extLst>
          </p:cNvPr>
          <p:cNvSpPr/>
          <p:nvPr/>
        </p:nvSpPr>
        <p:spPr>
          <a:xfrm>
            <a:off x="840589" y="4104935"/>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p>
        </p:txBody>
      </p:sp>
      <p:sp>
        <p:nvSpPr>
          <p:cNvPr id="11" name="Rectangle 10">
            <a:hlinkClick r:id="" action="ppaction://noaction">
              <a:snd r:embed="rId7" name="T3_Voc_B.5.wav"/>
            </a:hlinkClick>
            <a:extLst>
              <a:ext uri="{FF2B5EF4-FFF2-40B4-BE49-F238E27FC236}">
                <a16:creationId xmlns:a16="http://schemas.microsoft.com/office/drawing/2014/main" id="{4B089137-31CB-39FE-402A-306DD26A5FFD}"/>
              </a:ext>
            </a:extLst>
          </p:cNvPr>
          <p:cNvSpPr/>
          <p:nvPr/>
        </p:nvSpPr>
        <p:spPr>
          <a:xfrm>
            <a:off x="840587" y="2634041"/>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b="1" kern="0" dirty="0">
                <a:solidFill>
                  <a:srgbClr val="FFFFFF"/>
                </a:solidFill>
                <a:latin typeface="Century Gothic" panose="020B0502020202020204" pitchFamily="34" charset="0"/>
                <a:sym typeface="Arial"/>
              </a:rPr>
              <a:t>5</a:t>
            </a:r>
            <a:endPar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Rectangle 12">
            <a:hlinkClick r:id="" action="ppaction://noaction">
              <a:snd r:embed="rId8" name="T3_Voc_B.6.wav"/>
            </a:hlinkClick>
            <a:extLst>
              <a:ext uri="{FF2B5EF4-FFF2-40B4-BE49-F238E27FC236}">
                <a16:creationId xmlns:a16="http://schemas.microsoft.com/office/drawing/2014/main" id="{11828BE4-54F6-A5AD-5C35-916DA72BC316}"/>
              </a:ext>
            </a:extLst>
          </p:cNvPr>
          <p:cNvSpPr/>
          <p:nvPr/>
        </p:nvSpPr>
        <p:spPr>
          <a:xfrm>
            <a:off x="840588" y="3362802"/>
            <a:ext cx="506759" cy="418613"/>
          </a:xfrm>
          <a:prstGeom prst="rect">
            <a:avLst/>
          </a:prstGeom>
          <a:solidFill>
            <a:srgbClr val="1D9A78"/>
          </a:solidFill>
          <a:ln w="25400" cap="flat" cmpd="sng" algn="ctr">
            <a:solidFill>
              <a:srgbClr val="1D9A78">
                <a:shade val="50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2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p>
        </p:txBody>
      </p:sp>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65558"/>
          </a:xfrm>
          <a:prstGeom prst="rect">
            <a:avLst/>
          </a:prstGeom>
          <a:noFill/>
        </p:spPr>
        <p:txBody>
          <a:bodyPr wrap="square">
            <a:spAutoFit/>
          </a:bodyPr>
          <a:lstStyle/>
          <a:p>
            <a:pPr>
              <a:lnSpc>
                <a:spcPct val="107000"/>
              </a:lnSpc>
              <a:spcAft>
                <a:spcPts val="800"/>
              </a:spcAft>
            </a:pPr>
            <a:r>
              <a:rPr lang="en-US"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B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For each question, put a</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cross (x)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under the</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type of word</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you hear. </a:t>
            </a:r>
            <a:b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b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You will hear each German word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twice.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Choose </a:t>
            </a:r>
            <a:r>
              <a:rPr lang="en-GB" sz="20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one </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correct answer only.</a:t>
            </a:r>
            <a:endParaRPr lang="en-GB"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5037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a:t>
            </a:r>
            <a:r>
              <a:rPr lang="en-US" sz="2000" b="1" u="sng" dirty="0">
                <a:solidFill>
                  <a:srgbClr val="1F4E79"/>
                </a:solidFill>
                <a:latin typeface="Century Gothic" panose="020B0502020202020204" pitchFamily="34" charset="0"/>
                <a:ea typeface="Times New Roman" panose="02020603050405020304" pitchFamily="18" charset="0"/>
                <a:cs typeface="Arial" panose="020B0604020202020204" pitchFamily="34" charset="0"/>
              </a:rPr>
              <a:t>German</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word(s)</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b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b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English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id="{38DFC2D2-95C1-4284-24BB-0E84D3647F0D}"/>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9" name="Picture 8" descr="Icon&#10;&#10;Description automatically generated">
            <a:extLst>
              <a:ext uri="{FF2B5EF4-FFF2-40B4-BE49-F238E27FC236}">
                <a16:creationId xmlns:a16="http://schemas.microsoft.com/office/drawing/2014/main" id="{B98C8F89-33AC-A281-72DD-E5E8833F1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sp>
        <p:nvSpPr>
          <p:cNvPr id="14" name="TextBox 13">
            <a:extLst>
              <a:ext uri="{FF2B5EF4-FFF2-40B4-BE49-F238E27FC236}">
                <a16:creationId xmlns:a16="http://schemas.microsoft.com/office/drawing/2014/main" id="{874FAF9E-38E3-4BC5-8F1E-C2E36F55B6D0}"/>
              </a:ext>
            </a:extLst>
          </p:cNvPr>
          <p:cNvSpPr txBox="1"/>
          <p:nvPr/>
        </p:nvSpPr>
        <p:spPr>
          <a:xfrm>
            <a:off x="904945" y="1821095"/>
            <a:ext cx="10989637" cy="4089261"/>
          </a:xfrm>
          <a:prstGeom prst="rect">
            <a:avLst/>
          </a:prstGeom>
          <a:noFill/>
        </p:spPr>
        <p:txBody>
          <a:bodyPr wrap="square">
            <a:spAutoFit/>
          </a:bodyPr>
          <a:lstStyle/>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Es ist spät.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Gute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Nacht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It’s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late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mag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Auto.				_____________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car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Du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sprichst</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langsam</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You</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Ich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kann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das Buch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lesen</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 _____________ _____________ the book.</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Viel</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Spaß</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heute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today</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Der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Ausflug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wichtig</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 _____________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Die Blume ist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für</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de-DE"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Frau</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The flower is _____________ the _____________.</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Opa</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besucht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die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Familie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the family.</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562063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85722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800"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D</a:t>
            </a:r>
            <a:r>
              <a:rPr kumimoji="0" lang="en-US" sz="28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Help Robbie to </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t</a:t>
            </a:r>
            <a:r>
              <a:rPr kumimoji="0" lang="en-US" sz="2000" b="1"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ranslate</a:t>
            </a: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 the </a:t>
            </a:r>
            <a:r>
              <a:rPr kumimoji="0" lang="en-US" sz="2000" b="1" i="0" u="sng"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underlined English word(s)</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F4E79"/>
                </a:solidFill>
                <a:effectLst/>
                <a:uLnTx/>
                <a:uFillTx/>
                <a:latin typeface="Century Gothic" panose="020B0502020202020204" pitchFamily="34" charset="0"/>
                <a:ea typeface="Times New Roman" panose="02020603050405020304" pitchFamily="18" charset="0"/>
                <a:cs typeface="Arial" panose="020B0604020202020204" pitchFamily="34" charset="0"/>
              </a:rPr>
              <a:t>to complete each German sentence.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
        <p:nvSpPr>
          <p:cNvPr id="2" name="Title 2">
            <a:extLst>
              <a:ext uri="{FF2B5EF4-FFF2-40B4-BE49-F238E27FC236}">
                <a16:creationId xmlns:a16="http://schemas.microsoft.com/office/drawing/2014/main" id="{F2122C60-09A0-772E-E4F7-3C269884DFDF}"/>
              </a:ext>
            </a:extLst>
          </p:cNvPr>
          <p:cNvSpPr>
            <a:spLocks noGrp="1"/>
          </p:cNvSpPr>
          <p:nvPr>
            <p:ph type="title"/>
          </p:nvPr>
        </p:nvSpPr>
        <p:spPr>
          <a:xfrm>
            <a:off x="10687987" y="1135676"/>
            <a:ext cx="1331276" cy="374973"/>
          </a:xfrm>
          <a:solidFill>
            <a:srgbClr val="FF0000"/>
          </a:solidFill>
        </p:spPr>
        <p:txBody>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3" name="Graphic 2" descr="Blackboard">
            <a:extLst>
              <a:ext uri="{FF2B5EF4-FFF2-40B4-BE49-F238E27FC236}">
                <a16:creationId xmlns:a16="http://schemas.microsoft.com/office/drawing/2014/main" id="{05A848B7-3B62-9DE8-F5C1-FF088E2FF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2703" y="0"/>
            <a:ext cx="1256675" cy="1256675"/>
          </a:xfrm>
          <a:prstGeom prst="rect">
            <a:avLst/>
          </a:prstGeom>
        </p:spPr>
      </p:pic>
      <p:sp>
        <p:nvSpPr>
          <p:cNvPr id="7" name="TextBox 6">
            <a:extLst>
              <a:ext uri="{FF2B5EF4-FFF2-40B4-BE49-F238E27FC236}">
                <a16:creationId xmlns:a16="http://schemas.microsoft.com/office/drawing/2014/main" id="{1B8E5340-97D6-E665-1CF4-F707ECA0C7FA}"/>
              </a:ext>
            </a:extLst>
          </p:cNvPr>
          <p:cNvSpPr txBox="1"/>
          <p:nvPr/>
        </p:nvSpPr>
        <p:spPr>
          <a:xfrm>
            <a:off x="444843" y="1579189"/>
            <a:ext cx="11405287" cy="5125442"/>
          </a:xfrm>
          <a:prstGeom prst="rect">
            <a:avLst/>
          </a:prstGeom>
          <a:noFill/>
        </p:spPr>
        <p:txBody>
          <a:bodyPr wrap="square">
            <a:spAutoFit/>
          </a:bodyPr>
          <a:lstStyle/>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 I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am</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scared</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of spiders.			Ich ___________ 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vor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Spinnen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2. She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 getting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tired.				Sie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müde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3. He is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not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there.				Er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da.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4.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teacher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(f) is kind.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_____________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ist nett.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de-DE"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5.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Happy</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Easter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_____________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6. A bottle of water,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please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Eine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Flasche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Wasser, _____________.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7. The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glasses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on the table.		</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Die __________ __________ auf dem Tisch.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b="1"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de-DE"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words</a:t>
            </a:r>
            <a:r>
              <a:rPr lang="de-DE"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8. You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are trying</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to sing.			Du _____________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zu</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err="1">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singen</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9. A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year</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has 52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weeks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Ein _____________ hat 52 _____________</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two</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words)</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50000"/>
              </a:lnSpc>
              <a:spcAft>
                <a:spcPts val="800"/>
              </a:spcAft>
              <a:tabLst>
                <a:tab pos="2430780" algn="l"/>
              </a:tabLst>
            </a:pP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10. He often </a:t>
            </a:r>
            <a:r>
              <a:rPr lang="en-GB" sz="1800" b="1" u="sng"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drinks</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Cola.			Er _____________ oft Cola.		(write </a:t>
            </a:r>
            <a:r>
              <a:rPr lang="en-GB" sz="1800" b="1"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one</a:t>
            </a:r>
            <a:r>
              <a:rPr lang="en-GB" sz="1800" dirty="0">
                <a:solidFill>
                  <a:srgbClr val="1F4E79"/>
                </a:solidFill>
                <a:effectLst/>
                <a:latin typeface="Century Gothic" panose="020B0502020202020204" pitchFamily="34" charset="0"/>
                <a:ea typeface="Times New Roman" panose="02020603050405020304" pitchFamily="18" charset="0"/>
                <a:cs typeface="Arial" panose="020B0604020202020204" pitchFamily="34" charset="0"/>
              </a:rPr>
              <a:t> word)</a:t>
            </a:r>
            <a:endParaRPr lang="en-GB" sz="1800" dirty="0">
              <a:effectLst/>
              <a:latin typeface="Calibri" panose="020F050202020403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1208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A</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person the sentence is about.</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27" name="Table 26">
            <a:extLst>
              <a:ext uri="{FF2B5EF4-FFF2-40B4-BE49-F238E27FC236}">
                <a16:creationId xmlns:a16="http://schemas.microsoft.com/office/drawing/2014/main" id="{18ABB84B-B403-0DDD-6F70-5590AD3F1BE0}"/>
              </a:ext>
            </a:extLst>
          </p:cNvPr>
          <p:cNvGraphicFramePr>
            <a:graphicFrameLocks noGrp="1"/>
          </p:cNvGraphicFramePr>
          <p:nvPr>
            <p:extLst>
              <p:ext uri="{D42A27DB-BD31-4B8C-83A1-F6EECF244321}">
                <p14:modId xmlns:p14="http://schemas.microsoft.com/office/powerpoint/2010/main" val="1723924642"/>
              </p:ext>
            </p:extLst>
          </p:nvPr>
        </p:nvGraphicFramePr>
        <p:xfrm>
          <a:off x="1488122" y="1359996"/>
          <a:ext cx="9841114" cy="4975768"/>
        </p:xfrm>
        <a:graphic>
          <a:graphicData uri="http://schemas.openxmlformats.org/drawingml/2006/table">
            <a:tbl>
              <a:tblPr firstRow="1" firstCol="1" bandRow="1"/>
              <a:tblGrid>
                <a:gridCol w="459146">
                  <a:extLst>
                    <a:ext uri="{9D8B030D-6E8A-4147-A177-3AD203B41FA5}">
                      <a16:colId xmlns:a16="http://schemas.microsoft.com/office/drawing/2014/main" val="636395801"/>
                    </a:ext>
                  </a:extLst>
                </a:gridCol>
                <a:gridCol w="1799024">
                  <a:extLst>
                    <a:ext uri="{9D8B030D-6E8A-4147-A177-3AD203B41FA5}">
                      <a16:colId xmlns:a16="http://schemas.microsoft.com/office/drawing/2014/main" val="1859939056"/>
                    </a:ext>
                  </a:extLst>
                </a:gridCol>
                <a:gridCol w="2379294">
                  <a:extLst>
                    <a:ext uri="{9D8B030D-6E8A-4147-A177-3AD203B41FA5}">
                      <a16:colId xmlns:a16="http://schemas.microsoft.com/office/drawing/2014/main" val="4037778246"/>
                    </a:ext>
                  </a:extLst>
                </a:gridCol>
                <a:gridCol w="308914">
                  <a:extLst>
                    <a:ext uri="{9D8B030D-6E8A-4147-A177-3AD203B41FA5}">
                      <a16:colId xmlns:a16="http://schemas.microsoft.com/office/drawing/2014/main" val="1946371803"/>
                    </a:ext>
                  </a:extLst>
                </a:gridCol>
                <a:gridCol w="464779">
                  <a:extLst>
                    <a:ext uri="{9D8B030D-6E8A-4147-A177-3AD203B41FA5}">
                      <a16:colId xmlns:a16="http://schemas.microsoft.com/office/drawing/2014/main" val="2347153613"/>
                    </a:ext>
                  </a:extLst>
                </a:gridCol>
                <a:gridCol w="1771795">
                  <a:extLst>
                    <a:ext uri="{9D8B030D-6E8A-4147-A177-3AD203B41FA5}">
                      <a16:colId xmlns:a16="http://schemas.microsoft.com/office/drawing/2014/main" val="1233492228"/>
                    </a:ext>
                  </a:extLst>
                </a:gridCol>
                <a:gridCol w="2658162">
                  <a:extLst>
                    <a:ext uri="{9D8B030D-6E8A-4147-A177-3AD203B41FA5}">
                      <a16:colId xmlns:a16="http://schemas.microsoft.com/office/drawing/2014/main" val="2603314776"/>
                    </a:ext>
                  </a:extLst>
                </a:gridCol>
              </a:tblGrid>
              <a:tr h="1721186">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1</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[in general]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sagt „Hallo“.</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will tanzen.</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122507"/>
                  </a:ext>
                </a:extLst>
              </a:tr>
              <a:tr h="1608512">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2</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bleiben zu Hause.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5</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[formal]</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you </a:t>
                      </a:r>
                      <a:r>
                        <a:rPr lang="en-GB"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effectLst/>
                          <a:latin typeface="Calibri" panose="020F050202020403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I</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finden es schwer.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293695"/>
                  </a:ext>
                </a:extLst>
              </a:tr>
              <a:tr h="1646070">
                <a:tc>
                  <a:txBody>
                    <a:bodyPr/>
                    <a:lstStyle/>
                    <a:p>
                      <a:pPr>
                        <a:lnSpc>
                          <a:spcPct val="107000"/>
                        </a:lnSpc>
                        <a:spcAft>
                          <a:spcPts val="800"/>
                        </a:spcAft>
                      </a:pPr>
                      <a:r>
                        <a:rPr lang="en-US" sz="1800" b="1">
                          <a:solidFill>
                            <a:srgbClr val="002060"/>
                          </a:solidFill>
                          <a:effectLst/>
                          <a:latin typeface="Calibri" panose="020F0502020204030204" pitchFamily="34" charset="0"/>
                          <a:ea typeface="Malgun Gothic" panose="020B0503020000020004" pitchFamily="34" charset="-127"/>
                          <a:cs typeface="Arial" panose="020B0604020202020204" pitchFamily="34" charset="0"/>
                        </a:rPr>
                        <a:t>3</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dirty="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dirty="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we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dirty="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[plural]</a:t>
                      </a:r>
                      <a:r>
                        <a:rPr lang="en-GB" sz="1600" dirty="0">
                          <a:effectLst/>
                          <a:latin typeface="Calibri" panose="020F0502020204030204" pitchFamily="34" charset="0"/>
                          <a:ea typeface="Malgun Gothic" panose="020B0503020000020004" pitchFamily="34" charset="-127"/>
                          <a:cs typeface="Arial" panose="020B0604020202020204" pitchFamily="34" charset="0"/>
                        </a:rPr>
                        <a:t> </a:t>
                      </a: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seht einen Film.</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US" sz="1800" b="1">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6</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600"/>
                        </a:spcBef>
                        <a:spcAft>
                          <a:spcPts val="600"/>
                        </a:spcAft>
                      </a:pPr>
                      <a:r>
                        <a:rPr lang="en-GB" sz="1600">
                          <a:solidFill>
                            <a:srgbClr val="002060"/>
                          </a:solidFill>
                          <a:effectLst/>
                          <a:latin typeface="Segoe UI Symbol" panose="020B0502040204020203" pitchFamily="34" charset="0"/>
                          <a:ea typeface="MS Gothic" panose="020B0609070205080204" pitchFamily="49" charset="-128"/>
                          <a:cs typeface="Segoe UI Symbol" panose="020B0502040204020203"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GB" sz="1600">
                          <a:solidFill>
                            <a:srgbClr val="002060"/>
                          </a:solidFill>
                          <a:effectLst/>
                          <a:latin typeface="Century Gothic" panose="020B0502020202020204" pitchFamily="34" charset="0"/>
                          <a:ea typeface="Malgun Gothic" panose="020B0503020000020004" pitchFamily="34" charset="-127"/>
                          <a:cs typeface="Times New Roman" panose="02020603050405020304" pitchFamily="18" charset="0"/>
                        </a:rPr>
                        <a:t>I</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a:t>
                      </a:r>
                      <a:r>
                        <a:rPr lang="en-US"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you </a:t>
                      </a:r>
                      <a:r>
                        <a:rPr lang="en-US" sz="1600" baseline="-250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[singular]</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Bef>
                          <a:spcPts val="600"/>
                        </a:spcBef>
                        <a:spcAft>
                          <a:spcPts val="6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s/he</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zh-CN" sz="1600">
                          <a:solidFill>
                            <a:srgbClr val="002060"/>
                          </a:solidFill>
                          <a:effectLst/>
                          <a:latin typeface="Century Gothic" panose="020B0502020202020204" pitchFamily="34" charset="0"/>
                          <a:ea typeface="MS Gothic" panose="020B0609070205080204" pitchFamily="49" charset="-128"/>
                          <a:cs typeface="Arial" panose="020B0604020202020204" pitchFamily="34" charset="0"/>
                        </a:rPr>
                        <a:t>☐</a:t>
                      </a:r>
                      <a:r>
                        <a:rPr lang="en-GB" sz="160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they</a:t>
                      </a:r>
                      <a:endParaRPr lang="en-GB" sz="160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de-DE" sz="1800" dirty="0">
                          <a:solidFill>
                            <a:srgbClr val="002060"/>
                          </a:solidFill>
                          <a:effectLst/>
                          <a:latin typeface="Century Gothic" panose="020B0502020202020204" pitchFamily="34" charset="0"/>
                          <a:ea typeface="Malgun Gothic" panose="020B0503020000020004" pitchFamily="34" charset="-127"/>
                          <a:cs typeface="Arial" panose="020B0604020202020204" pitchFamily="34" charset="0"/>
                        </a:rPr>
                        <a:t>… hilfst in der Klasse.</a:t>
                      </a:r>
                      <a:endParaRPr lang="en-GB" sz="1600" dirty="0">
                        <a:effectLst/>
                        <a:latin typeface="Calibri" panose="020F0502020204030204" pitchFamily="34" charset="0"/>
                        <a:ea typeface="Malgun Gothic" panose="020B0503020000020004" pitchFamily="34" charset="-127"/>
                        <a:cs typeface="Arial" panose="020B0604020202020204" pitchFamily="34" charset="0"/>
                      </a:endParaRPr>
                    </a:p>
                  </a:txBody>
                  <a:tcPr marL="101406" marR="101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253319"/>
                  </a:ext>
                </a:extLst>
              </a:tr>
            </a:tbl>
          </a:graphicData>
        </a:graphic>
      </p:graphicFrame>
      <p:sp>
        <p:nvSpPr>
          <p:cNvPr id="28" name="Right Brace 27" descr="right brace to connect possible answers with the question">
            <a:extLst>
              <a:ext uri="{FF2B5EF4-FFF2-40B4-BE49-F238E27FC236}">
                <a16:creationId xmlns:a16="http://schemas.microsoft.com/office/drawing/2014/main" id="{141BE0C7-8F00-23C9-352B-444280F62AB5}"/>
              </a:ext>
            </a:extLst>
          </p:cNvPr>
          <p:cNvSpPr/>
          <p:nvPr/>
        </p:nvSpPr>
        <p:spPr>
          <a:xfrm>
            <a:off x="3365136" y="156168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Right Brace 28" descr="right brace to connect possible answers with the question">
            <a:extLst>
              <a:ext uri="{FF2B5EF4-FFF2-40B4-BE49-F238E27FC236}">
                <a16:creationId xmlns:a16="http://schemas.microsoft.com/office/drawing/2014/main" id="{DF08F322-259C-0275-3DC8-F9CA41391E97}"/>
              </a:ext>
            </a:extLst>
          </p:cNvPr>
          <p:cNvSpPr/>
          <p:nvPr/>
        </p:nvSpPr>
        <p:spPr>
          <a:xfrm>
            <a:off x="3365136" y="3204809"/>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ight Brace 29" descr="right brace to connect possible answers with the question">
            <a:extLst>
              <a:ext uri="{FF2B5EF4-FFF2-40B4-BE49-F238E27FC236}">
                <a16:creationId xmlns:a16="http://schemas.microsoft.com/office/drawing/2014/main" id="{C6BD66CA-35AE-5FB5-0597-F3628B96A798}"/>
              </a:ext>
            </a:extLst>
          </p:cNvPr>
          <p:cNvSpPr/>
          <p:nvPr/>
        </p:nvSpPr>
        <p:spPr>
          <a:xfrm>
            <a:off x="8284536" y="3204809"/>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Right Brace 30" descr="right brace to connect possible answers with the question">
            <a:extLst>
              <a:ext uri="{FF2B5EF4-FFF2-40B4-BE49-F238E27FC236}">
                <a16:creationId xmlns:a16="http://schemas.microsoft.com/office/drawing/2014/main" id="{50E39093-9E19-524A-9EF4-EF625A59FC0C}"/>
              </a:ext>
            </a:extLst>
          </p:cNvPr>
          <p:cNvSpPr/>
          <p:nvPr/>
        </p:nvSpPr>
        <p:spPr>
          <a:xfrm>
            <a:off x="8284537" y="1561685"/>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Right Brace 31" descr="right brace to connect possible answers with the question">
            <a:extLst>
              <a:ext uri="{FF2B5EF4-FFF2-40B4-BE49-F238E27FC236}">
                <a16:creationId xmlns:a16="http://schemas.microsoft.com/office/drawing/2014/main" id="{D18EBF77-E026-1642-D5ED-ECE9F2AA163F}"/>
              </a:ext>
            </a:extLst>
          </p:cNvPr>
          <p:cNvSpPr/>
          <p:nvPr/>
        </p:nvSpPr>
        <p:spPr>
          <a:xfrm>
            <a:off x="3365135" y="4879917"/>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Right Brace 32" descr="right brace to connect possible answers with the question">
            <a:extLst>
              <a:ext uri="{FF2B5EF4-FFF2-40B4-BE49-F238E27FC236}">
                <a16:creationId xmlns:a16="http://schemas.microsoft.com/office/drawing/2014/main" id="{E3981471-4DC6-9E32-E8B5-342D8DA913DF}"/>
              </a:ext>
            </a:extLst>
          </p:cNvPr>
          <p:cNvSpPr/>
          <p:nvPr/>
        </p:nvSpPr>
        <p:spPr>
          <a:xfrm>
            <a:off x="8284536" y="4847933"/>
            <a:ext cx="323937" cy="1394338"/>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4019602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F5A46-787C-293E-AF9B-B41F0A0A2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 y="103941"/>
            <a:ext cx="1236429" cy="1256055"/>
          </a:xfrm>
          <a:prstGeom prst="rect">
            <a:avLst/>
          </a:prstGeom>
        </p:spPr>
      </p:pic>
      <p:sp>
        <p:nvSpPr>
          <p:cNvPr id="8" name="TextBox 7">
            <a:extLst>
              <a:ext uri="{FF2B5EF4-FFF2-40B4-BE49-F238E27FC236}">
                <a16:creationId xmlns:a16="http://schemas.microsoft.com/office/drawing/2014/main" id="{E8A2E376-9903-540F-BACF-7350CFD08BD0}"/>
              </a:ext>
            </a:extLst>
          </p:cNvPr>
          <p:cNvSpPr txBox="1"/>
          <p:nvPr/>
        </p:nvSpPr>
        <p:spPr>
          <a:xfrm>
            <a:off x="1381890" y="522235"/>
            <a:ext cx="9788615" cy="516360"/>
          </a:xfrm>
          <a:prstGeom prst="rect">
            <a:avLst/>
          </a:prstGeom>
          <a:noFill/>
        </p:spPr>
        <p:txBody>
          <a:bodyPr wrap="square">
            <a:spAutoFit/>
          </a:bodyPr>
          <a:lstStyle/>
          <a:p>
            <a:pPr>
              <a:lnSpc>
                <a:spcPct val="107000"/>
              </a:lnSpc>
              <a:spcAft>
                <a:spcPts val="800"/>
              </a:spcAft>
            </a:pPr>
            <a:r>
              <a:rPr lang="en-GB" sz="2800" b="1" dirty="0">
                <a:solidFill>
                  <a:srgbClr val="1F4E79"/>
                </a:solidFill>
                <a:latin typeface="Century Gothic" panose="020B0502020202020204" pitchFamily="34" charset="0"/>
                <a:ea typeface="SimSun" panose="02010600030101010101" pitchFamily="2" charset="-122"/>
                <a:cs typeface="Times New Roman" panose="02020603050405020304" pitchFamily="18" charset="0"/>
              </a:rPr>
              <a:t>B</a:t>
            </a:r>
            <a:r>
              <a:rPr lang="en-GB" sz="2000" dirty="0">
                <a:solidFill>
                  <a:srgbClr val="1F4E79"/>
                </a:solidFill>
                <a:effectLst/>
                <a:latin typeface="Century Gothic" panose="020B0502020202020204" pitchFamily="34" charset="0"/>
                <a:ea typeface="SimSun" panose="02010600030101010101" pitchFamily="2" charset="-122"/>
                <a:cs typeface="Times New Roman" panose="02020603050405020304" pitchFamily="18" charset="0"/>
              </a:rPr>
              <a:t> Put a (X) next to the noun that completes each sentence.</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id="{7268E9C9-FC1E-1523-875B-32ED1C2C3D50}"/>
              </a:ext>
            </a:extLst>
          </p:cNvPr>
          <p:cNvSpPr txBox="1">
            <a:spLocks/>
          </p:cNvSpPr>
          <p:nvPr/>
        </p:nvSpPr>
        <p:spPr>
          <a:xfrm>
            <a:off x="11245010" y="899844"/>
            <a:ext cx="766122" cy="374973"/>
          </a:xfrm>
          <a:prstGeom prst="rect">
            <a:avLst/>
          </a:prstGeom>
          <a:solidFill>
            <a:srgbClr val="2E94AF"/>
          </a:solidFill>
        </p:spPr>
        <p:txBody>
          <a:bodyPr lIns="0" tIns="0" rIns="0" bIns="0" anchor="ct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algn="ctr"/>
            <a:r>
              <a:rPr lang="en-GB" sz="2000" b="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pic>
        <p:nvPicPr>
          <p:cNvPr id="10" name="Picture 9" descr="Icon&#10;&#10;Description automatically generated">
            <a:extLst>
              <a:ext uri="{FF2B5EF4-FFF2-40B4-BE49-F238E27FC236}">
                <a16:creationId xmlns:a16="http://schemas.microsoft.com/office/drawing/2014/main" id="{DB0AA6A4-8D4A-E042-446F-937DB9AF1E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4142" y="61136"/>
            <a:ext cx="1127858" cy="829128"/>
          </a:xfrm>
          <a:prstGeom prst="rect">
            <a:avLst/>
          </a:prstGeom>
        </p:spPr>
      </p:pic>
      <p:graphicFrame>
        <p:nvGraphicFramePr>
          <p:cNvPr id="4" name="Table 3">
            <a:extLst>
              <a:ext uri="{FF2B5EF4-FFF2-40B4-BE49-F238E27FC236}">
                <a16:creationId xmlns:a16="http://schemas.microsoft.com/office/drawing/2014/main" id="{A07C8CF8-AA82-B12B-EB64-5710513A3EF4}"/>
              </a:ext>
            </a:extLst>
          </p:cNvPr>
          <p:cNvGraphicFramePr>
            <a:graphicFrameLocks noGrp="1"/>
          </p:cNvGraphicFramePr>
          <p:nvPr>
            <p:extLst>
              <p:ext uri="{D42A27DB-BD31-4B8C-83A1-F6EECF244321}">
                <p14:modId xmlns:p14="http://schemas.microsoft.com/office/powerpoint/2010/main" val="3345128875"/>
              </p:ext>
            </p:extLst>
          </p:nvPr>
        </p:nvGraphicFramePr>
        <p:xfrm>
          <a:off x="1378669" y="1682574"/>
          <a:ext cx="9450335" cy="4326340"/>
        </p:xfrm>
        <a:graphic>
          <a:graphicData uri="http://schemas.openxmlformats.org/drawingml/2006/table">
            <a:tbl>
              <a:tblPr firstRow="1" firstCol="1" bandRow="1"/>
              <a:tblGrid>
                <a:gridCol w="743515">
                  <a:extLst>
                    <a:ext uri="{9D8B030D-6E8A-4147-A177-3AD203B41FA5}">
                      <a16:colId xmlns:a16="http://schemas.microsoft.com/office/drawing/2014/main" val="2758488454"/>
                    </a:ext>
                  </a:extLst>
                </a:gridCol>
                <a:gridCol w="2912700">
                  <a:extLst>
                    <a:ext uri="{9D8B030D-6E8A-4147-A177-3AD203B41FA5}">
                      <a16:colId xmlns:a16="http://schemas.microsoft.com/office/drawing/2014/main" val="2071067271"/>
                    </a:ext>
                  </a:extLst>
                </a:gridCol>
                <a:gridCol w="2894654">
                  <a:extLst>
                    <a:ext uri="{9D8B030D-6E8A-4147-A177-3AD203B41FA5}">
                      <a16:colId xmlns:a16="http://schemas.microsoft.com/office/drawing/2014/main" val="1413533490"/>
                    </a:ext>
                  </a:extLst>
                </a:gridCol>
                <a:gridCol w="2899466">
                  <a:extLst>
                    <a:ext uri="{9D8B030D-6E8A-4147-A177-3AD203B41FA5}">
                      <a16:colId xmlns:a16="http://schemas.microsoft.com/office/drawing/2014/main" val="235069073"/>
                    </a:ext>
                  </a:extLst>
                </a:gridCol>
              </a:tblGrid>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1.</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Welches</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Blume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Heft (nt)</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das?</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8542566"/>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2.</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Ihre</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Vater (m)</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Mutter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ist da.</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480100"/>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3.</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Es gibt</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keinen</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Text (m).</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Aktivität (f).</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526525"/>
                  </a:ext>
                </a:extLst>
              </a:tr>
              <a:tr h="1081585">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4.</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300">
                          <a:solidFill>
                            <a:srgbClr val="1F3864"/>
                          </a:solidFill>
                          <a:effectLst/>
                          <a:latin typeface="Century Gothic" panose="020B0502020202020204" pitchFamily="34" charset="0"/>
                          <a:ea typeface="Malgun Gothic" panose="020B0503020000020004" pitchFamily="34" charset="-127"/>
                          <a:cs typeface="Arial" panose="020B0604020202020204" pitchFamily="34" charset="0"/>
                        </a:rPr>
                        <a:t>Findest du</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meinen</a:t>
                      </a:r>
                      <a:endParaRPr lang="en-GB" sz="210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23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Brief (m)?</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p>
                      <a:pPr>
                        <a:lnSpc>
                          <a:spcPct val="107000"/>
                        </a:lnSpc>
                        <a:spcAft>
                          <a:spcPts val="800"/>
                        </a:spcAft>
                      </a:pPr>
                      <a:r>
                        <a:rPr lang="en-GB" sz="2300" dirty="0">
                          <a:solidFill>
                            <a:srgbClr val="1F3864"/>
                          </a:solidFill>
                          <a:effectLst/>
                          <a:latin typeface="MS Gothic" panose="020B0609070205080204" pitchFamily="49" charset="-128"/>
                          <a:ea typeface="MS Gothic" panose="020B0609070205080204" pitchFamily="49" charset="-128"/>
                          <a:cs typeface="Arial" panose="020B0604020202020204" pitchFamily="34" charset="0"/>
                        </a:rPr>
                        <a:t>☐</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a:t>
                      </a:r>
                      <a:r>
                        <a:rPr lang="en-GB" sz="2300" dirty="0" err="1">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Tasche</a:t>
                      </a:r>
                      <a:r>
                        <a:rPr lang="en-GB" sz="2300" dirty="0">
                          <a:solidFill>
                            <a:srgbClr val="1F3864"/>
                          </a:solidFill>
                          <a:effectLst/>
                          <a:latin typeface="Century Gothic" panose="020B0502020202020204" pitchFamily="34" charset="0"/>
                          <a:ea typeface="MS Gothic" panose="020B0609070205080204" pitchFamily="49" charset="-128"/>
                          <a:cs typeface="Arial" panose="020B0604020202020204" pitchFamily="34" charset="0"/>
                        </a:rPr>
                        <a:t> (f)?</a:t>
                      </a:r>
                      <a:endParaRPr lang="en-GB" sz="2100" dirty="0">
                        <a:effectLst/>
                        <a:latin typeface="Calibri" panose="020F0502020204030204" pitchFamily="34" charset="0"/>
                        <a:ea typeface="Malgun Gothic" panose="020B0503020000020004" pitchFamily="34" charset="-127"/>
                        <a:cs typeface="Arial" panose="020B0604020202020204" pitchFamily="34" charset="0"/>
                      </a:endParaRPr>
                    </a:p>
                  </a:txBody>
                  <a:tcPr marL="129935" marR="1299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163380"/>
                  </a:ext>
                </a:extLst>
              </a:tr>
            </a:tbl>
          </a:graphicData>
        </a:graphic>
      </p:graphicFrame>
    </p:spTree>
    <p:extLst>
      <p:ext uri="{BB962C8B-B14F-4D97-AF65-F5344CB8AC3E}">
        <p14:creationId xmlns:p14="http://schemas.microsoft.com/office/powerpoint/2010/main" val="21944295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3416</Words>
  <Application>Microsoft Macintosh PowerPoint</Application>
  <PresentationFormat>Widescreen</PresentationFormat>
  <Paragraphs>824</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Gothic</vt:lpstr>
      <vt:lpstr>Arial</vt:lpstr>
      <vt:lpstr>Calibri</vt:lpstr>
      <vt:lpstr>Century Gothic</vt:lpstr>
      <vt:lpstr>Modern Love</vt:lpstr>
      <vt:lpstr>Segoe UI Symbol</vt:lpstr>
      <vt:lpstr>Symbol</vt:lpstr>
      <vt:lpstr>Wingdings</vt:lpstr>
      <vt:lpstr>1_Office Theme</vt:lpstr>
      <vt:lpstr>Interacting</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lpstr>Tschüss!</vt:lpstr>
      <vt:lpstr>hören</vt:lpstr>
      <vt:lpstr>hören</vt:lpstr>
      <vt:lpstr>hören</vt:lpstr>
      <vt:lpstr>hören</vt:lpstr>
      <vt:lpstr>PowerPoint Presentation</vt:lpstr>
      <vt:lpstr>schreiben</vt:lpstr>
      <vt:lpstr>PowerPoint Presentation</vt:lpstr>
      <vt:lpstr>PowerPoint Presentation</vt:lpstr>
      <vt:lpstr>PowerPoint Presentation</vt:lpstr>
      <vt:lpstr>schreiben</vt:lpstr>
      <vt:lpstr>schreiben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Jasmin Silver</cp:lastModifiedBy>
  <cp:revision>49</cp:revision>
  <dcterms:created xsi:type="dcterms:W3CDTF">2021-07-02T19:27:01Z</dcterms:created>
  <dcterms:modified xsi:type="dcterms:W3CDTF">2024-05-13T09:34:56Z</dcterms:modified>
</cp:coreProperties>
</file>