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5" r:id="rId2"/>
    <p:sldId id="261" r:id="rId3"/>
    <p:sldId id="926" r:id="rId4"/>
    <p:sldId id="927" r:id="rId5"/>
    <p:sldId id="929" r:id="rId6"/>
    <p:sldId id="930" r:id="rId7"/>
    <p:sldId id="931" r:id="rId8"/>
    <p:sldId id="932" r:id="rId9"/>
    <p:sldId id="933" r:id="rId10"/>
    <p:sldId id="934" r:id="rId11"/>
    <p:sldId id="935" r:id="rId12"/>
    <p:sldId id="936" r:id="rId13"/>
    <p:sldId id="290" r:id="rId14"/>
    <p:sldId id="971" r:id="rId15"/>
    <p:sldId id="972" r:id="rId16"/>
    <p:sldId id="973" r:id="rId17"/>
    <p:sldId id="974" r:id="rId18"/>
    <p:sldId id="975" r:id="rId19"/>
    <p:sldId id="976" r:id="rId20"/>
    <p:sldId id="977" r:id="rId21"/>
    <p:sldId id="978" r:id="rId22"/>
    <p:sldId id="979" r:id="rId23"/>
    <p:sldId id="980" r:id="rId24"/>
    <p:sldId id="9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CC"/>
    <a:srgbClr val="FFD10D"/>
    <a:srgbClr val="2E94AF"/>
    <a:srgbClr val="EFF9FB"/>
    <a:srgbClr val="29C1F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3BA170-0D8B-714B-8B3B-DB86CA0D34E6}" v="62" dt="2024-02-27T16:55:39.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5" autoAdjust="0"/>
    <p:restoredTop sz="93741" autoAdjust="0"/>
  </p:normalViewPr>
  <p:slideViewPr>
    <p:cSldViewPr snapToGrid="0">
      <p:cViewPr varScale="1">
        <p:scale>
          <a:sx n="115" d="100"/>
          <a:sy n="115" d="100"/>
        </p:scale>
        <p:origin x="480"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 Silver" userId="f1ad1a87-e10a-4dd0-87b2-6c2654730cf8" providerId="ADAL" clId="{970FCB88-2C08-F541-8106-BBD20756E6D5}"/>
    <pc:docChg chg="modSld">
      <pc:chgData name="Jasmin Silver" userId="f1ad1a87-e10a-4dd0-87b2-6c2654730cf8" providerId="ADAL" clId="{970FCB88-2C08-F541-8106-BBD20756E6D5}" dt="2024-02-27T18:45:41.771" v="98" actId="1076"/>
      <pc:docMkLst>
        <pc:docMk/>
      </pc:docMkLst>
      <pc:sldChg chg="modNotesTx">
        <pc:chgData name="Jasmin Silver" userId="f1ad1a87-e10a-4dd0-87b2-6c2654730cf8" providerId="ADAL" clId="{970FCB88-2C08-F541-8106-BBD20756E6D5}" dt="2024-02-27T18:44:28.534" v="96" actId="20577"/>
        <pc:sldMkLst>
          <pc:docMk/>
          <pc:sldMk cId="753498539" sldId="926"/>
        </pc:sldMkLst>
      </pc:sldChg>
      <pc:sldChg chg="modSp mod">
        <pc:chgData name="Jasmin Silver" userId="f1ad1a87-e10a-4dd0-87b2-6c2654730cf8" providerId="ADAL" clId="{970FCB88-2C08-F541-8106-BBD20756E6D5}" dt="2024-02-27T18:40:09.241" v="0" actId="20577"/>
        <pc:sldMkLst>
          <pc:docMk/>
          <pc:sldMk cId="1562063120" sldId="930"/>
        </pc:sldMkLst>
        <pc:spChg chg="mod">
          <ac:chgData name="Jasmin Silver" userId="f1ad1a87-e10a-4dd0-87b2-6c2654730cf8" providerId="ADAL" clId="{970FCB88-2C08-F541-8106-BBD20756E6D5}" dt="2024-02-27T18:40:09.241" v="0" actId="20577"/>
          <ac:spMkLst>
            <pc:docMk/>
            <pc:sldMk cId="1562063120" sldId="930"/>
            <ac:spMk id="14" creationId="{874FAF9E-38E3-4BC5-8F1E-C2E36F55B6D0}"/>
          </ac:spMkLst>
        </pc:spChg>
      </pc:sldChg>
      <pc:sldChg chg="modSp mod">
        <pc:chgData name="Jasmin Silver" userId="f1ad1a87-e10a-4dd0-87b2-6c2654730cf8" providerId="ADAL" clId="{970FCB88-2C08-F541-8106-BBD20756E6D5}" dt="2024-02-27T18:41:10.518" v="38" actId="1036"/>
        <pc:sldMkLst>
          <pc:docMk/>
          <pc:sldMk cId="3259090796" sldId="934"/>
        </pc:sldMkLst>
        <pc:spChg chg="mod">
          <ac:chgData name="Jasmin Silver" userId="f1ad1a87-e10a-4dd0-87b2-6c2654730cf8" providerId="ADAL" clId="{970FCB88-2C08-F541-8106-BBD20756E6D5}" dt="2024-02-27T18:41:10.518" v="38" actId="1036"/>
          <ac:spMkLst>
            <pc:docMk/>
            <pc:sldMk cId="3259090796" sldId="934"/>
            <ac:spMk id="8" creationId="{E8A2E376-9903-540F-BACF-7350CFD08BD0}"/>
          </ac:spMkLst>
        </pc:spChg>
        <pc:graphicFrameChg chg="mod">
          <ac:chgData name="Jasmin Silver" userId="f1ad1a87-e10a-4dd0-87b2-6c2654730cf8" providerId="ADAL" clId="{970FCB88-2C08-F541-8106-BBD20756E6D5}" dt="2024-02-27T18:41:10.518" v="38" actId="1036"/>
          <ac:graphicFrameMkLst>
            <pc:docMk/>
            <pc:sldMk cId="3259090796" sldId="934"/>
            <ac:graphicFrameMk id="14" creationId="{3F6F575D-55D9-5D25-6857-3FABFBD2D118}"/>
          </ac:graphicFrameMkLst>
        </pc:graphicFrameChg>
      </pc:sldChg>
      <pc:sldChg chg="modSp mod">
        <pc:chgData name="Jasmin Silver" userId="f1ad1a87-e10a-4dd0-87b2-6c2654730cf8" providerId="ADAL" clId="{970FCB88-2C08-F541-8106-BBD20756E6D5}" dt="2024-02-27T18:41:04.502" v="27" actId="1036"/>
        <pc:sldMkLst>
          <pc:docMk/>
          <pc:sldMk cId="3782547444" sldId="935"/>
        </pc:sldMkLst>
        <pc:spChg chg="mod">
          <ac:chgData name="Jasmin Silver" userId="f1ad1a87-e10a-4dd0-87b2-6c2654730cf8" providerId="ADAL" clId="{970FCB88-2C08-F541-8106-BBD20756E6D5}" dt="2024-02-27T18:41:04.502" v="27" actId="1036"/>
          <ac:spMkLst>
            <pc:docMk/>
            <pc:sldMk cId="3782547444" sldId="935"/>
            <ac:spMk id="8" creationId="{E8A2E376-9903-540F-BACF-7350CFD08BD0}"/>
          </ac:spMkLst>
        </pc:spChg>
        <pc:spChg chg="mod">
          <ac:chgData name="Jasmin Silver" userId="f1ad1a87-e10a-4dd0-87b2-6c2654730cf8" providerId="ADAL" clId="{970FCB88-2C08-F541-8106-BBD20756E6D5}" dt="2024-02-27T18:41:04.502" v="27" actId="1036"/>
          <ac:spMkLst>
            <pc:docMk/>
            <pc:sldMk cId="3782547444" sldId="935"/>
            <ac:spMk id="9" creationId="{79403465-24D3-B169-7547-20EA34B2B188}"/>
          </ac:spMkLst>
        </pc:spChg>
        <pc:graphicFrameChg chg="mod">
          <ac:chgData name="Jasmin Silver" userId="f1ad1a87-e10a-4dd0-87b2-6c2654730cf8" providerId="ADAL" clId="{970FCB88-2C08-F541-8106-BBD20756E6D5}" dt="2024-02-27T18:41:04.502" v="27" actId="1036"/>
          <ac:graphicFrameMkLst>
            <pc:docMk/>
            <pc:sldMk cId="3782547444" sldId="935"/>
            <ac:graphicFrameMk id="14" creationId="{5CAD98C5-383A-7721-8E2C-E5DD0657D110}"/>
          </ac:graphicFrameMkLst>
        </pc:graphicFrameChg>
        <pc:graphicFrameChg chg="mod">
          <ac:chgData name="Jasmin Silver" userId="f1ad1a87-e10a-4dd0-87b2-6c2654730cf8" providerId="ADAL" clId="{970FCB88-2C08-F541-8106-BBD20756E6D5}" dt="2024-02-27T18:41:04.502" v="27" actId="1036"/>
          <ac:graphicFrameMkLst>
            <pc:docMk/>
            <pc:sldMk cId="3782547444" sldId="935"/>
            <ac:graphicFrameMk id="15" creationId="{DF08DA88-A7DB-06F7-A9AA-A224C85E91B9}"/>
          </ac:graphicFrameMkLst>
        </pc:graphicFrameChg>
      </pc:sldChg>
      <pc:sldChg chg="modSp mod">
        <pc:chgData name="Jasmin Silver" userId="f1ad1a87-e10a-4dd0-87b2-6c2654730cf8" providerId="ADAL" clId="{970FCB88-2C08-F541-8106-BBD20756E6D5}" dt="2024-02-27T18:40:54.161" v="13" actId="1035"/>
        <pc:sldMkLst>
          <pc:docMk/>
          <pc:sldMk cId="3321263576" sldId="936"/>
        </pc:sldMkLst>
        <pc:spChg chg="mod">
          <ac:chgData name="Jasmin Silver" userId="f1ad1a87-e10a-4dd0-87b2-6c2654730cf8" providerId="ADAL" clId="{970FCB88-2C08-F541-8106-BBD20756E6D5}" dt="2024-02-27T18:40:54.161" v="13" actId="1035"/>
          <ac:spMkLst>
            <pc:docMk/>
            <pc:sldMk cId="3321263576" sldId="936"/>
            <ac:spMk id="9" creationId="{79403465-24D3-B169-7547-20EA34B2B188}"/>
          </ac:spMkLst>
        </pc:spChg>
        <pc:graphicFrameChg chg="mod">
          <ac:chgData name="Jasmin Silver" userId="f1ad1a87-e10a-4dd0-87b2-6c2654730cf8" providerId="ADAL" clId="{970FCB88-2C08-F541-8106-BBD20756E6D5}" dt="2024-02-27T18:40:54.161" v="13" actId="1035"/>
          <ac:graphicFrameMkLst>
            <pc:docMk/>
            <pc:sldMk cId="3321263576" sldId="936"/>
            <ac:graphicFrameMk id="16" creationId="{44011DFD-5C9A-4740-0C73-C476E343A3C2}"/>
          </ac:graphicFrameMkLst>
        </pc:graphicFrameChg>
      </pc:sldChg>
      <pc:sldChg chg="modSp mod modNotesTx">
        <pc:chgData name="Jasmin Silver" userId="f1ad1a87-e10a-4dd0-87b2-6c2654730cf8" providerId="ADAL" clId="{970FCB88-2C08-F541-8106-BBD20756E6D5}" dt="2024-02-27T18:44:19.893" v="94" actId="1076"/>
        <pc:sldMkLst>
          <pc:docMk/>
          <pc:sldMk cId="3457575506" sldId="972"/>
        </pc:sldMkLst>
        <pc:picChg chg="mod">
          <ac:chgData name="Jasmin Silver" userId="f1ad1a87-e10a-4dd0-87b2-6c2654730cf8" providerId="ADAL" clId="{970FCB88-2C08-F541-8106-BBD20756E6D5}" dt="2024-02-27T18:44:19.893" v="94" actId="1076"/>
          <ac:picMkLst>
            <pc:docMk/>
            <pc:sldMk cId="3457575506" sldId="972"/>
            <ac:picMk id="4" creationId="{CF7CDCE4-EBC3-96A8-43C4-181F224963F5}"/>
          </ac:picMkLst>
        </pc:picChg>
      </pc:sldChg>
      <pc:sldChg chg="modNotesTx">
        <pc:chgData name="Jasmin Silver" userId="f1ad1a87-e10a-4dd0-87b2-6c2654730cf8" providerId="ADAL" clId="{970FCB88-2C08-F541-8106-BBD20756E6D5}" dt="2024-02-27T18:41:38.118" v="45" actId="20577"/>
        <pc:sldMkLst>
          <pc:docMk/>
          <pc:sldMk cId="476977050" sldId="976"/>
        </pc:sldMkLst>
      </pc:sldChg>
      <pc:sldChg chg="modSp mod">
        <pc:chgData name="Jasmin Silver" userId="f1ad1a87-e10a-4dd0-87b2-6c2654730cf8" providerId="ADAL" clId="{970FCB88-2C08-F541-8106-BBD20756E6D5}" dt="2024-02-27T18:45:41.771" v="98" actId="1076"/>
        <pc:sldMkLst>
          <pc:docMk/>
          <pc:sldMk cId="469926165" sldId="979"/>
        </pc:sldMkLst>
        <pc:spChg chg="mod">
          <ac:chgData name="Jasmin Silver" userId="f1ad1a87-e10a-4dd0-87b2-6c2654730cf8" providerId="ADAL" clId="{970FCB88-2C08-F541-8106-BBD20756E6D5}" dt="2024-02-27T18:42:01.984" v="57" actId="1036"/>
          <ac:spMkLst>
            <pc:docMk/>
            <pc:sldMk cId="469926165" sldId="979"/>
            <ac:spMk id="8" creationId="{E8A2E376-9903-540F-BACF-7350CFD08BD0}"/>
          </ac:spMkLst>
        </pc:spChg>
        <pc:graphicFrameChg chg="mod">
          <ac:chgData name="Jasmin Silver" userId="f1ad1a87-e10a-4dd0-87b2-6c2654730cf8" providerId="ADAL" clId="{970FCB88-2C08-F541-8106-BBD20756E6D5}" dt="2024-02-27T18:42:01.984" v="57" actId="1036"/>
          <ac:graphicFrameMkLst>
            <pc:docMk/>
            <pc:sldMk cId="469926165" sldId="979"/>
            <ac:graphicFrameMk id="14" creationId="{3F6F575D-55D9-5D25-6857-3FABFBD2D118}"/>
          </ac:graphicFrameMkLst>
        </pc:graphicFrameChg>
        <pc:picChg chg="mod">
          <ac:chgData name="Jasmin Silver" userId="f1ad1a87-e10a-4dd0-87b2-6c2654730cf8" providerId="ADAL" clId="{970FCB88-2C08-F541-8106-BBD20756E6D5}" dt="2024-02-27T18:45:39.492" v="97" actId="1076"/>
          <ac:picMkLst>
            <pc:docMk/>
            <pc:sldMk cId="469926165" sldId="979"/>
            <ac:picMk id="2" creationId="{E0645250-B23F-8954-5003-7BD1A72AB7E3}"/>
          </ac:picMkLst>
        </pc:picChg>
        <pc:picChg chg="mod">
          <ac:chgData name="Jasmin Silver" userId="f1ad1a87-e10a-4dd0-87b2-6c2654730cf8" providerId="ADAL" clId="{970FCB88-2C08-F541-8106-BBD20756E6D5}" dt="2024-02-27T18:45:41.771" v="98" actId="1076"/>
          <ac:picMkLst>
            <pc:docMk/>
            <pc:sldMk cId="469926165" sldId="979"/>
            <ac:picMk id="3" creationId="{AB2013C1-7C77-E3CB-0E8E-D0AB5C4BB4EA}"/>
          </ac:picMkLst>
        </pc:picChg>
      </pc:sldChg>
      <pc:sldChg chg="modSp mod">
        <pc:chgData name="Jasmin Silver" userId="f1ad1a87-e10a-4dd0-87b2-6c2654730cf8" providerId="ADAL" clId="{970FCB88-2C08-F541-8106-BBD20756E6D5}" dt="2024-02-27T18:42:09.107" v="75" actId="1035"/>
        <pc:sldMkLst>
          <pc:docMk/>
          <pc:sldMk cId="3353785145" sldId="980"/>
        </pc:sldMkLst>
        <pc:spChg chg="mod">
          <ac:chgData name="Jasmin Silver" userId="f1ad1a87-e10a-4dd0-87b2-6c2654730cf8" providerId="ADAL" clId="{970FCB88-2C08-F541-8106-BBD20756E6D5}" dt="2024-02-27T18:42:09.107" v="75" actId="1035"/>
          <ac:spMkLst>
            <pc:docMk/>
            <pc:sldMk cId="3353785145" sldId="980"/>
            <ac:spMk id="8" creationId="{E8A2E376-9903-540F-BACF-7350CFD08BD0}"/>
          </ac:spMkLst>
        </pc:spChg>
        <pc:spChg chg="mod">
          <ac:chgData name="Jasmin Silver" userId="f1ad1a87-e10a-4dd0-87b2-6c2654730cf8" providerId="ADAL" clId="{970FCB88-2C08-F541-8106-BBD20756E6D5}" dt="2024-02-27T18:42:09.107" v="75" actId="1035"/>
          <ac:spMkLst>
            <pc:docMk/>
            <pc:sldMk cId="3353785145" sldId="980"/>
            <ac:spMk id="9" creationId="{79403465-24D3-B169-7547-20EA34B2B188}"/>
          </ac:spMkLst>
        </pc:spChg>
        <pc:graphicFrameChg chg="mod">
          <ac:chgData name="Jasmin Silver" userId="f1ad1a87-e10a-4dd0-87b2-6c2654730cf8" providerId="ADAL" clId="{970FCB88-2C08-F541-8106-BBD20756E6D5}" dt="2024-02-27T18:42:09.107" v="75" actId="1035"/>
          <ac:graphicFrameMkLst>
            <pc:docMk/>
            <pc:sldMk cId="3353785145" sldId="980"/>
            <ac:graphicFrameMk id="14" creationId="{5CAD98C5-383A-7721-8E2C-E5DD0657D110}"/>
          </ac:graphicFrameMkLst>
        </pc:graphicFrameChg>
        <pc:graphicFrameChg chg="mod">
          <ac:chgData name="Jasmin Silver" userId="f1ad1a87-e10a-4dd0-87b2-6c2654730cf8" providerId="ADAL" clId="{970FCB88-2C08-F541-8106-BBD20756E6D5}" dt="2024-02-27T18:42:09.107" v="75" actId="1035"/>
          <ac:graphicFrameMkLst>
            <pc:docMk/>
            <pc:sldMk cId="3353785145" sldId="980"/>
            <ac:graphicFrameMk id="15" creationId="{DF08DA88-A7DB-06F7-A9AA-A224C85E91B9}"/>
          </ac:graphicFrameMkLst>
        </pc:graphicFrameChg>
      </pc:sldChg>
      <pc:sldChg chg="modSp mod">
        <pc:chgData name="Jasmin Silver" userId="f1ad1a87-e10a-4dd0-87b2-6c2654730cf8" providerId="ADAL" clId="{970FCB88-2C08-F541-8106-BBD20756E6D5}" dt="2024-02-27T18:42:16.470" v="91" actId="1035"/>
        <pc:sldMkLst>
          <pc:docMk/>
          <pc:sldMk cId="2859731690" sldId="981"/>
        </pc:sldMkLst>
        <pc:spChg chg="mod">
          <ac:chgData name="Jasmin Silver" userId="f1ad1a87-e10a-4dd0-87b2-6c2654730cf8" providerId="ADAL" clId="{970FCB88-2C08-F541-8106-BBD20756E6D5}" dt="2024-02-27T18:42:16.470" v="91" actId="1035"/>
          <ac:spMkLst>
            <pc:docMk/>
            <pc:sldMk cId="2859731690" sldId="981"/>
            <ac:spMk id="9" creationId="{79403465-24D3-B169-7547-20EA34B2B188}"/>
          </ac:spMkLst>
        </pc:spChg>
        <pc:graphicFrameChg chg="mod">
          <ac:chgData name="Jasmin Silver" userId="f1ad1a87-e10a-4dd0-87b2-6c2654730cf8" providerId="ADAL" clId="{970FCB88-2C08-F541-8106-BBD20756E6D5}" dt="2024-02-27T18:42:16.470" v="91" actId="1035"/>
          <ac:graphicFrameMkLst>
            <pc:docMk/>
            <pc:sldMk cId="2859731690" sldId="981"/>
            <ac:graphicFrameMk id="16" creationId="{44011DFD-5C9A-4740-0C73-C476E343A3C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13/05/2024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latin typeface="Arial"/>
              </a:rPr>
              <a:t>This lesson contains vocabulary and grammar assessments to check progress in the words and structures introduced and practised in the first 12 weeks of this year’s</a:t>
            </a:r>
          </a:p>
          <a:p>
            <a:pPr marL="216000" indent="-216000">
              <a:lnSpc>
                <a:spcPct val="100000"/>
              </a:lnSpc>
            </a:pPr>
            <a:r>
              <a:rPr lang="en-GB" sz="1200" b="0" strike="noStrike" spc="-1" dirty="0">
                <a:latin typeface="Arial"/>
              </a:rPr>
              <a:t>course, as well as those from the previous two years. </a:t>
            </a:r>
          </a:p>
          <a:p>
            <a:pPr marL="216000" indent="-216000">
              <a:lnSpc>
                <a:spcPct val="100000"/>
              </a:lnSpc>
            </a:pPr>
            <a:r>
              <a:rPr lang="en-GB" sz="1200" b="0" strike="noStrike" spc="-1" dirty="0">
                <a:latin typeface="Arial"/>
              </a:rPr>
              <a:t>The ratio of old to new language in the quiz is very approximately 50:50.</a:t>
            </a: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53867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grammar features.</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00440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grammar features.</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79025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ANSWERS</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dreizehn</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Österreich</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Januar</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Monat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891959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[2/2]</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geben</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6.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fertig</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7.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jung</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8.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besuchen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392950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ANSWERS</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Schwimmbad</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dreißig</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schwarz</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Käse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370506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000" b="1" strike="noStrike" spc="-1" dirty="0">
                <a:solidFill>
                  <a:srgbClr val="000000"/>
                </a:solidFill>
                <a:latin typeface="Calibri"/>
                <a:ea typeface="Calibri"/>
              </a:rPr>
              <a:t>[2/2]</a:t>
            </a:r>
            <a:endParaRPr lang="en-GB" sz="1000" b="0" strike="noStrike" spc="-1" dirty="0">
              <a:solidFill>
                <a:srgbClr val="000000"/>
              </a:solidFill>
              <a:latin typeface="Calibri"/>
            </a:endParaRPr>
          </a:p>
          <a:p>
            <a:pPr marL="216000" indent="-216000">
              <a:lnSpc>
                <a:spcPct val="100000"/>
              </a:lnSpc>
            </a:pPr>
            <a:endParaRPr lang="en-GB" sz="1000" b="1" strike="noStrike" spc="-1" dirty="0">
              <a:solidFill>
                <a:srgbClr val="000000"/>
              </a:solidFill>
              <a:latin typeface="Calibri"/>
            </a:endParaRPr>
          </a:p>
          <a:p>
            <a:pPr marL="216000" indent="-216000">
              <a:lnSpc>
                <a:spcPct val="100000"/>
              </a:lnSpc>
            </a:pPr>
            <a:r>
              <a:rPr lang="en-GB" sz="1000" b="1" strike="noStrike" spc="-1" dirty="0">
                <a:solidFill>
                  <a:srgbClr val="000000"/>
                </a:solidFill>
                <a:latin typeface="Calibri"/>
              </a:rPr>
              <a:t>Transcript:</a:t>
            </a: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Zug</a:t>
            </a: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6.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Februar</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7.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Opa</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8.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Mittwoch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59073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483535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30538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20-25 minutes (all assessment slides)</a:t>
            </a:r>
            <a:br>
              <a:rPr lang="en-GB"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aural comprehension of vocabulary taught in weeks 1-12 of the course.</a:t>
            </a:r>
            <a:br>
              <a:rPr lang="en-GB"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1. Click the audio buttons to play each item. (The words are recorded twice with a pause to allow pupils to process the information).</a:t>
            </a:r>
          </a:p>
          <a:p>
            <a:pPr marL="216000" indent="-216000">
              <a:lnSpc>
                <a:spcPct val="100000"/>
              </a:lnSpc>
            </a:pPr>
            <a:r>
              <a:rPr lang="en-GB" sz="1200" b="0" strike="noStrike" spc="-1" dirty="0">
                <a:solidFill>
                  <a:srgbClr val="000000"/>
                </a:solidFill>
                <a:latin typeface="Calibri"/>
              </a:rPr>
              <a:t>2. Pupils can either write 1C, etc.. or if they have the assessment on a print out they can put a X in the correct box. </a:t>
            </a:r>
            <a:endParaRPr lang="en-GB" sz="1200" b="1" strike="noStrike" spc="-1" dirty="0">
              <a:solidFill>
                <a:srgbClr val="000000"/>
              </a:solidFill>
              <a:latin typeface="Calibri"/>
            </a:endParaRPr>
          </a:p>
          <a:p>
            <a:pPr marL="216000" indent="-216000">
              <a:lnSpc>
                <a:spcPct val="100000"/>
              </a:lnSpc>
            </a:pPr>
            <a:r>
              <a:rPr lang="en-GB" sz="1200" b="0" strike="noStrike" spc="-1" dirty="0">
                <a:solidFill>
                  <a:srgbClr val="000000"/>
                </a:solidFill>
                <a:latin typeface="Calibri"/>
              </a:rPr>
              <a:t>3. After items 1-4, continue to the next slide to complete the remainder of the task.</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dreizehn</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Österreich</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Januar</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Monat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806644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415993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129931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grammar features.</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873467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grammar features.</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16422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[2/2]</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geben</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6.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fertig</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7.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jung</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8.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besuchen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25352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1. Click the audio buttons to play each item. (The words are recorded twice with a pause to allow pupils to process the information).</a:t>
            </a:r>
          </a:p>
          <a:p>
            <a:pPr marL="216000" indent="-216000">
              <a:lnSpc>
                <a:spcPct val="100000"/>
              </a:lnSpc>
            </a:pPr>
            <a:r>
              <a:rPr lang="en-GB" sz="1200" b="0" strike="noStrike" spc="-1" dirty="0">
                <a:solidFill>
                  <a:srgbClr val="000000"/>
                </a:solidFill>
                <a:latin typeface="Calibri"/>
              </a:rPr>
              <a:t>2. Pupils can either write 1C, etc.. or if they have the assessment on a print out they can put a X in the correct box. </a:t>
            </a:r>
            <a:endParaRPr lang="en-GB" sz="1200" b="1" strike="noStrike" spc="-1" dirty="0">
              <a:solidFill>
                <a:srgbClr val="000000"/>
              </a:solidFill>
              <a:latin typeface="Calibri"/>
            </a:endParaRPr>
          </a:p>
          <a:p>
            <a:pPr marL="216000" indent="-216000">
              <a:lnSpc>
                <a:spcPct val="100000"/>
              </a:lnSpc>
            </a:pPr>
            <a:r>
              <a:rPr lang="en-GB" sz="1200" b="0" strike="noStrike" spc="-1" dirty="0">
                <a:solidFill>
                  <a:srgbClr val="000000"/>
                </a:solidFill>
                <a:latin typeface="Calibri"/>
              </a:rPr>
              <a:t>3. After items 1-4, continue to the next slide to complete the remainder of the task.</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Schwimmbad</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dreißig</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schwarz</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Käse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99463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000" b="1" strike="noStrike" spc="-1" dirty="0">
                <a:solidFill>
                  <a:srgbClr val="000000"/>
                </a:solidFill>
                <a:latin typeface="Calibri"/>
                <a:ea typeface="Calibri"/>
              </a:rPr>
              <a:t>[2/2]</a:t>
            </a:r>
            <a:endParaRPr lang="en-GB" sz="1000" b="0" strike="noStrike" spc="-1" dirty="0">
              <a:solidFill>
                <a:srgbClr val="000000"/>
              </a:solidFill>
              <a:latin typeface="Calibri"/>
            </a:endParaRPr>
          </a:p>
          <a:p>
            <a:pPr marL="216000" indent="-216000">
              <a:lnSpc>
                <a:spcPct val="100000"/>
              </a:lnSpc>
            </a:pPr>
            <a:endParaRPr lang="en-GB" sz="1000" b="1" strike="noStrike" spc="-1" dirty="0">
              <a:solidFill>
                <a:srgbClr val="000000"/>
              </a:solidFill>
              <a:latin typeface="Calibri"/>
            </a:endParaRPr>
          </a:p>
          <a:p>
            <a:pPr marL="216000" indent="-216000">
              <a:lnSpc>
                <a:spcPct val="100000"/>
              </a:lnSpc>
            </a:pPr>
            <a:r>
              <a:rPr lang="en-GB" sz="1000" b="1" strike="noStrike" spc="-1" dirty="0">
                <a:solidFill>
                  <a:srgbClr val="000000"/>
                </a:solidFill>
                <a:latin typeface="Calibri"/>
              </a:rPr>
              <a:t>Transcript:</a:t>
            </a: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Zug</a:t>
            </a: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6.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Februar</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7.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Opa</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8.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Mittwoch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55119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recall of previously taught vocabulary.</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1 – 10 and the individual English word meanings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74960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vocabulary.</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1 – 10 and the individual German word meanings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38959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1 – 6 and the correct English pronoun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25040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15448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3.png"/><Relationship Id="rId7"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image" Target="../media/image3.png"/><Relationship Id="rId7" Type="http://schemas.openxmlformats.org/officeDocument/2006/relationships/audio" Target="../media/audio7.wav"/><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image" Target="../media/image4.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image" Target="../media/image3.png"/><Relationship Id="rId7" Type="http://schemas.openxmlformats.org/officeDocument/2006/relationships/audio" Target="../media/audio11.wav"/><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image" Target="../media/image4.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image" Target="../media/image3.png"/><Relationship Id="rId7" Type="http://schemas.openxmlformats.org/officeDocument/2006/relationships/audio" Target="../media/audio15.wav"/><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image" Target="../media/image4.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3.png"/><Relationship Id="rId7"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image" Target="../media/image3.png"/><Relationship Id="rId7" Type="http://schemas.openxmlformats.org/officeDocument/2006/relationships/audio" Target="../media/audio7.wav"/><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image" Target="../media/image3.png"/><Relationship Id="rId7" Type="http://schemas.openxmlformats.org/officeDocument/2006/relationships/audio" Target="../media/audio11.wav"/><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image" Target="../media/image3.png"/><Relationship Id="rId7" Type="http://schemas.openxmlformats.org/officeDocument/2006/relationships/audio" Target="../media/audio15.wav"/><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100DF08E-F49B-4B01-82DC-A9BE96DF7F26}"/>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sp>
        <p:nvSpPr>
          <p:cNvPr id="47" name="CustomShape 3"/>
          <p:cNvSpPr/>
          <p:nvPr/>
        </p:nvSpPr>
        <p:spPr>
          <a:xfrm>
            <a:off x="43047" y="5329800"/>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rPr>
              <a:t>Vocabulary</a:t>
            </a: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 &amp; Grammar Quiz</a:t>
            </a: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1"/>
                </a:solidFill>
                <a:latin typeface="Century Gothic" panose="020B0502020202020204" pitchFamily="34" charset="0"/>
                <a:ea typeface="Century Gothic"/>
              </a:rPr>
              <a:t>Interacting</a:t>
            </a:r>
            <a:endParaRPr lang="en-GB" sz="4000" dirty="0"/>
          </a:p>
        </p:txBody>
      </p:sp>
      <p:pic>
        <p:nvPicPr>
          <p:cNvPr id="8" name="Picture 7" descr="Map&#10;&#10;Description automatically generated">
            <a:extLst>
              <a:ext uri="{FF2B5EF4-FFF2-40B4-BE49-F238E27FC236}">
                <a16:creationId xmlns:a16="http://schemas.microsoft.com/office/drawing/2014/main" id="{D221C529-BF74-4965-96AD-9519D65DB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3FB254EC-1FC5-4D22-BD0A-34EB0D0AE9D2}"/>
              </a:ext>
            </a:extLst>
          </p:cNvPr>
          <p:cNvSpPr txBox="1"/>
          <p:nvPr/>
        </p:nvSpPr>
        <p:spPr>
          <a:xfrm>
            <a:off x="8161501" y="6457890"/>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13</a:t>
            </a:r>
          </a:p>
        </p:txBody>
      </p:sp>
      <p:pic>
        <p:nvPicPr>
          <p:cNvPr id="3" name="Picture 2" descr="Free quiz mystery letters illustration">
            <a:extLst>
              <a:ext uri="{FF2B5EF4-FFF2-40B4-BE49-F238E27FC236}">
                <a16:creationId xmlns:a16="http://schemas.microsoft.com/office/drawing/2014/main" id="{48455CFC-F8D0-C897-9C87-660A7C040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92" y="1572594"/>
            <a:ext cx="3429000"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78349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Put X next to the object that is being described.</a:t>
            </a:r>
            <a:r>
              <a:rPr lang="en-GB" sz="2000"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4" name="TextBox 3">
            <a:extLst>
              <a:ext uri="{FF2B5EF4-FFF2-40B4-BE49-F238E27FC236}">
                <a16:creationId xmlns:a16="http://schemas.microsoft.com/office/drawing/2014/main" id="{9E2D166B-CF0B-A134-C52B-A7172476BB0F}"/>
              </a:ext>
            </a:extLst>
          </p:cNvPr>
          <p:cNvSpPr txBox="1"/>
          <p:nvPr/>
        </p:nvSpPr>
        <p:spPr>
          <a:xfrm>
            <a:off x="1378669" y="3844136"/>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X next to the location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3F6F575D-55D9-5D25-6857-3FABFBD2D118}"/>
              </a:ext>
            </a:extLst>
          </p:cNvPr>
          <p:cNvGraphicFramePr>
            <a:graphicFrameLocks noGrp="1"/>
          </p:cNvGraphicFramePr>
          <p:nvPr>
            <p:extLst>
              <p:ext uri="{D42A27DB-BD31-4B8C-83A1-F6EECF244321}">
                <p14:modId xmlns:p14="http://schemas.microsoft.com/office/powerpoint/2010/main" val="179004707"/>
              </p:ext>
            </p:extLst>
          </p:nvPr>
        </p:nvGraphicFramePr>
        <p:xfrm>
          <a:off x="1453172" y="1382241"/>
          <a:ext cx="8843699" cy="1818162"/>
        </p:xfrm>
        <a:graphic>
          <a:graphicData uri="http://schemas.openxmlformats.org/drawingml/2006/table">
            <a:tbl>
              <a:tblPr firstRow="1" firstCol="1" bandRow="1"/>
              <a:tblGrid>
                <a:gridCol w="1003770">
                  <a:extLst>
                    <a:ext uri="{9D8B030D-6E8A-4147-A177-3AD203B41FA5}">
                      <a16:colId xmlns:a16="http://schemas.microsoft.com/office/drawing/2014/main" val="382166024"/>
                    </a:ext>
                  </a:extLst>
                </a:gridCol>
                <a:gridCol w="2480891">
                  <a:extLst>
                    <a:ext uri="{9D8B030D-6E8A-4147-A177-3AD203B41FA5}">
                      <a16:colId xmlns:a16="http://schemas.microsoft.com/office/drawing/2014/main" val="3746219961"/>
                    </a:ext>
                  </a:extLst>
                </a:gridCol>
                <a:gridCol w="5359038">
                  <a:extLst>
                    <a:ext uri="{9D8B030D-6E8A-4147-A177-3AD203B41FA5}">
                      <a16:colId xmlns:a16="http://schemas.microsoft.com/office/drawing/2014/main" val="2770311365"/>
                    </a:ext>
                  </a:extLst>
                </a:gridCol>
              </a:tblGrid>
              <a:tr h="909081">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7536" marR="10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Sie ist gelb.</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7536" marR="10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die Flasche                   </a:t>
                      </a:r>
                      <a:r>
                        <a:rPr lang="en-GB" sz="19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9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der Bleistift</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7536" marR="10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705598"/>
                  </a:ext>
                </a:extLst>
              </a:tr>
              <a:tr h="909081">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7536" marR="10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Es ist schwer!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7536" marR="10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dirty="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9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die </a:t>
                      </a:r>
                      <a:r>
                        <a:rPr lang="en-GB" sz="1900" dirty="0" err="1">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Hausaufgabe</a:t>
                      </a:r>
                      <a:r>
                        <a:rPr lang="en-GB" sz="19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a:t>
                      </a:r>
                      <a:r>
                        <a:rPr lang="en-GB" sz="19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das </a:t>
                      </a:r>
                      <a:r>
                        <a:rPr lang="en-GB" sz="1900" dirty="0" err="1">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Englisch</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7536" marR="10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7319564"/>
                  </a:ext>
                </a:extLst>
              </a:tr>
            </a:tbl>
          </a:graphicData>
        </a:graphic>
      </p:graphicFrame>
      <p:graphicFrame>
        <p:nvGraphicFramePr>
          <p:cNvPr id="15" name="Table 14">
            <a:extLst>
              <a:ext uri="{FF2B5EF4-FFF2-40B4-BE49-F238E27FC236}">
                <a16:creationId xmlns:a16="http://schemas.microsoft.com/office/drawing/2014/main" id="{99CB570B-ECA9-79DC-4821-0C07E051EDD5}"/>
              </a:ext>
            </a:extLst>
          </p:cNvPr>
          <p:cNvGraphicFramePr>
            <a:graphicFrameLocks noGrp="1"/>
          </p:cNvGraphicFramePr>
          <p:nvPr>
            <p:extLst>
              <p:ext uri="{D42A27DB-BD31-4B8C-83A1-F6EECF244321}">
                <p14:modId xmlns:p14="http://schemas.microsoft.com/office/powerpoint/2010/main" val="3648494053"/>
              </p:ext>
            </p:extLst>
          </p:nvPr>
        </p:nvGraphicFramePr>
        <p:xfrm>
          <a:off x="1453172" y="4423979"/>
          <a:ext cx="7720583" cy="1721718"/>
        </p:xfrm>
        <a:graphic>
          <a:graphicData uri="http://schemas.openxmlformats.org/drawingml/2006/table">
            <a:tbl>
              <a:tblPr firstRow="1" firstCol="1" bandRow="1"/>
              <a:tblGrid>
                <a:gridCol w="1297930">
                  <a:extLst>
                    <a:ext uri="{9D8B030D-6E8A-4147-A177-3AD203B41FA5}">
                      <a16:colId xmlns:a16="http://schemas.microsoft.com/office/drawing/2014/main" val="4166437189"/>
                    </a:ext>
                  </a:extLst>
                </a:gridCol>
                <a:gridCol w="3209055">
                  <a:extLst>
                    <a:ext uri="{9D8B030D-6E8A-4147-A177-3AD203B41FA5}">
                      <a16:colId xmlns:a16="http://schemas.microsoft.com/office/drawing/2014/main" val="3352508477"/>
                    </a:ext>
                  </a:extLst>
                </a:gridCol>
                <a:gridCol w="3213598">
                  <a:extLst>
                    <a:ext uri="{9D8B030D-6E8A-4147-A177-3AD203B41FA5}">
                      <a16:colId xmlns:a16="http://schemas.microsoft.com/office/drawing/2014/main" val="3485728454"/>
                    </a:ext>
                  </a:extLst>
                </a:gridCol>
              </a:tblGrid>
              <a:tr h="860859">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639" marR="12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Ich bin in der</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639" marR="12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Zug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Gruppe (f).      </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639" marR="12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9766"/>
                  </a:ext>
                </a:extLst>
              </a:tr>
              <a:tr h="860859">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639" marR="12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Du bist im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639" marR="12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Restaurant (m).                      </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dirty="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a:t>
                      </a:r>
                      <a:r>
                        <a:rPr lang="en-GB" sz="2100" dirty="0" err="1">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Klasse</a:t>
                      </a:r>
                      <a:r>
                        <a:rPr lang="en-GB" sz="21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(f).</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txBody>
                  <a:tcPr marL="122639" marR="12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70048"/>
                  </a:ext>
                </a:extLst>
              </a:tr>
            </a:tbl>
          </a:graphicData>
        </a:graphic>
      </p:graphicFrame>
    </p:spTree>
    <p:extLst>
      <p:ext uri="{BB962C8B-B14F-4D97-AF65-F5344CB8AC3E}">
        <p14:creationId xmlns:p14="http://schemas.microsoft.com/office/powerpoint/2010/main" val="325909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78669" y="643111"/>
            <a:ext cx="9646382"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E</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b="1"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Complete</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 sentence 2 with the </a:t>
            </a:r>
            <a:r>
              <a:rPr lang="en-GB" sz="1800" b="1"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 form of the </a:t>
            </a:r>
            <a:r>
              <a:rPr lang="en-GB" sz="1800" b="1" u="sng"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underlined noun</a:t>
            </a:r>
            <a:r>
              <a:rPr lang="en-GB" sz="1800" b="1"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in sentence 1</a:t>
            </a:r>
            <a:r>
              <a:rPr lang="en-GB"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378668" y="3141618"/>
            <a:ext cx="9986017" cy="656462"/>
          </a:xfrm>
          <a:prstGeom prst="rect">
            <a:avLst/>
          </a:prstGeom>
          <a:noFill/>
        </p:spPr>
        <p:txBody>
          <a:bodyPr wrap="square">
            <a:spAutoFit/>
          </a:bodyPr>
          <a:lstStyle/>
          <a:p>
            <a:pPr>
              <a:lnSpc>
                <a:spcPct val="150000"/>
              </a:lnSpc>
              <a:spcAft>
                <a:spcPts val="800"/>
              </a:spcAft>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F</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Write the German for the English given in brackets. Use the clues to help you.</a:t>
            </a:r>
            <a:r>
              <a:rPr lang="en-GB"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5CAD98C5-383A-7721-8E2C-E5DD0657D110}"/>
              </a:ext>
            </a:extLst>
          </p:cNvPr>
          <p:cNvGraphicFramePr>
            <a:graphicFrameLocks noGrp="1"/>
          </p:cNvGraphicFramePr>
          <p:nvPr>
            <p:extLst>
              <p:ext uri="{D42A27DB-BD31-4B8C-83A1-F6EECF244321}">
                <p14:modId xmlns:p14="http://schemas.microsoft.com/office/powerpoint/2010/main" val="2411508567"/>
              </p:ext>
            </p:extLst>
          </p:nvPr>
        </p:nvGraphicFramePr>
        <p:xfrm>
          <a:off x="1495923" y="1486046"/>
          <a:ext cx="9080656" cy="1426974"/>
        </p:xfrm>
        <a:graphic>
          <a:graphicData uri="http://schemas.openxmlformats.org/drawingml/2006/table">
            <a:tbl>
              <a:tblPr firstRow="1" firstCol="1" bandRow="1"/>
              <a:tblGrid>
                <a:gridCol w="401816">
                  <a:extLst>
                    <a:ext uri="{9D8B030D-6E8A-4147-A177-3AD203B41FA5}">
                      <a16:colId xmlns:a16="http://schemas.microsoft.com/office/drawing/2014/main" val="2208904354"/>
                    </a:ext>
                  </a:extLst>
                </a:gridCol>
                <a:gridCol w="4339420">
                  <a:extLst>
                    <a:ext uri="{9D8B030D-6E8A-4147-A177-3AD203B41FA5}">
                      <a16:colId xmlns:a16="http://schemas.microsoft.com/office/drawing/2014/main" val="902234910"/>
                    </a:ext>
                  </a:extLst>
                </a:gridCol>
                <a:gridCol w="4339420">
                  <a:extLst>
                    <a:ext uri="{9D8B030D-6E8A-4147-A177-3AD203B41FA5}">
                      <a16:colId xmlns:a16="http://schemas.microsoft.com/office/drawing/2014/main" val="1627296130"/>
                    </a:ext>
                  </a:extLst>
                </a:gridCol>
              </a:tblGrid>
              <a:tr h="475658">
                <a:tc>
                  <a:txBody>
                    <a:bodyPr/>
                    <a:lstStyle/>
                    <a:p>
                      <a:pPr algn="ct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Sentence 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Sentence 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025100"/>
                  </a:ext>
                </a:extLst>
              </a:tr>
              <a:tr h="475658">
                <a:tc>
                  <a:txBody>
                    <a:bodyPr/>
                    <a:lstStyle/>
                    <a:p>
                      <a:pPr algn="ct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4E79"/>
                          </a:solidFill>
                          <a:effectLst/>
                          <a:latin typeface="Century Gothic" panose="020B0502020202020204" pitchFamily="34" charset="0"/>
                          <a:ea typeface="Times New Roman" panose="02020603050405020304" pitchFamily="18" charset="0"/>
                          <a:cs typeface="Helvetica" pitchFamily="2" charset="0"/>
                        </a:rPr>
                        <a:t>Hier ist das </a:t>
                      </a:r>
                      <a:r>
                        <a:rPr lang="de-DE" sz="1800" b="1" u="sng">
                          <a:solidFill>
                            <a:srgbClr val="1F4E79"/>
                          </a:solidFill>
                          <a:effectLst/>
                          <a:latin typeface="Century Gothic" panose="020B0502020202020204" pitchFamily="34" charset="0"/>
                          <a:ea typeface="Times New Roman" panose="02020603050405020304" pitchFamily="18" charset="0"/>
                          <a:cs typeface="Helvetica" pitchFamily="2" charset="0"/>
                        </a:rPr>
                        <a:t>Schwimmbad</a:t>
                      </a:r>
                      <a:r>
                        <a:rPr lang="de-DE" sz="1800">
                          <a:solidFill>
                            <a:srgbClr val="1F4E79"/>
                          </a:solidFill>
                          <a:effectLst/>
                          <a:latin typeface="Century Gothic" panose="020B0502020202020204" pitchFamily="34" charset="0"/>
                          <a:ea typeface="Times New Roman" panose="02020603050405020304" pitchFamily="18" charset="0"/>
                          <a:cs typeface="Helvetica" pitchFamily="2" charset="0"/>
                        </a:rPr>
                        <a:t>.</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4E79"/>
                          </a:solidFill>
                          <a:effectLst/>
                          <a:latin typeface="Century Gothic" panose="020B0502020202020204" pitchFamily="34" charset="0"/>
                          <a:ea typeface="Malgun Gothic" panose="020B0503020000020004" pitchFamily="34" charset="-127"/>
                          <a:cs typeface="Helvetica" pitchFamily="2" charset="0"/>
                        </a:rPr>
                        <a:t>Hier sind die </a:t>
                      </a:r>
                      <a:r>
                        <a:rPr lang="en-GB" sz="18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a:t>
                      </a:r>
                      <a:r>
                        <a:rPr lang="de-DE" sz="1800">
                          <a:solidFill>
                            <a:srgbClr val="1F4E79"/>
                          </a:solidFill>
                          <a:effectLst/>
                          <a:latin typeface="Century Gothic" panose="020B0502020202020204" pitchFamily="34" charset="0"/>
                          <a:ea typeface="Malgun Gothic" panose="020B0503020000020004" pitchFamily="34" charset="-127"/>
                          <a:cs typeface="Helvetica" pitchFamily="2" charset="0"/>
                        </a:rPr>
                        <a:t>.</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6458685"/>
                  </a:ext>
                </a:extLst>
              </a:tr>
              <a:tr h="475658">
                <a:tc>
                  <a:txBody>
                    <a:bodyPr/>
                    <a:lstStyle/>
                    <a:p>
                      <a:pPr algn="ct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4E79"/>
                          </a:solidFill>
                          <a:effectLst/>
                          <a:latin typeface="Century Gothic" panose="020B0502020202020204" pitchFamily="34" charset="0"/>
                          <a:ea typeface="Malgun Gothic" panose="020B0503020000020004" pitchFamily="34" charset="-127"/>
                          <a:cs typeface="Helvetica" pitchFamily="2" charset="0"/>
                        </a:rPr>
                        <a:t>Hier ist die </a:t>
                      </a:r>
                      <a:r>
                        <a:rPr lang="de-DE" sz="1800" b="1" u="sng">
                          <a:solidFill>
                            <a:srgbClr val="1F4E79"/>
                          </a:solidFill>
                          <a:effectLst/>
                          <a:latin typeface="Century Gothic" panose="020B0502020202020204" pitchFamily="34" charset="0"/>
                          <a:ea typeface="Malgun Gothic" panose="020B0503020000020004" pitchFamily="34" charset="-127"/>
                          <a:cs typeface="Helvetica" pitchFamily="2" charset="0"/>
                        </a:rPr>
                        <a:t>Familie</a:t>
                      </a:r>
                      <a:r>
                        <a:rPr lang="de-DE" sz="1800">
                          <a:solidFill>
                            <a:srgbClr val="1F4E79"/>
                          </a:solidFill>
                          <a:effectLst/>
                          <a:latin typeface="Century Gothic" panose="020B0502020202020204" pitchFamily="34" charset="0"/>
                          <a:ea typeface="Malgun Gothic" panose="020B0503020000020004" pitchFamily="34" charset="-127"/>
                          <a:cs typeface="Helvetica" pitchFamily="2" charset="0"/>
                        </a:rPr>
                        <a:t>.</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1F4E79"/>
                          </a:solidFill>
                          <a:effectLst/>
                          <a:latin typeface="Century Gothic" panose="020B0502020202020204" pitchFamily="34" charset="0"/>
                          <a:ea typeface="Malgun Gothic" panose="020B0503020000020004" pitchFamily="34" charset="-127"/>
                          <a:cs typeface="Helvetica" pitchFamily="2" charset="0"/>
                        </a:rPr>
                        <a:t>Hier sind die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a:t>
                      </a:r>
                      <a:r>
                        <a:rPr lang="de-DE" sz="1800" dirty="0">
                          <a:solidFill>
                            <a:srgbClr val="1F4E79"/>
                          </a:solidFill>
                          <a:effectLst/>
                          <a:latin typeface="Century Gothic" panose="020B0502020202020204" pitchFamily="34" charset="0"/>
                          <a:ea typeface="Malgun Gothic" panose="020B0503020000020004" pitchFamily="34" charset="-127"/>
                          <a:cs typeface="Helvetica" pitchFamily="2" charset="0"/>
                        </a:rPr>
                        <a:t>.</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043467"/>
                  </a:ext>
                </a:extLst>
              </a:tr>
            </a:tbl>
          </a:graphicData>
        </a:graphic>
      </p:graphicFrame>
      <p:graphicFrame>
        <p:nvGraphicFramePr>
          <p:cNvPr id="15" name="Table 14">
            <a:extLst>
              <a:ext uri="{FF2B5EF4-FFF2-40B4-BE49-F238E27FC236}">
                <a16:creationId xmlns:a16="http://schemas.microsoft.com/office/drawing/2014/main" id="{DF08DA88-A7DB-06F7-A9AA-A224C85E91B9}"/>
              </a:ext>
            </a:extLst>
          </p:cNvPr>
          <p:cNvGraphicFramePr>
            <a:graphicFrameLocks noGrp="1"/>
          </p:cNvGraphicFramePr>
          <p:nvPr>
            <p:extLst>
              <p:ext uri="{D42A27DB-BD31-4B8C-83A1-F6EECF244321}">
                <p14:modId xmlns:p14="http://schemas.microsoft.com/office/powerpoint/2010/main" val="462517080"/>
              </p:ext>
            </p:extLst>
          </p:nvPr>
        </p:nvGraphicFramePr>
        <p:xfrm>
          <a:off x="1495922" y="3899262"/>
          <a:ext cx="10273639" cy="2057400"/>
        </p:xfrm>
        <a:graphic>
          <a:graphicData uri="http://schemas.openxmlformats.org/drawingml/2006/table">
            <a:tbl>
              <a:tblPr firstRow="1" firstCol="1" bandRow="1"/>
              <a:tblGrid>
                <a:gridCol w="400792">
                  <a:extLst>
                    <a:ext uri="{9D8B030D-6E8A-4147-A177-3AD203B41FA5}">
                      <a16:colId xmlns:a16="http://schemas.microsoft.com/office/drawing/2014/main" val="2521481414"/>
                    </a:ext>
                  </a:extLst>
                </a:gridCol>
                <a:gridCol w="7309686">
                  <a:extLst>
                    <a:ext uri="{9D8B030D-6E8A-4147-A177-3AD203B41FA5}">
                      <a16:colId xmlns:a16="http://schemas.microsoft.com/office/drawing/2014/main" val="481397088"/>
                    </a:ext>
                  </a:extLst>
                </a:gridCol>
                <a:gridCol w="2563161">
                  <a:extLst>
                    <a:ext uri="{9D8B030D-6E8A-4147-A177-3AD203B41FA5}">
                      <a16:colId xmlns:a16="http://schemas.microsoft.com/office/drawing/2014/main" val="1724393721"/>
                    </a:ext>
                  </a:extLst>
                </a:gridCol>
              </a:tblGrid>
              <a:tr h="514350">
                <a:tc>
                  <a:txBody>
                    <a:bodyPr/>
                    <a:lstStyle/>
                    <a:p>
                      <a:pPr>
                        <a:lnSpc>
                          <a:spcPct val="107000"/>
                        </a:lnSpc>
                        <a:spcAft>
                          <a:spcPts val="800"/>
                        </a:spcAft>
                      </a:pP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Clues</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065546"/>
                  </a:ext>
                </a:extLst>
              </a:tr>
              <a:tr h="514350">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Er </a:t>
                      </a:r>
                      <a:r>
                        <a:rPr lang="en-GB" sz="18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mein Freund.</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to be</a:t>
                      </a:r>
                      <a:r>
                        <a:rPr lang="de-DE" sz="1700" i="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 sein</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429169"/>
                  </a:ext>
                </a:extLst>
              </a:tr>
              <a:tr h="514350">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Du </a:t>
                      </a:r>
                      <a:r>
                        <a:rPr lang="en-GB" sz="18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einen Apfel.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to have</a:t>
                      </a:r>
                      <a:r>
                        <a:rPr lang="de-DE" sz="1700" i="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 haben</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87484"/>
                  </a:ext>
                </a:extLst>
              </a:tr>
              <a:tr h="514350">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Ihr </a:t>
                      </a:r>
                      <a:r>
                        <a:rPr lang="en-GB" sz="18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ein schönes Haus.</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dirty="0" err="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to</a:t>
                      </a:r>
                      <a:r>
                        <a:rPr lang="de-DE" sz="1700" b="1"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de-DE" sz="1700" b="1" dirty="0" err="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have</a:t>
                      </a:r>
                      <a:r>
                        <a:rPr lang="de-DE" sz="1700" i="1"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 haben</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528113"/>
                  </a:ext>
                </a:extLst>
              </a:tr>
            </a:tbl>
          </a:graphicData>
        </a:graphic>
      </p:graphicFrame>
    </p:spTree>
    <p:extLst>
      <p:ext uri="{BB962C8B-B14F-4D97-AF65-F5344CB8AC3E}">
        <p14:creationId xmlns:p14="http://schemas.microsoft.com/office/powerpoint/2010/main" val="378254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378669" y="706427"/>
            <a:ext cx="9186358"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G</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Write the German article ‘the’.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12" name="TextBox 11">
            <a:extLst>
              <a:ext uri="{FF2B5EF4-FFF2-40B4-BE49-F238E27FC236}">
                <a16:creationId xmlns:a16="http://schemas.microsoft.com/office/drawing/2014/main" id="{47D7E147-B7A5-6B87-201D-60FF087008CE}"/>
              </a:ext>
            </a:extLst>
          </p:cNvPr>
          <p:cNvSpPr txBox="1"/>
          <p:nvPr/>
        </p:nvSpPr>
        <p:spPr>
          <a:xfrm>
            <a:off x="1378669" y="3644538"/>
            <a:ext cx="7779804" cy="516360"/>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H</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Write the German article ‘a’. The gender of the noun is provided.</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16" name="Table 15">
            <a:extLst>
              <a:ext uri="{FF2B5EF4-FFF2-40B4-BE49-F238E27FC236}">
                <a16:creationId xmlns:a16="http://schemas.microsoft.com/office/drawing/2014/main" id="{44011DFD-5C9A-4740-0C73-C476E343A3C2}"/>
              </a:ext>
            </a:extLst>
          </p:cNvPr>
          <p:cNvGraphicFramePr>
            <a:graphicFrameLocks noGrp="1"/>
          </p:cNvGraphicFramePr>
          <p:nvPr>
            <p:extLst>
              <p:ext uri="{D42A27DB-BD31-4B8C-83A1-F6EECF244321}">
                <p14:modId xmlns:p14="http://schemas.microsoft.com/office/powerpoint/2010/main" val="3370636714"/>
              </p:ext>
            </p:extLst>
          </p:nvPr>
        </p:nvGraphicFramePr>
        <p:xfrm>
          <a:off x="1504011" y="1473176"/>
          <a:ext cx="6168296" cy="1805601"/>
        </p:xfrm>
        <a:graphic>
          <a:graphicData uri="http://schemas.openxmlformats.org/drawingml/2006/table">
            <a:tbl>
              <a:tblPr firstRow="1" firstCol="1" bandRow="1"/>
              <a:tblGrid>
                <a:gridCol w="625316">
                  <a:extLst>
                    <a:ext uri="{9D8B030D-6E8A-4147-A177-3AD203B41FA5}">
                      <a16:colId xmlns:a16="http://schemas.microsoft.com/office/drawing/2014/main" val="317910519"/>
                    </a:ext>
                  </a:extLst>
                </a:gridCol>
                <a:gridCol w="5542980">
                  <a:extLst>
                    <a:ext uri="{9D8B030D-6E8A-4147-A177-3AD203B41FA5}">
                      <a16:colId xmlns:a16="http://schemas.microsoft.com/office/drawing/2014/main" val="3808676010"/>
                    </a:ext>
                  </a:extLst>
                </a:gridCol>
              </a:tblGrid>
              <a:tr h="601867">
                <a:tc>
                  <a:txBody>
                    <a:bodyPr/>
                    <a:lstStyle/>
                    <a:p>
                      <a:pPr>
                        <a:lnSpc>
                          <a:spcPct val="107000"/>
                        </a:lnSpc>
                        <a:spcAft>
                          <a:spcPts val="800"/>
                        </a:spcAft>
                      </a:pPr>
                      <a:r>
                        <a:rPr lang="en-GB"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Du liebst </a:t>
                      </a:r>
                      <a:r>
                        <a:rPr lang="en-GB" sz="21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Hund (m). </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75480"/>
                  </a:ext>
                </a:extLst>
              </a:tr>
              <a:tr h="601867">
                <a:tc>
                  <a:txBody>
                    <a:bodyPr/>
                    <a:lstStyle/>
                    <a:p>
                      <a:pPr>
                        <a:lnSpc>
                          <a:spcPct val="107000"/>
                        </a:lnSpc>
                        <a:spcAft>
                          <a:spcPts val="800"/>
                        </a:spcAft>
                      </a:pPr>
                      <a:r>
                        <a:rPr lang="en-GB"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Handy (nt) ist hier.</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682472"/>
                  </a:ext>
                </a:extLst>
              </a:tr>
              <a:tr h="601867">
                <a:tc>
                  <a:txBody>
                    <a:bodyPr/>
                    <a:lstStyle/>
                    <a:p>
                      <a:pPr>
                        <a:lnSpc>
                          <a:spcPct val="107000"/>
                        </a:lnSpc>
                        <a:spcAft>
                          <a:spcPts val="800"/>
                        </a:spcAft>
                      </a:pPr>
                      <a:r>
                        <a:rPr lang="en-GB"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1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Antwort (f) ist richtig.</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502686"/>
                  </a:ext>
                </a:extLst>
              </a:tr>
            </a:tbl>
          </a:graphicData>
        </a:graphic>
      </p:graphicFrame>
      <p:graphicFrame>
        <p:nvGraphicFramePr>
          <p:cNvPr id="17" name="Table 16">
            <a:extLst>
              <a:ext uri="{FF2B5EF4-FFF2-40B4-BE49-F238E27FC236}">
                <a16:creationId xmlns:a16="http://schemas.microsoft.com/office/drawing/2014/main" id="{FB8B5CBF-47B0-C8A1-6C9D-0933E93D4804}"/>
              </a:ext>
            </a:extLst>
          </p:cNvPr>
          <p:cNvGraphicFramePr>
            <a:graphicFrameLocks noGrp="1"/>
          </p:cNvGraphicFramePr>
          <p:nvPr>
            <p:extLst>
              <p:ext uri="{D42A27DB-BD31-4B8C-83A1-F6EECF244321}">
                <p14:modId xmlns:p14="http://schemas.microsoft.com/office/powerpoint/2010/main" val="727915041"/>
              </p:ext>
            </p:extLst>
          </p:nvPr>
        </p:nvGraphicFramePr>
        <p:xfrm>
          <a:off x="1504011" y="4347006"/>
          <a:ext cx="6168296" cy="1805601"/>
        </p:xfrm>
        <a:graphic>
          <a:graphicData uri="http://schemas.openxmlformats.org/drawingml/2006/table">
            <a:tbl>
              <a:tblPr firstRow="1" firstCol="1" bandRow="1"/>
              <a:tblGrid>
                <a:gridCol w="625316">
                  <a:extLst>
                    <a:ext uri="{9D8B030D-6E8A-4147-A177-3AD203B41FA5}">
                      <a16:colId xmlns:a16="http://schemas.microsoft.com/office/drawing/2014/main" val="3013595162"/>
                    </a:ext>
                  </a:extLst>
                </a:gridCol>
                <a:gridCol w="5542980">
                  <a:extLst>
                    <a:ext uri="{9D8B030D-6E8A-4147-A177-3AD203B41FA5}">
                      <a16:colId xmlns:a16="http://schemas.microsoft.com/office/drawing/2014/main" val="2796333780"/>
                    </a:ext>
                  </a:extLst>
                </a:gridCol>
              </a:tblGrid>
              <a:tr h="601867">
                <a:tc>
                  <a:txBody>
                    <a:bodyPr/>
                    <a:lstStyle/>
                    <a:p>
                      <a:pPr>
                        <a:lnSpc>
                          <a:spcPct val="107000"/>
                        </a:lnSpc>
                        <a:spcAft>
                          <a:spcPts val="800"/>
                        </a:spcAft>
                      </a:pPr>
                      <a:r>
                        <a:rPr lang="en-GB"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Wir haben </a:t>
                      </a:r>
                      <a:r>
                        <a:rPr lang="en-GB" sz="21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Tisch (m).</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991908"/>
                  </a:ext>
                </a:extLst>
              </a:tr>
              <a:tr h="601867">
                <a:tc>
                  <a:txBody>
                    <a:bodyPr/>
                    <a:lstStyle/>
                    <a:p>
                      <a:pPr>
                        <a:lnSpc>
                          <a:spcPct val="107000"/>
                        </a:lnSpc>
                        <a:spcAft>
                          <a:spcPts val="800"/>
                        </a:spcAft>
                      </a:pPr>
                      <a:r>
                        <a:rPr lang="en-GB"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Hast du </a:t>
                      </a:r>
                      <a:r>
                        <a:rPr lang="en-GB" sz="21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Tasche (f)? </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749581"/>
                  </a:ext>
                </a:extLst>
              </a:tr>
              <a:tr h="601867">
                <a:tc>
                  <a:txBody>
                    <a:bodyPr/>
                    <a:lstStyle/>
                    <a:p>
                      <a:pPr>
                        <a:lnSpc>
                          <a:spcPct val="107000"/>
                        </a:lnSpc>
                        <a:spcAft>
                          <a:spcPts val="800"/>
                        </a:spcAft>
                      </a:pPr>
                      <a:r>
                        <a:rPr lang="en-GB"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1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Das ist </a:t>
                      </a:r>
                      <a:r>
                        <a:rPr lang="en-GB" sz="21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21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Lied (</a:t>
                      </a:r>
                      <a:r>
                        <a:rPr lang="de-DE" sz="2100" dirty="0" err="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nt</a:t>
                      </a:r>
                      <a:r>
                        <a:rPr lang="de-DE" sz="21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389317"/>
                  </a:ext>
                </a:extLst>
              </a:tr>
            </a:tbl>
          </a:graphicData>
        </a:graphic>
      </p:graphicFrame>
    </p:spTree>
    <p:extLst>
      <p:ext uri="{BB962C8B-B14F-4D97-AF65-F5344CB8AC3E}">
        <p14:creationId xmlns:p14="http://schemas.microsoft.com/office/powerpoint/2010/main" val="332126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5" name="Rectangle 4">
            <a:extLst>
              <a:ext uri="{FF2B5EF4-FFF2-40B4-BE49-F238E27FC236}">
                <a16:creationId xmlns:a16="http://schemas.microsoft.com/office/drawing/2014/main" id="{F7DFAA06-AE60-7321-4573-E55BE892E465}"/>
              </a:ext>
            </a:extLst>
          </p:cNvPr>
          <p:cNvSpPr/>
          <p:nvPr/>
        </p:nvSpPr>
        <p:spPr>
          <a:xfrm>
            <a:off x="1239520" y="237630"/>
            <a:ext cx="98552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Robbie is from another planet. It likes earth and speaking German but often forgets word meanings, spellings and things like gender and verb forms. Help Robbie by answering the questions in this quiz. </a:t>
            </a:r>
            <a:endParaRPr kumimoji="0" lang="en-GB" sz="2800" b="0" i="0" u="none" strike="noStrike" kern="0" cap="none" spc="0" normalizeH="0" baseline="0" noProof="0" dirty="0">
              <a:ln>
                <a:noFill/>
              </a:ln>
              <a:solidFill>
                <a:sysClr val="windowText" lastClr="000000"/>
              </a:solidFill>
              <a:effectLst/>
              <a:uLnTx/>
              <a:uFillTx/>
              <a:latin typeface="Arial"/>
            </a:endParaRPr>
          </a:p>
        </p:txBody>
      </p:sp>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4" name="TextBox 3">
            <a:extLst>
              <a:ext uri="{FF2B5EF4-FFF2-40B4-BE49-F238E27FC236}">
                <a16:creationId xmlns:a16="http://schemas.microsoft.com/office/drawing/2014/main" id="{8AA771F9-55BB-47A6-C56B-49FE360E5B0A}"/>
              </a:ext>
            </a:extLst>
          </p:cNvPr>
          <p:cNvSpPr txBox="1"/>
          <p:nvPr/>
        </p:nvSpPr>
        <p:spPr>
          <a:xfrm>
            <a:off x="290648" y="1377288"/>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1AD8479-334A-E98E-D758-079F68C6F95D}"/>
              </a:ext>
            </a:extLst>
          </p:cNvPr>
          <p:cNvGraphicFramePr>
            <a:graphicFrameLocks noGrp="1"/>
          </p:cNvGraphicFramePr>
          <p:nvPr/>
        </p:nvGraphicFramePr>
        <p:xfrm>
          <a:off x="1239520" y="2163060"/>
          <a:ext cx="9157377" cy="3747889"/>
        </p:xfrm>
        <a:graphic>
          <a:graphicData uri="http://schemas.openxmlformats.org/drawingml/2006/table">
            <a:tbl>
              <a:tblPr firstRow="1" firstCol="1" bandRow="1"/>
              <a:tblGrid>
                <a:gridCol w="1830400">
                  <a:extLst>
                    <a:ext uri="{9D8B030D-6E8A-4147-A177-3AD203B41FA5}">
                      <a16:colId xmlns:a16="http://schemas.microsoft.com/office/drawing/2014/main" val="2478577031"/>
                    </a:ext>
                  </a:extLst>
                </a:gridCol>
                <a:gridCol w="1830400">
                  <a:extLst>
                    <a:ext uri="{9D8B030D-6E8A-4147-A177-3AD203B41FA5}">
                      <a16:colId xmlns:a16="http://schemas.microsoft.com/office/drawing/2014/main" val="6571379"/>
                    </a:ext>
                  </a:extLst>
                </a:gridCol>
                <a:gridCol w="1852684">
                  <a:extLst>
                    <a:ext uri="{9D8B030D-6E8A-4147-A177-3AD203B41FA5}">
                      <a16:colId xmlns:a16="http://schemas.microsoft.com/office/drawing/2014/main" val="2228890872"/>
                    </a:ext>
                  </a:extLst>
                </a:gridCol>
                <a:gridCol w="1852684">
                  <a:extLst>
                    <a:ext uri="{9D8B030D-6E8A-4147-A177-3AD203B41FA5}">
                      <a16:colId xmlns:a16="http://schemas.microsoft.com/office/drawing/2014/main" val="376357495"/>
                    </a:ext>
                  </a:extLst>
                </a:gridCol>
                <a:gridCol w="1791209">
                  <a:extLst>
                    <a:ext uri="{9D8B030D-6E8A-4147-A177-3AD203B41FA5}">
                      <a16:colId xmlns:a16="http://schemas.microsoft.com/office/drawing/2014/main" val="320185436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60735"/>
                  </a:ext>
                </a:extLst>
              </a:tr>
              <a:tr h="349053">
                <a:tc rowSpan="2">
                  <a:txBody>
                    <a:bodyPr/>
                    <a:lstStyle/>
                    <a:p>
                      <a:pPr algn="ctr">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a:solidFill>
                            <a:srgbClr val="1F4E79"/>
                          </a:solidFill>
                          <a:effectLst/>
                          <a:latin typeface="+mj-lt"/>
                          <a:ea typeface="SimSun" panose="02010600030101010101" pitchFamily="2" charset="-122"/>
                          <a:cs typeface="Times New Roman" panose="02020603050405020304" pitchFamily="18" charset="0"/>
                        </a:rPr>
                        <a:t>1.</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14</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17</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15</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13</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44418548"/>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458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2.</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Switzerland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England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Austria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Germany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63639982"/>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238400"/>
                  </a:ext>
                </a:extLst>
              </a:tr>
              <a:tr h="417851">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June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March</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January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May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00248802"/>
                  </a:ext>
                </a:extLst>
              </a:tr>
              <a:tr h="456116">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783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4.</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month</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year</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day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week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4340244"/>
                  </a:ext>
                </a:extLst>
              </a:tr>
              <a:tr h="476390">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102558"/>
                  </a:ext>
                </a:extLst>
              </a:tr>
            </a:tbl>
          </a:graphicData>
        </a:graphic>
      </p:graphicFrame>
      <p:sp>
        <p:nvSpPr>
          <p:cNvPr id="16" name="Rectangle 15">
            <a:hlinkClick r:id="" action="ppaction://noaction">
              <a:snd r:embed="rId5" name="T1_Voc_A.4.wav"/>
            </a:hlinkClick>
            <a:extLst>
              <a:ext uri="{FF2B5EF4-FFF2-40B4-BE49-F238E27FC236}">
                <a16:creationId xmlns:a16="http://schemas.microsoft.com/office/drawing/2014/main" id="{9340163C-A3AE-2CBD-3A12-660B1ECD45DF}"/>
              </a:ext>
            </a:extLst>
          </p:cNvPr>
          <p:cNvSpPr/>
          <p:nvPr/>
        </p:nvSpPr>
        <p:spPr>
          <a:xfrm>
            <a:off x="1810974" y="5252681"/>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1_Voc_A.3.wav"/>
            </a:hlinkClick>
            <a:extLst>
              <a:ext uri="{FF2B5EF4-FFF2-40B4-BE49-F238E27FC236}">
                <a16:creationId xmlns:a16="http://schemas.microsoft.com/office/drawing/2014/main" id="{7D859164-DE70-DD35-5D16-216E47DBF055}"/>
              </a:ext>
            </a:extLst>
          </p:cNvPr>
          <p:cNvSpPr/>
          <p:nvPr/>
        </p:nvSpPr>
        <p:spPr>
          <a:xfrm>
            <a:off x="1813782" y="442901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1_Voc_A.1.wav"/>
            </a:hlinkClick>
            <a:extLst>
              <a:ext uri="{FF2B5EF4-FFF2-40B4-BE49-F238E27FC236}">
                <a16:creationId xmlns:a16="http://schemas.microsoft.com/office/drawing/2014/main" id="{4B089137-31CB-39FE-402A-306DD26A5FFD}"/>
              </a:ext>
            </a:extLst>
          </p:cNvPr>
          <p:cNvSpPr/>
          <p:nvPr/>
        </p:nvSpPr>
        <p:spPr>
          <a:xfrm>
            <a:off x="1813783" y="270853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1_Voc_A.2.wav"/>
            </a:hlinkClick>
            <a:extLst>
              <a:ext uri="{FF2B5EF4-FFF2-40B4-BE49-F238E27FC236}">
                <a16:creationId xmlns:a16="http://schemas.microsoft.com/office/drawing/2014/main" id="{11828BE4-54F6-A5AD-5C35-916DA72BC316}"/>
              </a:ext>
            </a:extLst>
          </p:cNvPr>
          <p:cNvSpPr/>
          <p:nvPr/>
        </p:nvSpPr>
        <p:spPr>
          <a:xfrm>
            <a:off x="1813782" y="361940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pic>
        <p:nvPicPr>
          <p:cNvPr id="3" name="Picture 2">
            <a:extLst>
              <a:ext uri="{FF2B5EF4-FFF2-40B4-BE49-F238E27FC236}">
                <a16:creationId xmlns:a16="http://schemas.microsoft.com/office/drawing/2014/main" id="{A4E3A819-D2E5-8C5B-BDE9-923162BD9473}"/>
              </a:ext>
            </a:extLst>
          </p:cNvPr>
          <p:cNvPicPr>
            <a:picLocks noChangeAspect="1"/>
          </p:cNvPicPr>
          <p:nvPr/>
        </p:nvPicPr>
        <p:blipFill>
          <a:blip r:embed="rId9"/>
          <a:stretch>
            <a:fillRect/>
          </a:stretch>
        </p:blipFill>
        <p:spPr>
          <a:xfrm>
            <a:off x="9349483" y="2961841"/>
            <a:ext cx="333374" cy="330619"/>
          </a:xfrm>
          <a:prstGeom prst="rect">
            <a:avLst/>
          </a:prstGeom>
        </p:spPr>
      </p:pic>
      <p:pic>
        <p:nvPicPr>
          <p:cNvPr id="8" name="Picture 7">
            <a:extLst>
              <a:ext uri="{FF2B5EF4-FFF2-40B4-BE49-F238E27FC236}">
                <a16:creationId xmlns:a16="http://schemas.microsoft.com/office/drawing/2014/main" id="{A6FACD29-7C1C-E3F1-1FB9-ABE1121D422B}"/>
              </a:ext>
            </a:extLst>
          </p:cNvPr>
          <p:cNvPicPr>
            <a:picLocks noChangeAspect="1"/>
          </p:cNvPicPr>
          <p:nvPr/>
        </p:nvPicPr>
        <p:blipFill>
          <a:blip r:embed="rId9"/>
          <a:stretch>
            <a:fillRect/>
          </a:stretch>
        </p:blipFill>
        <p:spPr>
          <a:xfrm>
            <a:off x="7541282" y="3794655"/>
            <a:ext cx="333374" cy="330619"/>
          </a:xfrm>
          <a:prstGeom prst="rect">
            <a:avLst/>
          </a:prstGeom>
        </p:spPr>
      </p:pic>
      <p:pic>
        <p:nvPicPr>
          <p:cNvPr id="10" name="Picture 9">
            <a:extLst>
              <a:ext uri="{FF2B5EF4-FFF2-40B4-BE49-F238E27FC236}">
                <a16:creationId xmlns:a16="http://schemas.microsoft.com/office/drawing/2014/main" id="{55FDE980-8A1E-9D1E-0CE4-D0ACD442DBBB}"/>
              </a:ext>
            </a:extLst>
          </p:cNvPr>
          <p:cNvPicPr>
            <a:picLocks noChangeAspect="1"/>
          </p:cNvPicPr>
          <p:nvPr/>
        </p:nvPicPr>
        <p:blipFill>
          <a:blip r:embed="rId9"/>
          <a:stretch>
            <a:fillRect/>
          </a:stretch>
        </p:blipFill>
        <p:spPr>
          <a:xfrm>
            <a:off x="7524747" y="4682315"/>
            <a:ext cx="333374" cy="330619"/>
          </a:xfrm>
          <a:prstGeom prst="rect">
            <a:avLst/>
          </a:prstGeom>
        </p:spPr>
      </p:pic>
      <p:pic>
        <p:nvPicPr>
          <p:cNvPr id="12" name="Picture 11">
            <a:extLst>
              <a:ext uri="{FF2B5EF4-FFF2-40B4-BE49-F238E27FC236}">
                <a16:creationId xmlns:a16="http://schemas.microsoft.com/office/drawing/2014/main" id="{4060565F-3BC9-E25B-4A09-0EEBA8120175}"/>
              </a:ext>
            </a:extLst>
          </p:cNvPr>
          <p:cNvPicPr>
            <a:picLocks noChangeAspect="1"/>
          </p:cNvPicPr>
          <p:nvPr/>
        </p:nvPicPr>
        <p:blipFill>
          <a:blip r:embed="rId9"/>
          <a:stretch>
            <a:fillRect/>
          </a:stretch>
        </p:blipFill>
        <p:spPr>
          <a:xfrm>
            <a:off x="3809658" y="5493775"/>
            <a:ext cx="333374" cy="330619"/>
          </a:xfrm>
          <a:prstGeom prst="rect">
            <a:avLst/>
          </a:prstGeom>
        </p:spPr>
      </p:pic>
    </p:spTree>
    <p:extLst>
      <p:ext uri="{BB962C8B-B14F-4D97-AF65-F5344CB8AC3E}">
        <p14:creationId xmlns:p14="http://schemas.microsoft.com/office/powerpoint/2010/main" val="39099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9991B1-57F9-26E4-2E72-EA5094B8B907}"/>
              </a:ext>
            </a:extLst>
          </p:cNvPr>
          <p:cNvGraphicFramePr>
            <a:graphicFrameLocks noGrp="1"/>
          </p:cNvGraphicFramePr>
          <p:nvPr/>
        </p:nvGraphicFramePr>
        <p:xfrm>
          <a:off x="807308" y="2583989"/>
          <a:ext cx="9881406" cy="3368344"/>
        </p:xfrm>
        <a:graphic>
          <a:graphicData uri="http://schemas.openxmlformats.org/drawingml/2006/table">
            <a:tbl>
              <a:tblPr firstRow="1" firstCol="1" bandRow="1"/>
              <a:tblGrid>
                <a:gridCol w="1975121">
                  <a:extLst>
                    <a:ext uri="{9D8B030D-6E8A-4147-A177-3AD203B41FA5}">
                      <a16:colId xmlns:a16="http://schemas.microsoft.com/office/drawing/2014/main" val="1830189793"/>
                    </a:ext>
                  </a:extLst>
                </a:gridCol>
                <a:gridCol w="1975121">
                  <a:extLst>
                    <a:ext uri="{9D8B030D-6E8A-4147-A177-3AD203B41FA5}">
                      <a16:colId xmlns:a16="http://schemas.microsoft.com/office/drawing/2014/main" val="2183787282"/>
                    </a:ext>
                  </a:extLst>
                </a:gridCol>
                <a:gridCol w="1999166">
                  <a:extLst>
                    <a:ext uri="{9D8B030D-6E8A-4147-A177-3AD203B41FA5}">
                      <a16:colId xmlns:a16="http://schemas.microsoft.com/office/drawing/2014/main" val="322929055"/>
                    </a:ext>
                  </a:extLst>
                </a:gridCol>
                <a:gridCol w="1999166">
                  <a:extLst>
                    <a:ext uri="{9D8B030D-6E8A-4147-A177-3AD203B41FA5}">
                      <a16:colId xmlns:a16="http://schemas.microsoft.com/office/drawing/2014/main" val="3970593371"/>
                    </a:ext>
                  </a:extLst>
                </a:gridCol>
                <a:gridCol w="1932832">
                  <a:extLst>
                    <a:ext uri="{9D8B030D-6E8A-4147-A177-3AD203B41FA5}">
                      <a16:colId xmlns:a16="http://schemas.microsoft.com/office/drawing/2014/main" val="1539671233"/>
                    </a:ext>
                  </a:extLst>
                </a:gridCol>
              </a:tblGrid>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see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go</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bring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give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96433256"/>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534085"/>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6.</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all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finished</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many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beautiful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57578782"/>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657512"/>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young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tired</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kind</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quiet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36648203"/>
                  </a:ext>
                </a:extLst>
              </a:tr>
              <a:tr h="480898">
                <a:tc vMerge="1">
                  <a:txBody>
                    <a:bodyPr/>
                    <a:lstStyle/>
                    <a:p>
                      <a:endParaRPr lang="en-GB"/>
                    </a:p>
                  </a:txBody>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0133"/>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8.</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love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visit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be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like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02660771"/>
                  </a:ext>
                </a:extLst>
              </a:tr>
              <a:tr h="480898">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287159"/>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1_Voc_A.8.wav"/>
            </a:hlinkClick>
            <a:extLst>
              <a:ext uri="{FF2B5EF4-FFF2-40B4-BE49-F238E27FC236}">
                <a16:creationId xmlns:a16="http://schemas.microsoft.com/office/drawing/2014/main" id="{9340163C-A3AE-2CBD-3A12-660B1ECD45DF}"/>
              </a:ext>
            </a:extLst>
          </p:cNvPr>
          <p:cNvSpPr/>
          <p:nvPr/>
        </p:nvSpPr>
        <p:spPr>
          <a:xfrm>
            <a:off x="1576375" y="5269518"/>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1_Voc_A.7.wav"/>
            </a:hlinkClick>
            <a:extLst>
              <a:ext uri="{FF2B5EF4-FFF2-40B4-BE49-F238E27FC236}">
                <a16:creationId xmlns:a16="http://schemas.microsoft.com/office/drawing/2014/main" id="{7D859164-DE70-DD35-5D16-216E47DBF055}"/>
              </a:ext>
            </a:extLst>
          </p:cNvPr>
          <p:cNvSpPr/>
          <p:nvPr/>
        </p:nvSpPr>
        <p:spPr>
          <a:xfrm>
            <a:off x="1576375" y="448971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7</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1" name="Rectangle 10">
            <a:hlinkClick r:id="" action="ppaction://noaction">
              <a:snd r:embed="rId7" name="T1_Voc_A.5.wav"/>
            </a:hlinkClick>
            <a:extLst>
              <a:ext uri="{FF2B5EF4-FFF2-40B4-BE49-F238E27FC236}">
                <a16:creationId xmlns:a16="http://schemas.microsoft.com/office/drawing/2014/main" id="{4B089137-31CB-39FE-402A-306DD26A5FFD}"/>
              </a:ext>
            </a:extLst>
          </p:cNvPr>
          <p:cNvSpPr/>
          <p:nvPr/>
        </p:nvSpPr>
        <p:spPr>
          <a:xfrm>
            <a:off x="1576377" y="279076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13" name="Rectangle 12">
            <a:hlinkClick r:id="" action="ppaction://noaction">
              <a:snd r:embed="rId8" name="T1_Voc_A.6.wav"/>
            </a:hlinkClick>
            <a:extLst>
              <a:ext uri="{FF2B5EF4-FFF2-40B4-BE49-F238E27FC236}">
                <a16:creationId xmlns:a16="http://schemas.microsoft.com/office/drawing/2014/main" id="{11828BE4-54F6-A5AD-5C35-916DA72BC316}"/>
              </a:ext>
            </a:extLst>
          </p:cNvPr>
          <p:cNvSpPr/>
          <p:nvPr/>
        </p:nvSpPr>
        <p:spPr>
          <a:xfrm>
            <a:off x="1576376" y="36402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6</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6D202782-DB5D-A6FE-6B39-6DC5015E166C}"/>
              </a:ext>
            </a:extLst>
          </p:cNvPr>
          <p:cNvGraphicFramePr>
            <a:graphicFrameLocks noGrp="1"/>
          </p:cNvGraphicFramePr>
          <p:nvPr/>
        </p:nvGraphicFramePr>
        <p:xfrm>
          <a:off x="807308" y="2222801"/>
          <a:ext cx="9881407" cy="361188"/>
        </p:xfrm>
        <a:graphic>
          <a:graphicData uri="http://schemas.openxmlformats.org/drawingml/2006/table">
            <a:tbl>
              <a:tblPr firstRow="1" firstCol="1" bandRow="1"/>
              <a:tblGrid>
                <a:gridCol w="1975121">
                  <a:extLst>
                    <a:ext uri="{9D8B030D-6E8A-4147-A177-3AD203B41FA5}">
                      <a16:colId xmlns:a16="http://schemas.microsoft.com/office/drawing/2014/main" val="4237966680"/>
                    </a:ext>
                  </a:extLst>
                </a:gridCol>
                <a:gridCol w="1975121">
                  <a:extLst>
                    <a:ext uri="{9D8B030D-6E8A-4147-A177-3AD203B41FA5}">
                      <a16:colId xmlns:a16="http://schemas.microsoft.com/office/drawing/2014/main" val="1540193922"/>
                    </a:ext>
                  </a:extLst>
                </a:gridCol>
                <a:gridCol w="1999167">
                  <a:extLst>
                    <a:ext uri="{9D8B030D-6E8A-4147-A177-3AD203B41FA5}">
                      <a16:colId xmlns:a16="http://schemas.microsoft.com/office/drawing/2014/main" val="434753518"/>
                    </a:ext>
                  </a:extLst>
                </a:gridCol>
                <a:gridCol w="1999167">
                  <a:extLst>
                    <a:ext uri="{9D8B030D-6E8A-4147-A177-3AD203B41FA5}">
                      <a16:colId xmlns:a16="http://schemas.microsoft.com/office/drawing/2014/main" val="1752695643"/>
                    </a:ext>
                  </a:extLst>
                </a:gridCol>
                <a:gridCol w="1932831">
                  <a:extLst>
                    <a:ext uri="{9D8B030D-6E8A-4147-A177-3AD203B41FA5}">
                      <a16:colId xmlns:a16="http://schemas.microsoft.com/office/drawing/2014/main" val="33817033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601110"/>
                  </a:ext>
                </a:extLst>
              </a:tr>
            </a:tbl>
          </a:graphicData>
        </a:graphic>
      </p:graphicFrame>
      <p:sp>
        <p:nvSpPr>
          <p:cNvPr id="10" name="TextBox 9">
            <a:extLst>
              <a:ext uri="{FF2B5EF4-FFF2-40B4-BE49-F238E27FC236}">
                <a16:creationId xmlns:a16="http://schemas.microsoft.com/office/drawing/2014/main" id="{EAF39B6D-EE63-4DBD-CD8E-7E94865A892C}"/>
              </a:ext>
            </a:extLst>
          </p:cNvPr>
          <p:cNvSpPr txBox="1"/>
          <p:nvPr/>
        </p:nvSpPr>
        <p:spPr>
          <a:xfrm>
            <a:off x="425799" y="1364741"/>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CF7CDCE4-EBC3-96A8-43C4-181F224963F5}"/>
              </a:ext>
            </a:extLst>
          </p:cNvPr>
          <p:cNvPicPr>
            <a:picLocks noChangeAspect="1"/>
          </p:cNvPicPr>
          <p:nvPr/>
        </p:nvPicPr>
        <p:blipFill>
          <a:blip r:embed="rId9"/>
          <a:stretch>
            <a:fillRect/>
          </a:stretch>
        </p:blipFill>
        <p:spPr>
          <a:xfrm>
            <a:off x="9578559" y="3000071"/>
            <a:ext cx="333374" cy="330619"/>
          </a:xfrm>
          <a:prstGeom prst="rect">
            <a:avLst/>
          </a:prstGeom>
        </p:spPr>
      </p:pic>
      <p:pic>
        <p:nvPicPr>
          <p:cNvPr id="5" name="Picture 4">
            <a:extLst>
              <a:ext uri="{FF2B5EF4-FFF2-40B4-BE49-F238E27FC236}">
                <a16:creationId xmlns:a16="http://schemas.microsoft.com/office/drawing/2014/main" id="{70B1119C-50CB-0D54-68A1-828B3CCE8049}"/>
              </a:ext>
            </a:extLst>
          </p:cNvPr>
          <p:cNvPicPr>
            <a:picLocks noChangeAspect="1"/>
          </p:cNvPicPr>
          <p:nvPr/>
        </p:nvPicPr>
        <p:blipFill>
          <a:blip r:embed="rId9"/>
          <a:stretch>
            <a:fillRect/>
          </a:stretch>
        </p:blipFill>
        <p:spPr>
          <a:xfrm>
            <a:off x="5593092" y="3871588"/>
            <a:ext cx="333374" cy="330619"/>
          </a:xfrm>
          <a:prstGeom prst="rect">
            <a:avLst/>
          </a:prstGeom>
        </p:spPr>
      </p:pic>
      <p:pic>
        <p:nvPicPr>
          <p:cNvPr id="9" name="Picture 8">
            <a:extLst>
              <a:ext uri="{FF2B5EF4-FFF2-40B4-BE49-F238E27FC236}">
                <a16:creationId xmlns:a16="http://schemas.microsoft.com/office/drawing/2014/main" id="{A5F8180A-BE34-14F0-4528-260B025C4E1B}"/>
              </a:ext>
            </a:extLst>
          </p:cNvPr>
          <p:cNvPicPr>
            <a:picLocks noChangeAspect="1"/>
          </p:cNvPicPr>
          <p:nvPr/>
        </p:nvPicPr>
        <p:blipFill>
          <a:blip r:embed="rId9"/>
          <a:stretch>
            <a:fillRect/>
          </a:stretch>
        </p:blipFill>
        <p:spPr>
          <a:xfrm>
            <a:off x="3631132" y="4699023"/>
            <a:ext cx="333374" cy="330619"/>
          </a:xfrm>
          <a:prstGeom prst="rect">
            <a:avLst/>
          </a:prstGeom>
        </p:spPr>
      </p:pic>
      <p:pic>
        <p:nvPicPr>
          <p:cNvPr id="12" name="Picture 11">
            <a:extLst>
              <a:ext uri="{FF2B5EF4-FFF2-40B4-BE49-F238E27FC236}">
                <a16:creationId xmlns:a16="http://schemas.microsoft.com/office/drawing/2014/main" id="{3CF0A8DB-84AC-79CA-E72B-23994FC4AC8D}"/>
              </a:ext>
            </a:extLst>
          </p:cNvPr>
          <p:cNvPicPr>
            <a:picLocks noChangeAspect="1"/>
          </p:cNvPicPr>
          <p:nvPr/>
        </p:nvPicPr>
        <p:blipFill>
          <a:blip r:embed="rId9"/>
          <a:stretch>
            <a:fillRect/>
          </a:stretch>
        </p:blipFill>
        <p:spPr>
          <a:xfrm>
            <a:off x="5593092" y="5560270"/>
            <a:ext cx="333374" cy="330619"/>
          </a:xfrm>
          <a:prstGeom prst="rect">
            <a:avLst/>
          </a:prstGeom>
        </p:spPr>
      </p:pic>
    </p:spTree>
    <p:extLst>
      <p:ext uri="{BB962C8B-B14F-4D97-AF65-F5344CB8AC3E}">
        <p14:creationId xmlns:p14="http://schemas.microsoft.com/office/powerpoint/2010/main" val="345757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extLst>
              <p:ext uri="{D42A27DB-BD31-4B8C-83A1-F6EECF244321}">
                <p14:modId xmlns:p14="http://schemas.microsoft.com/office/powerpoint/2010/main" val="3459756529"/>
              </p:ext>
            </p:extLst>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1.</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colour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2.</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event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3.</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colour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season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4.</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an animal</a:t>
                      </a:r>
                      <a:endParaRPr lang="en-GB" sz="200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1_Voc_B.4.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1_Voc_B.3.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1_Voc_B.1.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1_Voc_B.2.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A145553A-9CC0-32AA-0583-30445A44E228}"/>
              </a:ext>
            </a:extLst>
          </p:cNvPr>
          <p:cNvPicPr>
            <a:picLocks noChangeAspect="1"/>
          </p:cNvPicPr>
          <p:nvPr/>
        </p:nvPicPr>
        <p:blipFill>
          <a:blip r:embed="rId9"/>
          <a:stretch>
            <a:fillRect/>
          </a:stretch>
        </p:blipFill>
        <p:spPr>
          <a:xfrm>
            <a:off x="5194321" y="2843347"/>
            <a:ext cx="333374" cy="330619"/>
          </a:xfrm>
          <a:prstGeom prst="rect">
            <a:avLst/>
          </a:prstGeom>
        </p:spPr>
      </p:pic>
      <p:pic>
        <p:nvPicPr>
          <p:cNvPr id="4" name="Picture 3">
            <a:extLst>
              <a:ext uri="{FF2B5EF4-FFF2-40B4-BE49-F238E27FC236}">
                <a16:creationId xmlns:a16="http://schemas.microsoft.com/office/drawing/2014/main" id="{0C1040B4-AC49-03A6-4AB2-C1F391B54D36}"/>
              </a:ext>
            </a:extLst>
          </p:cNvPr>
          <p:cNvPicPr>
            <a:picLocks noChangeAspect="1"/>
          </p:cNvPicPr>
          <p:nvPr/>
        </p:nvPicPr>
        <p:blipFill>
          <a:blip r:embed="rId9"/>
          <a:stretch>
            <a:fillRect/>
          </a:stretch>
        </p:blipFill>
        <p:spPr>
          <a:xfrm>
            <a:off x="10428173" y="3584350"/>
            <a:ext cx="333374" cy="330619"/>
          </a:xfrm>
          <a:prstGeom prst="rect">
            <a:avLst/>
          </a:prstGeom>
        </p:spPr>
      </p:pic>
      <p:pic>
        <p:nvPicPr>
          <p:cNvPr id="5" name="Picture 4">
            <a:extLst>
              <a:ext uri="{FF2B5EF4-FFF2-40B4-BE49-F238E27FC236}">
                <a16:creationId xmlns:a16="http://schemas.microsoft.com/office/drawing/2014/main" id="{6D49F965-223C-692A-C45C-621E8DC7D644}"/>
              </a:ext>
            </a:extLst>
          </p:cNvPr>
          <p:cNvPicPr>
            <a:picLocks noChangeAspect="1"/>
          </p:cNvPicPr>
          <p:nvPr/>
        </p:nvPicPr>
        <p:blipFill>
          <a:blip r:embed="rId9"/>
          <a:stretch>
            <a:fillRect/>
          </a:stretch>
        </p:blipFill>
        <p:spPr>
          <a:xfrm>
            <a:off x="2586104" y="4314241"/>
            <a:ext cx="333374" cy="330619"/>
          </a:xfrm>
          <a:prstGeom prst="rect">
            <a:avLst/>
          </a:prstGeom>
        </p:spPr>
      </p:pic>
      <p:pic>
        <p:nvPicPr>
          <p:cNvPr id="9" name="Picture 8">
            <a:extLst>
              <a:ext uri="{FF2B5EF4-FFF2-40B4-BE49-F238E27FC236}">
                <a16:creationId xmlns:a16="http://schemas.microsoft.com/office/drawing/2014/main" id="{0B7120B9-E7CB-2D33-6176-0E1C74AC776A}"/>
              </a:ext>
            </a:extLst>
          </p:cNvPr>
          <p:cNvPicPr>
            <a:picLocks noChangeAspect="1"/>
          </p:cNvPicPr>
          <p:nvPr/>
        </p:nvPicPr>
        <p:blipFill>
          <a:blip r:embed="rId9"/>
          <a:stretch>
            <a:fillRect/>
          </a:stretch>
        </p:blipFill>
        <p:spPr>
          <a:xfrm>
            <a:off x="7833018" y="5025212"/>
            <a:ext cx="333374" cy="330619"/>
          </a:xfrm>
          <a:prstGeom prst="rect">
            <a:avLst/>
          </a:prstGeom>
        </p:spPr>
      </p:pic>
    </p:spTree>
    <p:extLst>
      <p:ext uri="{BB962C8B-B14F-4D97-AF65-F5344CB8AC3E}">
        <p14:creationId xmlns:p14="http://schemas.microsoft.com/office/powerpoint/2010/main" val="257021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5.</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personality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type of 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colour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6.</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season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7.</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event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8.</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season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1_Voc_B.8.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1_Voc_B.7.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1" name="Rectangle 10">
            <a:hlinkClick r:id="" action="ppaction://noaction">
              <a:snd r:embed="rId7" name="T1_Voc_B.5.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5</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3" name="Rectangle 12">
            <a:hlinkClick r:id="" action="ppaction://noaction">
              <a:snd r:embed="rId8" name="T1_Voc_B.6.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27FDA35F-6625-35AB-E343-EDF8EAF1C764}"/>
              </a:ext>
            </a:extLst>
          </p:cNvPr>
          <p:cNvPicPr>
            <a:picLocks noChangeAspect="1"/>
          </p:cNvPicPr>
          <p:nvPr/>
        </p:nvPicPr>
        <p:blipFill>
          <a:blip r:embed="rId9"/>
          <a:stretch>
            <a:fillRect/>
          </a:stretch>
        </p:blipFill>
        <p:spPr>
          <a:xfrm>
            <a:off x="5220447" y="2839292"/>
            <a:ext cx="333374" cy="330619"/>
          </a:xfrm>
          <a:prstGeom prst="rect">
            <a:avLst/>
          </a:prstGeom>
        </p:spPr>
      </p:pic>
      <p:pic>
        <p:nvPicPr>
          <p:cNvPr id="4" name="Picture 3">
            <a:extLst>
              <a:ext uri="{FF2B5EF4-FFF2-40B4-BE49-F238E27FC236}">
                <a16:creationId xmlns:a16="http://schemas.microsoft.com/office/drawing/2014/main" id="{9A720270-EB29-2B45-12D6-E78574A7F970}"/>
              </a:ext>
            </a:extLst>
          </p:cNvPr>
          <p:cNvPicPr>
            <a:picLocks noChangeAspect="1"/>
          </p:cNvPicPr>
          <p:nvPr/>
        </p:nvPicPr>
        <p:blipFill>
          <a:blip r:embed="rId9"/>
          <a:stretch>
            <a:fillRect/>
          </a:stretch>
        </p:blipFill>
        <p:spPr>
          <a:xfrm>
            <a:off x="10402047" y="3572108"/>
            <a:ext cx="333374" cy="330619"/>
          </a:xfrm>
          <a:prstGeom prst="rect">
            <a:avLst/>
          </a:prstGeom>
        </p:spPr>
      </p:pic>
      <p:pic>
        <p:nvPicPr>
          <p:cNvPr id="5" name="Picture 4">
            <a:extLst>
              <a:ext uri="{FF2B5EF4-FFF2-40B4-BE49-F238E27FC236}">
                <a16:creationId xmlns:a16="http://schemas.microsoft.com/office/drawing/2014/main" id="{85A67227-A9FB-7E8B-25D3-9B384B90CF0A}"/>
              </a:ext>
            </a:extLst>
          </p:cNvPr>
          <p:cNvPicPr>
            <a:picLocks noChangeAspect="1"/>
          </p:cNvPicPr>
          <p:nvPr/>
        </p:nvPicPr>
        <p:blipFill>
          <a:blip r:embed="rId9"/>
          <a:stretch>
            <a:fillRect/>
          </a:stretch>
        </p:blipFill>
        <p:spPr>
          <a:xfrm>
            <a:off x="2599167" y="4314241"/>
            <a:ext cx="333374" cy="330619"/>
          </a:xfrm>
          <a:prstGeom prst="rect">
            <a:avLst/>
          </a:prstGeom>
        </p:spPr>
      </p:pic>
      <p:pic>
        <p:nvPicPr>
          <p:cNvPr id="9" name="Picture 8">
            <a:extLst>
              <a:ext uri="{FF2B5EF4-FFF2-40B4-BE49-F238E27FC236}">
                <a16:creationId xmlns:a16="http://schemas.microsoft.com/office/drawing/2014/main" id="{0226DC6A-478A-CD85-B685-E4EB440BB0FA}"/>
              </a:ext>
            </a:extLst>
          </p:cNvPr>
          <p:cNvPicPr>
            <a:picLocks noChangeAspect="1"/>
          </p:cNvPicPr>
          <p:nvPr/>
        </p:nvPicPr>
        <p:blipFill>
          <a:blip r:embed="rId9"/>
          <a:stretch>
            <a:fillRect/>
          </a:stretch>
        </p:blipFill>
        <p:spPr>
          <a:xfrm>
            <a:off x="7780767" y="5040520"/>
            <a:ext cx="333374" cy="330619"/>
          </a:xfrm>
          <a:prstGeom prst="rect">
            <a:avLst/>
          </a:prstGeom>
        </p:spPr>
      </p:pic>
    </p:spTree>
    <p:extLst>
      <p:ext uri="{BB962C8B-B14F-4D97-AF65-F5344CB8AC3E}">
        <p14:creationId xmlns:p14="http://schemas.microsoft.com/office/powerpoint/2010/main" val="177847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a:t>
            </a:r>
            <a:r>
              <a:rPr lang="en-US" sz="2000" b="1" u="sng"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German</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b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English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5" name="Title 2">
            <a:extLst>
              <a:ext uri="{FF2B5EF4-FFF2-40B4-BE49-F238E27FC236}">
                <a16:creationId xmlns:a16="http://schemas.microsoft.com/office/drawing/2014/main" id="{38DFC2D2-95C1-4284-24BB-0E84D3647F0D}"/>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9" name="Picture 8" descr="Icon&#10;&#10;Description automatically generated">
            <a:extLst>
              <a:ext uri="{FF2B5EF4-FFF2-40B4-BE49-F238E27FC236}">
                <a16:creationId xmlns:a16="http://schemas.microsoft.com/office/drawing/2014/main" id="{B98C8F89-33AC-A281-72DD-E5E8833F1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14" name="TextBox 13">
            <a:extLst>
              <a:ext uri="{FF2B5EF4-FFF2-40B4-BE49-F238E27FC236}">
                <a16:creationId xmlns:a16="http://schemas.microsoft.com/office/drawing/2014/main" id="{874FAF9E-38E3-4BC5-8F1E-C2E36F55B6D0}"/>
              </a:ext>
            </a:extLst>
          </p:cNvPr>
          <p:cNvSpPr txBox="1"/>
          <p:nvPr/>
        </p:nvSpPr>
        <p:spPr>
          <a:xfrm>
            <a:off x="904945" y="1821095"/>
            <a:ext cx="10989637" cy="4089261"/>
          </a:xfrm>
          <a:prstGeom prst="rect">
            <a:avLst/>
          </a:prstGeom>
          <a:noFill/>
        </p:spPr>
        <p:txBody>
          <a:bodyPr wrap="square">
            <a:spAutoFit/>
          </a:bodyPr>
          <a:lstStyle/>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Die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Schule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toll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school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great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Ich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rede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mit dem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Sportler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talk /am talking</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a:t>
            </a:r>
            <a:r>
              <a:rPr lang="en-GB"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/with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sportsman/athlete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Er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spielt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Gitarre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plays/is playing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guitar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Wohnt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deine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Familie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England?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Does your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family</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live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England?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Er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holt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sein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Geld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gets/is getting / fetches/is fetching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his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money</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Wir haben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keinen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Plan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have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no</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plan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Dieser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Park</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ist groß.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This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park</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big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Wer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kennt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den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Musiker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Who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knows</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musician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417680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English word(s)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German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7" name="TextBox 6">
            <a:extLst>
              <a:ext uri="{FF2B5EF4-FFF2-40B4-BE49-F238E27FC236}">
                <a16:creationId xmlns:a16="http://schemas.microsoft.com/office/drawing/2014/main" id="{1B8E5340-97D6-E665-1CF4-F707ECA0C7FA}"/>
              </a:ext>
            </a:extLst>
          </p:cNvPr>
          <p:cNvSpPr txBox="1"/>
          <p:nvPr/>
        </p:nvSpPr>
        <p:spPr>
          <a:xfrm>
            <a:off x="444843" y="1330992"/>
            <a:ext cx="11405287" cy="5125442"/>
          </a:xfrm>
          <a:prstGeom prst="rect">
            <a:avLst/>
          </a:prstGeom>
          <a:noFill/>
        </p:spPr>
        <p:txBody>
          <a:bodyPr wrap="square">
            <a:spAutoFit/>
          </a:bodyPr>
          <a:lstStyle/>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You like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countryside.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Du</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magst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das Land.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We are in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village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Wir sind im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Dorf</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There are lots of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houses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Es gibt viele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Häuser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Do you listen</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music</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Hörst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du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Musik</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 eat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six o‘clock.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Wir</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essen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um sechs Uhr.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girl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 tired.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Das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Mädchen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ist müde.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When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concert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Wann ist das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Konzert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He works as a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teacher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Er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artbeitet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als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Lehrer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9.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Are</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you friendly?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du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freundlich</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10. I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love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culture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Switzerland.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liebe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die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Kultur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der Schweiz.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47697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5" name="Rectangle 4">
            <a:extLst>
              <a:ext uri="{FF2B5EF4-FFF2-40B4-BE49-F238E27FC236}">
                <a16:creationId xmlns:a16="http://schemas.microsoft.com/office/drawing/2014/main" id="{F7DFAA06-AE60-7321-4573-E55BE892E465}"/>
              </a:ext>
            </a:extLst>
          </p:cNvPr>
          <p:cNvSpPr/>
          <p:nvPr/>
        </p:nvSpPr>
        <p:spPr>
          <a:xfrm>
            <a:off x="1239520" y="237630"/>
            <a:ext cx="98552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Robbie is from another planet. It likes earth and speaking German but often forgets word meanings, spellings and things like gender and verb forms. Help Robbie by answering the questions in this quiz. </a:t>
            </a:r>
            <a:endParaRPr kumimoji="0" lang="en-GB" sz="2800" b="0" i="0" u="none" strike="noStrike" kern="0" cap="none" spc="0" normalizeH="0" baseline="0" noProof="0" dirty="0">
              <a:ln>
                <a:noFill/>
              </a:ln>
              <a:solidFill>
                <a:sysClr val="windowText" lastClr="000000"/>
              </a:solidFill>
              <a:effectLst/>
              <a:uLnTx/>
              <a:uFillTx/>
              <a:latin typeface="Arial"/>
            </a:endParaRPr>
          </a:p>
        </p:txBody>
      </p:sp>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4" name="TextBox 3">
            <a:extLst>
              <a:ext uri="{FF2B5EF4-FFF2-40B4-BE49-F238E27FC236}">
                <a16:creationId xmlns:a16="http://schemas.microsoft.com/office/drawing/2014/main" id="{8AA771F9-55BB-47A6-C56B-49FE360E5B0A}"/>
              </a:ext>
            </a:extLst>
          </p:cNvPr>
          <p:cNvSpPr txBox="1"/>
          <p:nvPr/>
        </p:nvSpPr>
        <p:spPr>
          <a:xfrm>
            <a:off x="290648" y="1377288"/>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1AD8479-334A-E98E-D758-079F68C6F95D}"/>
              </a:ext>
            </a:extLst>
          </p:cNvPr>
          <p:cNvGraphicFramePr>
            <a:graphicFrameLocks noGrp="1"/>
          </p:cNvGraphicFramePr>
          <p:nvPr>
            <p:extLst>
              <p:ext uri="{D42A27DB-BD31-4B8C-83A1-F6EECF244321}">
                <p14:modId xmlns:p14="http://schemas.microsoft.com/office/powerpoint/2010/main" val="2579416845"/>
              </p:ext>
            </p:extLst>
          </p:nvPr>
        </p:nvGraphicFramePr>
        <p:xfrm>
          <a:off x="1239520" y="2163060"/>
          <a:ext cx="9157377" cy="3747889"/>
        </p:xfrm>
        <a:graphic>
          <a:graphicData uri="http://schemas.openxmlformats.org/drawingml/2006/table">
            <a:tbl>
              <a:tblPr firstRow="1" firstCol="1" bandRow="1"/>
              <a:tblGrid>
                <a:gridCol w="1830400">
                  <a:extLst>
                    <a:ext uri="{9D8B030D-6E8A-4147-A177-3AD203B41FA5}">
                      <a16:colId xmlns:a16="http://schemas.microsoft.com/office/drawing/2014/main" val="2478577031"/>
                    </a:ext>
                  </a:extLst>
                </a:gridCol>
                <a:gridCol w="1830400">
                  <a:extLst>
                    <a:ext uri="{9D8B030D-6E8A-4147-A177-3AD203B41FA5}">
                      <a16:colId xmlns:a16="http://schemas.microsoft.com/office/drawing/2014/main" val="6571379"/>
                    </a:ext>
                  </a:extLst>
                </a:gridCol>
                <a:gridCol w="1852684">
                  <a:extLst>
                    <a:ext uri="{9D8B030D-6E8A-4147-A177-3AD203B41FA5}">
                      <a16:colId xmlns:a16="http://schemas.microsoft.com/office/drawing/2014/main" val="2228890872"/>
                    </a:ext>
                  </a:extLst>
                </a:gridCol>
                <a:gridCol w="1852684">
                  <a:extLst>
                    <a:ext uri="{9D8B030D-6E8A-4147-A177-3AD203B41FA5}">
                      <a16:colId xmlns:a16="http://schemas.microsoft.com/office/drawing/2014/main" val="376357495"/>
                    </a:ext>
                  </a:extLst>
                </a:gridCol>
                <a:gridCol w="1791209">
                  <a:extLst>
                    <a:ext uri="{9D8B030D-6E8A-4147-A177-3AD203B41FA5}">
                      <a16:colId xmlns:a16="http://schemas.microsoft.com/office/drawing/2014/main" val="320185436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60735"/>
                  </a:ext>
                </a:extLst>
              </a:tr>
              <a:tr h="349053">
                <a:tc rowSpan="2">
                  <a:txBody>
                    <a:bodyPr/>
                    <a:lstStyle/>
                    <a:p>
                      <a:pPr algn="ctr">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a:solidFill>
                            <a:srgbClr val="1F4E79"/>
                          </a:solidFill>
                          <a:effectLst/>
                          <a:latin typeface="+mj-lt"/>
                          <a:ea typeface="SimSun" panose="02010600030101010101" pitchFamily="2" charset="-122"/>
                          <a:cs typeface="Times New Roman" panose="02020603050405020304" pitchFamily="18" charset="0"/>
                        </a:rPr>
                        <a:t>1.</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14</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17</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15</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13</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44418548"/>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458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2.</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Switzerland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England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Austria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Germany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63639982"/>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238400"/>
                  </a:ext>
                </a:extLst>
              </a:tr>
              <a:tr h="417851">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June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March</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January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May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00248802"/>
                  </a:ext>
                </a:extLst>
              </a:tr>
              <a:tr h="456116">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783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4.</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month</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year</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day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week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4340244"/>
                  </a:ext>
                </a:extLst>
              </a:tr>
              <a:tr h="476390">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102558"/>
                  </a:ext>
                </a:extLst>
              </a:tr>
            </a:tbl>
          </a:graphicData>
        </a:graphic>
      </p:graphicFrame>
      <p:sp>
        <p:nvSpPr>
          <p:cNvPr id="16" name="Rectangle 15">
            <a:hlinkClick r:id="" action="ppaction://noaction">
              <a:snd r:embed="rId5" name="T1_Voc_A.4.wav"/>
            </a:hlinkClick>
            <a:extLst>
              <a:ext uri="{FF2B5EF4-FFF2-40B4-BE49-F238E27FC236}">
                <a16:creationId xmlns:a16="http://schemas.microsoft.com/office/drawing/2014/main" id="{9340163C-A3AE-2CBD-3A12-660B1ECD45DF}"/>
              </a:ext>
            </a:extLst>
          </p:cNvPr>
          <p:cNvSpPr/>
          <p:nvPr/>
        </p:nvSpPr>
        <p:spPr>
          <a:xfrm>
            <a:off x="1810974" y="5252681"/>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1_Voc_A.3.wav"/>
            </a:hlinkClick>
            <a:extLst>
              <a:ext uri="{FF2B5EF4-FFF2-40B4-BE49-F238E27FC236}">
                <a16:creationId xmlns:a16="http://schemas.microsoft.com/office/drawing/2014/main" id="{7D859164-DE70-DD35-5D16-216E47DBF055}"/>
              </a:ext>
            </a:extLst>
          </p:cNvPr>
          <p:cNvSpPr/>
          <p:nvPr/>
        </p:nvSpPr>
        <p:spPr>
          <a:xfrm>
            <a:off x="1813782" y="442901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1_Voc_A.1.wav"/>
            </a:hlinkClick>
            <a:extLst>
              <a:ext uri="{FF2B5EF4-FFF2-40B4-BE49-F238E27FC236}">
                <a16:creationId xmlns:a16="http://schemas.microsoft.com/office/drawing/2014/main" id="{4B089137-31CB-39FE-402A-306DD26A5FFD}"/>
              </a:ext>
            </a:extLst>
          </p:cNvPr>
          <p:cNvSpPr/>
          <p:nvPr/>
        </p:nvSpPr>
        <p:spPr>
          <a:xfrm>
            <a:off x="1813783" y="270853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1_Voc_A.2.wav"/>
            </a:hlinkClick>
            <a:extLst>
              <a:ext uri="{FF2B5EF4-FFF2-40B4-BE49-F238E27FC236}">
                <a16:creationId xmlns:a16="http://schemas.microsoft.com/office/drawing/2014/main" id="{11828BE4-54F6-A5AD-5C35-916DA72BC316}"/>
              </a:ext>
            </a:extLst>
          </p:cNvPr>
          <p:cNvSpPr/>
          <p:nvPr/>
        </p:nvSpPr>
        <p:spPr>
          <a:xfrm>
            <a:off x="1813782" y="361940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person the sentence is about.</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34" name="Table 33">
            <a:extLst>
              <a:ext uri="{FF2B5EF4-FFF2-40B4-BE49-F238E27FC236}">
                <a16:creationId xmlns:a16="http://schemas.microsoft.com/office/drawing/2014/main" id="{B75F9143-9EFA-2D15-074C-DB5B797F2F19}"/>
              </a:ext>
            </a:extLst>
          </p:cNvPr>
          <p:cNvGraphicFramePr>
            <a:graphicFrameLocks noGrp="1"/>
          </p:cNvGraphicFramePr>
          <p:nvPr/>
        </p:nvGraphicFramePr>
        <p:xfrm>
          <a:off x="1453174" y="1274817"/>
          <a:ext cx="9720701" cy="4877788"/>
        </p:xfrm>
        <a:graphic>
          <a:graphicData uri="http://schemas.openxmlformats.org/drawingml/2006/table">
            <a:tbl>
              <a:tblPr firstRow="1" firstCol="1" bandRow="1"/>
              <a:tblGrid>
                <a:gridCol w="453528">
                  <a:extLst>
                    <a:ext uri="{9D8B030D-6E8A-4147-A177-3AD203B41FA5}">
                      <a16:colId xmlns:a16="http://schemas.microsoft.com/office/drawing/2014/main" val="2066128123"/>
                    </a:ext>
                  </a:extLst>
                </a:gridCol>
                <a:gridCol w="1777012">
                  <a:extLst>
                    <a:ext uri="{9D8B030D-6E8A-4147-A177-3AD203B41FA5}">
                      <a16:colId xmlns:a16="http://schemas.microsoft.com/office/drawing/2014/main" val="3481397372"/>
                    </a:ext>
                  </a:extLst>
                </a:gridCol>
                <a:gridCol w="2350182">
                  <a:extLst>
                    <a:ext uri="{9D8B030D-6E8A-4147-A177-3AD203B41FA5}">
                      <a16:colId xmlns:a16="http://schemas.microsoft.com/office/drawing/2014/main" val="1640150632"/>
                    </a:ext>
                  </a:extLst>
                </a:gridCol>
                <a:gridCol w="305134">
                  <a:extLst>
                    <a:ext uri="{9D8B030D-6E8A-4147-A177-3AD203B41FA5}">
                      <a16:colId xmlns:a16="http://schemas.microsoft.com/office/drawing/2014/main" val="484657557"/>
                    </a:ext>
                  </a:extLst>
                </a:gridCol>
                <a:gridCol w="459092">
                  <a:extLst>
                    <a:ext uri="{9D8B030D-6E8A-4147-A177-3AD203B41FA5}">
                      <a16:colId xmlns:a16="http://schemas.microsoft.com/office/drawing/2014/main" val="2538260604"/>
                    </a:ext>
                  </a:extLst>
                </a:gridCol>
                <a:gridCol w="1750116">
                  <a:extLst>
                    <a:ext uri="{9D8B030D-6E8A-4147-A177-3AD203B41FA5}">
                      <a16:colId xmlns:a16="http://schemas.microsoft.com/office/drawing/2014/main" val="661966759"/>
                    </a:ext>
                  </a:extLst>
                </a:gridCol>
                <a:gridCol w="2625637">
                  <a:extLst>
                    <a:ext uri="{9D8B030D-6E8A-4147-A177-3AD203B41FA5}">
                      <a16:colId xmlns:a16="http://schemas.microsoft.com/office/drawing/2014/main" val="503835727"/>
                    </a:ext>
                  </a:extLst>
                </a:gridCol>
              </a:tblGrid>
              <a:tr h="1700126">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sieht einen Film.</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600">
                          <a:effectLst/>
                          <a:latin typeface="Calibri" panose="020F0502020204030204" pitchFamily="34" charset="0"/>
                          <a:ea typeface="Malgun Gothic" panose="020B0503020000020004" pitchFamily="34" charset="-127"/>
                          <a:cs typeface="Arial" panose="020B0604020202020204" pitchFamily="34" charset="0"/>
                        </a:rPr>
                        <a:t> </a:t>
                      </a: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kann schwimmen.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730617"/>
                  </a:ext>
                </a:extLst>
              </a:tr>
              <a:tr h="1588831">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you </a:t>
                      </a:r>
                      <a:r>
                        <a:rPr lang="en-GB" sz="1600" baseline="-250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haben Wasser.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5</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effectLst/>
                          <a:latin typeface="Calibri" panose="020F050202020403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seid lieb.</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195004"/>
                  </a:ext>
                </a:extLst>
              </a:tr>
              <a:tr h="1588831">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3</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r>
                        <a:rPr lang="en-GB" sz="1600">
                          <a:effectLst/>
                          <a:latin typeface="Calibri" panose="020F0502020204030204" pitchFamily="34" charset="0"/>
                          <a:ea typeface="Malgun Gothic" panose="020B0503020000020004" pitchFamily="34" charset="-127"/>
                          <a:cs typeface="Arial" panose="020B0604020202020204" pitchFamily="34" charset="0"/>
                        </a:rPr>
                        <a:t> </a:t>
                      </a: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gibst viele Geschenke.</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6</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r>
                        <a:rPr lang="en-GB" sz="1600">
                          <a:effectLst/>
                          <a:latin typeface="Calibri" panose="020F0502020204030204" pitchFamily="34" charset="0"/>
                          <a:ea typeface="Malgun Gothic" panose="020B0503020000020004" pitchFamily="34" charset="-127"/>
                          <a:cs typeface="Arial" panose="020B0604020202020204" pitchFamily="34" charset="0"/>
                        </a:rPr>
                        <a:t> </a:t>
                      </a: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stehen neben dem Fenster.</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713670"/>
                  </a:ext>
                </a:extLst>
              </a:tr>
            </a:tbl>
          </a:graphicData>
        </a:graphic>
      </p:graphicFrame>
      <p:sp>
        <p:nvSpPr>
          <p:cNvPr id="35" name="Right Brace 34" descr="right brace to connect possible answers with the question">
            <a:extLst>
              <a:ext uri="{FF2B5EF4-FFF2-40B4-BE49-F238E27FC236}">
                <a16:creationId xmlns:a16="http://schemas.microsoft.com/office/drawing/2014/main" id="{0B03CB91-2672-69EB-ADDF-72D4C8B02D41}"/>
              </a:ext>
            </a:extLst>
          </p:cNvPr>
          <p:cNvSpPr/>
          <p:nvPr/>
        </p:nvSpPr>
        <p:spPr>
          <a:xfrm>
            <a:off x="3300492" y="1499694"/>
            <a:ext cx="319973" cy="1377277"/>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Right Brace 35" descr="right brace to connect possible answers with the question">
            <a:extLst>
              <a:ext uri="{FF2B5EF4-FFF2-40B4-BE49-F238E27FC236}">
                <a16:creationId xmlns:a16="http://schemas.microsoft.com/office/drawing/2014/main" id="{10EE005F-A247-BEFC-26D3-061B84199A5C}"/>
              </a:ext>
            </a:extLst>
          </p:cNvPr>
          <p:cNvSpPr/>
          <p:nvPr/>
        </p:nvSpPr>
        <p:spPr>
          <a:xfrm>
            <a:off x="3300492" y="3090929"/>
            <a:ext cx="319973" cy="1377277"/>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Right Brace 36" descr="right brace to connect possible answers with the question">
            <a:extLst>
              <a:ext uri="{FF2B5EF4-FFF2-40B4-BE49-F238E27FC236}">
                <a16:creationId xmlns:a16="http://schemas.microsoft.com/office/drawing/2014/main" id="{B29EC353-90E4-0D3C-FB4B-9E3C86EB8EC6}"/>
              </a:ext>
            </a:extLst>
          </p:cNvPr>
          <p:cNvSpPr/>
          <p:nvPr/>
        </p:nvSpPr>
        <p:spPr>
          <a:xfrm>
            <a:off x="8179786" y="3090928"/>
            <a:ext cx="319973" cy="1377277"/>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Right Brace 37" descr="right brace to connect possible answers with the question">
            <a:extLst>
              <a:ext uri="{FF2B5EF4-FFF2-40B4-BE49-F238E27FC236}">
                <a16:creationId xmlns:a16="http://schemas.microsoft.com/office/drawing/2014/main" id="{B7EB3936-6683-BB39-B416-B119BC4484C5}"/>
              </a:ext>
            </a:extLst>
          </p:cNvPr>
          <p:cNvSpPr/>
          <p:nvPr/>
        </p:nvSpPr>
        <p:spPr>
          <a:xfrm>
            <a:off x="8189549" y="1456889"/>
            <a:ext cx="319973" cy="1377277"/>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 name="Right Brace 38" descr="right brace to connect possible answers with the question">
            <a:extLst>
              <a:ext uri="{FF2B5EF4-FFF2-40B4-BE49-F238E27FC236}">
                <a16:creationId xmlns:a16="http://schemas.microsoft.com/office/drawing/2014/main" id="{47CB04DA-F0F1-2CFD-B42C-B51CD3A4A5F0}"/>
              </a:ext>
            </a:extLst>
          </p:cNvPr>
          <p:cNvSpPr/>
          <p:nvPr/>
        </p:nvSpPr>
        <p:spPr>
          <a:xfrm>
            <a:off x="3300492" y="4669667"/>
            <a:ext cx="319973" cy="1377277"/>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 name="Right Brace 39" descr="right brace to connect possible answers with the question">
            <a:extLst>
              <a:ext uri="{FF2B5EF4-FFF2-40B4-BE49-F238E27FC236}">
                <a16:creationId xmlns:a16="http://schemas.microsoft.com/office/drawing/2014/main" id="{B14E9255-AC27-5246-6E28-1D91E8A3007D}"/>
              </a:ext>
            </a:extLst>
          </p:cNvPr>
          <p:cNvSpPr/>
          <p:nvPr/>
        </p:nvSpPr>
        <p:spPr>
          <a:xfrm>
            <a:off x="8189549" y="4685778"/>
            <a:ext cx="319973" cy="1377277"/>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Picture 1">
            <a:extLst>
              <a:ext uri="{FF2B5EF4-FFF2-40B4-BE49-F238E27FC236}">
                <a16:creationId xmlns:a16="http://schemas.microsoft.com/office/drawing/2014/main" id="{7C0050D6-10E1-46A2-C934-29057C8D19A5}"/>
              </a:ext>
            </a:extLst>
          </p:cNvPr>
          <p:cNvPicPr>
            <a:picLocks noChangeAspect="1"/>
          </p:cNvPicPr>
          <p:nvPr/>
        </p:nvPicPr>
        <p:blipFill>
          <a:blip r:embed="rId5"/>
          <a:stretch>
            <a:fillRect/>
          </a:stretch>
        </p:blipFill>
        <p:spPr>
          <a:xfrm>
            <a:off x="1929024" y="2165349"/>
            <a:ext cx="333374" cy="330619"/>
          </a:xfrm>
          <a:prstGeom prst="rect">
            <a:avLst/>
          </a:prstGeom>
        </p:spPr>
      </p:pic>
      <p:pic>
        <p:nvPicPr>
          <p:cNvPr id="3" name="Picture 2">
            <a:extLst>
              <a:ext uri="{FF2B5EF4-FFF2-40B4-BE49-F238E27FC236}">
                <a16:creationId xmlns:a16="http://schemas.microsoft.com/office/drawing/2014/main" id="{C2B2B057-4668-46DF-D73E-6BAA39F6ADE7}"/>
              </a:ext>
            </a:extLst>
          </p:cNvPr>
          <p:cNvPicPr>
            <a:picLocks noChangeAspect="1"/>
          </p:cNvPicPr>
          <p:nvPr/>
        </p:nvPicPr>
        <p:blipFill>
          <a:blip r:embed="rId5"/>
          <a:stretch>
            <a:fillRect/>
          </a:stretch>
        </p:blipFill>
        <p:spPr>
          <a:xfrm>
            <a:off x="1929024" y="3422910"/>
            <a:ext cx="333374" cy="330619"/>
          </a:xfrm>
          <a:prstGeom prst="rect">
            <a:avLst/>
          </a:prstGeom>
        </p:spPr>
      </p:pic>
      <p:pic>
        <p:nvPicPr>
          <p:cNvPr id="4" name="Picture 3">
            <a:extLst>
              <a:ext uri="{FF2B5EF4-FFF2-40B4-BE49-F238E27FC236}">
                <a16:creationId xmlns:a16="http://schemas.microsoft.com/office/drawing/2014/main" id="{6182DABF-3BF4-76B1-B547-1B155D093670}"/>
              </a:ext>
            </a:extLst>
          </p:cNvPr>
          <p:cNvPicPr>
            <a:picLocks noChangeAspect="1"/>
          </p:cNvPicPr>
          <p:nvPr/>
        </p:nvPicPr>
        <p:blipFill>
          <a:blip r:embed="rId5"/>
          <a:stretch>
            <a:fillRect/>
          </a:stretch>
        </p:blipFill>
        <p:spPr>
          <a:xfrm>
            <a:off x="1929024" y="5043797"/>
            <a:ext cx="333374" cy="330619"/>
          </a:xfrm>
          <a:prstGeom prst="rect">
            <a:avLst/>
          </a:prstGeom>
        </p:spPr>
      </p:pic>
      <p:pic>
        <p:nvPicPr>
          <p:cNvPr id="5" name="Picture 4">
            <a:extLst>
              <a:ext uri="{FF2B5EF4-FFF2-40B4-BE49-F238E27FC236}">
                <a16:creationId xmlns:a16="http://schemas.microsoft.com/office/drawing/2014/main" id="{1D6AC2C6-7945-2FAA-E54D-7B6CE10C7FB0}"/>
              </a:ext>
            </a:extLst>
          </p:cNvPr>
          <p:cNvPicPr>
            <a:picLocks noChangeAspect="1"/>
          </p:cNvPicPr>
          <p:nvPr/>
        </p:nvPicPr>
        <p:blipFill>
          <a:blip r:embed="rId5"/>
          <a:stretch>
            <a:fillRect/>
          </a:stretch>
        </p:blipFill>
        <p:spPr>
          <a:xfrm>
            <a:off x="6801053" y="1373500"/>
            <a:ext cx="333374" cy="330619"/>
          </a:xfrm>
          <a:prstGeom prst="rect">
            <a:avLst/>
          </a:prstGeom>
        </p:spPr>
      </p:pic>
      <p:pic>
        <p:nvPicPr>
          <p:cNvPr id="7" name="Picture 6">
            <a:extLst>
              <a:ext uri="{FF2B5EF4-FFF2-40B4-BE49-F238E27FC236}">
                <a16:creationId xmlns:a16="http://schemas.microsoft.com/office/drawing/2014/main" id="{8F30C74A-9C43-EFAD-8DD9-475F3612720B}"/>
              </a:ext>
            </a:extLst>
          </p:cNvPr>
          <p:cNvPicPr>
            <a:picLocks noChangeAspect="1"/>
          </p:cNvPicPr>
          <p:nvPr/>
        </p:nvPicPr>
        <p:blipFill>
          <a:blip r:embed="rId5"/>
          <a:stretch>
            <a:fillRect/>
          </a:stretch>
        </p:blipFill>
        <p:spPr>
          <a:xfrm>
            <a:off x="6821719" y="3435982"/>
            <a:ext cx="333374" cy="330619"/>
          </a:xfrm>
          <a:prstGeom prst="rect">
            <a:avLst/>
          </a:prstGeom>
        </p:spPr>
      </p:pic>
      <p:pic>
        <p:nvPicPr>
          <p:cNvPr id="11" name="Picture 10">
            <a:extLst>
              <a:ext uri="{FF2B5EF4-FFF2-40B4-BE49-F238E27FC236}">
                <a16:creationId xmlns:a16="http://schemas.microsoft.com/office/drawing/2014/main" id="{6E0CE7BD-17FF-9DA6-DCBC-0C2A17AC7A2A}"/>
              </a:ext>
            </a:extLst>
          </p:cNvPr>
          <p:cNvPicPr>
            <a:picLocks noChangeAspect="1"/>
          </p:cNvPicPr>
          <p:nvPr/>
        </p:nvPicPr>
        <p:blipFill>
          <a:blip r:embed="rId5"/>
          <a:stretch>
            <a:fillRect/>
          </a:stretch>
        </p:blipFill>
        <p:spPr>
          <a:xfrm>
            <a:off x="6814116" y="5788582"/>
            <a:ext cx="333374" cy="330619"/>
          </a:xfrm>
          <a:prstGeom prst="rect">
            <a:avLst/>
          </a:prstGeom>
        </p:spPr>
      </p:pic>
    </p:spTree>
    <p:extLst>
      <p:ext uri="{BB962C8B-B14F-4D97-AF65-F5344CB8AC3E}">
        <p14:creationId xmlns:p14="http://schemas.microsoft.com/office/powerpoint/2010/main" val="177757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latin typeface="Century Gothic" panose="020B0502020202020204" pitchFamily="34" charset="0"/>
                <a:ea typeface="SimSun" panose="02010600030101010101" pitchFamily="2" charset="-122"/>
                <a:cs typeface="Times New Roman" panose="02020603050405020304" pitchFamily="18" charset="0"/>
              </a:rPr>
              <a:t>B</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noun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5" name="Table 4">
            <a:extLst>
              <a:ext uri="{FF2B5EF4-FFF2-40B4-BE49-F238E27FC236}">
                <a16:creationId xmlns:a16="http://schemas.microsoft.com/office/drawing/2014/main" id="{7C7D807A-3FF6-4472-5494-C717ADA7D401}"/>
              </a:ext>
            </a:extLst>
          </p:cNvPr>
          <p:cNvGraphicFramePr>
            <a:graphicFrameLocks noGrp="1"/>
          </p:cNvGraphicFramePr>
          <p:nvPr/>
        </p:nvGraphicFramePr>
        <p:xfrm>
          <a:off x="1453174" y="1274817"/>
          <a:ext cx="8843993" cy="5060950"/>
        </p:xfrm>
        <a:graphic>
          <a:graphicData uri="http://schemas.openxmlformats.org/drawingml/2006/table">
            <a:tbl>
              <a:tblPr firstRow="1" firstCol="1" bandRow="1"/>
              <a:tblGrid>
                <a:gridCol w="695810">
                  <a:extLst>
                    <a:ext uri="{9D8B030D-6E8A-4147-A177-3AD203B41FA5}">
                      <a16:colId xmlns:a16="http://schemas.microsoft.com/office/drawing/2014/main" val="3224916127"/>
                    </a:ext>
                  </a:extLst>
                </a:gridCol>
                <a:gridCol w="2725819">
                  <a:extLst>
                    <a:ext uri="{9D8B030D-6E8A-4147-A177-3AD203B41FA5}">
                      <a16:colId xmlns:a16="http://schemas.microsoft.com/office/drawing/2014/main" val="3478287250"/>
                    </a:ext>
                  </a:extLst>
                </a:gridCol>
                <a:gridCol w="2708930">
                  <a:extLst>
                    <a:ext uri="{9D8B030D-6E8A-4147-A177-3AD203B41FA5}">
                      <a16:colId xmlns:a16="http://schemas.microsoft.com/office/drawing/2014/main" val="2131560851"/>
                    </a:ext>
                  </a:extLst>
                </a:gridCol>
                <a:gridCol w="2713434">
                  <a:extLst>
                    <a:ext uri="{9D8B030D-6E8A-4147-A177-3AD203B41FA5}">
                      <a16:colId xmlns:a16="http://schemas.microsoft.com/office/drawing/2014/main" val="1745525640"/>
                    </a:ext>
                  </a:extLst>
                </a:gridCol>
              </a:tblGrid>
              <a:tr h="1012190">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Welches</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Häuser (pl)</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Essen (nt)</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möchtest du?</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842877"/>
                  </a:ext>
                </a:extLst>
              </a:tr>
              <a:tr h="1012190">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Diese</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Stadt (f)</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See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ist sehr schön.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753162"/>
                  </a:ext>
                </a:extLst>
              </a:tr>
              <a:tr h="1012190">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Mein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Bruder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Schwester (f)</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ist achtzehn.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537084"/>
                  </a:ext>
                </a:extLst>
              </a:tr>
              <a:tr h="1012190">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Ihre</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Katze (f)</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Hund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Century Gothic" panose="020B0502020202020204" pitchFamily="34" charset="0"/>
                          <a:ea typeface="MS Gothic" panose="020B0609070205080204" pitchFamily="49" charset="-128"/>
                          <a:cs typeface="Segoe UI Symbol" panose="020B0502040204020203" pitchFamily="34" charset="0"/>
                        </a:rPr>
                        <a:t>ist schwarz.</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695610"/>
                  </a:ext>
                </a:extLst>
              </a:tr>
              <a:tr h="1012190">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5.</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Er hat</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kein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dirty="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Kuchen (m).</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Spiel (n).</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604769"/>
                  </a:ext>
                </a:extLst>
              </a:tr>
            </a:tbl>
          </a:graphicData>
        </a:graphic>
      </p:graphicFrame>
      <p:pic>
        <p:nvPicPr>
          <p:cNvPr id="2" name="Picture 1">
            <a:extLst>
              <a:ext uri="{FF2B5EF4-FFF2-40B4-BE49-F238E27FC236}">
                <a16:creationId xmlns:a16="http://schemas.microsoft.com/office/drawing/2014/main" id="{05476623-C98B-A450-04FB-5BE47072A37E}"/>
              </a:ext>
            </a:extLst>
          </p:cNvPr>
          <p:cNvPicPr>
            <a:picLocks noChangeAspect="1"/>
          </p:cNvPicPr>
          <p:nvPr/>
        </p:nvPicPr>
        <p:blipFill>
          <a:blip r:embed="rId5"/>
          <a:stretch>
            <a:fillRect/>
          </a:stretch>
        </p:blipFill>
        <p:spPr>
          <a:xfrm>
            <a:off x="4933064" y="1833452"/>
            <a:ext cx="333374" cy="330619"/>
          </a:xfrm>
          <a:prstGeom prst="rect">
            <a:avLst/>
          </a:prstGeom>
        </p:spPr>
      </p:pic>
      <p:pic>
        <p:nvPicPr>
          <p:cNvPr id="3" name="Picture 2">
            <a:extLst>
              <a:ext uri="{FF2B5EF4-FFF2-40B4-BE49-F238E27FC236}">
                <a16:creationId xmlns:a16="http://schemas.microsoft.com/office/drawing/2014/main" id="{4BD16B18-19B7-6D9B-564E-0BBBB09D5749}"/>
              </a:ext>
            </a:extLst>
          </p:cNvPr>
          <p:cNvPicPr>
            <a:picLocks noChangeAspect="1"/>
          </p:cNvPicPr>
          <p:nvPr/>
        </p:nvPicPr>
        <p:blipFill>
          <a:blip r:embed="rId5"/>
          <a:stretch>
            <a:fillRect/>
          </a:stretch>
        </p:blipFill>
        <p:spPr>
          <a:xfrm>
            <a:off x="4933064" y="2400293"/>
            <a:ext cx="333374" cy="330619"/>
          </a:xfrm>
          <a:prstGeom prst="rect">
            <a:avLst/>
          </a:prstGeom>
        </p:spPr>
      </p:pic>
      <p:pic>
        <p:nvPicPr>
          <p:cNvPr id="4" name="Picture 3">
            <a:extLst>
              <a:ext uri="{FF2B5EF4-FFF2-40B4-BE49-F238E27FC236}">
                <a16:creationId xmlns:a16="http://schemas.microsoft.com/office/drawing/2014/main" id="{A7C9E31F-30FF-7863-C57E-1AFD29381DEB}"/>
              </a:ext>
            </a:extLst>
          </p:cNvPr>
          <p:cNvPicPr>
            <a:picLocks noChangeAspect="1"/>
          </p:cNvPicPr>
          <p:nvPr/>
        </p:nvPicPr>
        <p:blipFill>
          <a:blip r:embed="rId5"/>
          <a:stretch>
            <a:fillRect/>
          </a:stretch>
        </p:blipFill>
        <p:spPr>
          <a:xfrm>
            <a:off x="4933064" y="3398818"/>
            <a:ext cx="333374" cy="330619"/>
          </a:xfrm>
          <a:prstGeom prst="rect">
            <a:avLst/>
          </a:prstGeom>
        </p:spPr>
      </p:pic>
      <p:pic>
        <p:nvPicPr>
          <p:cNvPr id="7" name="Picture 6">
            <a:extLst>
              <a:ext uri="{FF2B5EF4-FFF2-40B4-BE49-F238E27FC236}">
                <a16:creationId xmlns:a16="http://schemas.microsoft.com/office/drawing/2014/main" id="{32B9ACDB-8FEC-FE59-08C4-3F1601CEF338}"/>
              </a:ext>
            </a:extLst>
          </p:cNvPr>
          <p:cNvPicPr>
            <a:picLocks noChangeAspect="1"/>
          </p:cNvPicPr>
          <p:nvPr/>
        </p:nvPicPr>
        <p:blipFill>
          <a:blip r:embed="rId5"/>
          <a:stretch>
            <a:fillRect/>
          </a:stretch>
        </p:blipFill>
        <p:spPr>
          <a:xfrm>
            <a:off x="4933064" y="4422094"/>
            <a:ext cx="333374" cy="330619"/>
          </a:xfrm>
          <a:prstGeom prst="rect">
            <a:avLst/>
          </a:prstGeom>
        </p:spPr>
      </p:pic>
      <p:pic>
        <p:nvPicPr>
          <p:cNvPr id="11" name="Picture 10">
            <a:extLst>
              <a:ext uri="{FF2B5EF4-FFF2-40B4-BE49-F238E27FC236}">
                <a16:creationId xmlns:a16="http://schemas.microsoft.com/office/drawing/2014/main" id="{0AA881AB-CC68-11A0-FBA2-390AA2A61195}"/>
              </a:ext>
            </a:extLst>
          </p:cNvPr>
          <p:cNvPicPr>
            <a:picLocks noChangeAspect="1"/>
          </p:cNvPicPr>
          <p:nvPr/>
        </p:nvPicPr>
        <p:blipFill>
          <a:blip r:embed="rId5"/>
          <a:stretch>
            <a:fillRect/>
          </a:stretch>
        </p:blipFill>
        <p:spPr>
          <a:xfrm>
            <a:off x="7671910" y="5904709"/>
            <a:ext cx="333374" cy="330619"/>
          </a:xfrm>
          <a:prstGeom prst="rect">
            <a:avLst/>
          </a:prstGeom>
        </p:spPr>
      </p:pic>
    </p:spTree>
    <p:extLst>
      <p:ext uri="{BB962C8B-B14F-4D97-AF65-F5344CB8AC3E}">
        <p14:creationId xmlns:p14="http://schemas.microsoft.com/office/powerpoint/2010/main" val="47927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796558"/>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Put X next to the object that is being described.</a:t>
            </a:r>
            <a:r>
              <a:rPr lang="en-GB" sz="2000"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4" name="TextBox 3">
            <a:extLst>
              <a:ext uri="{FF2B5EF4-FFF2-40B4-BE49-F238E27FC236}">
                <a16:creationId xmlns:a16="http://schemas.microsoft.com/office/drawing/2014/main" id="{9E2D166B-CF0B-A134-C52B-A7172476BB0F}"/>
              </a:ext>
            </a:extLst>
          </p:cNvPr>
          <p:cNvSpPr txBox="1"/>
          <p:nvPr/>
        </p:nvSpPr>
        <p:spPr>
          <a:xfrm>
            <a:off x="1378669" y="3844136"/>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X next to the location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3F6F575D-55D9-5D25-6857-3FABFBD2D118}"/>
              </a:ext>
            </a:extLst>
          </p:cNvPr>
          <p:cNvGraphicFramePr>
            <a:graphicFrameLocks noGrp="1"/>
          </p:cNvGraphicFramePr>
          <p:nvPr>
            <p:extLst>
              <p:ext uri="{D42A27DB-BD31-4B8C-83A1-F6EECF244321}">
                <p14:modId xmlns:p14="http://schemas.microsoft.com/office/powerpoint/2010/main" val="2055769850"/>
              </p:ext>
            </p:extLst>
          </p:nvPr>
        </p:nvGraphicFramePr>
        <p:xfrm>
          <a:off x="1453172" y="1395304"/>
          <a:ext cx="8843699" cy="1818162"/>
        </p:xfrm>
        <a:graphic>
          <a:graphicData uri="http://schemas.openxmlformats.org/drawingml/2006/table">
            <a:tbl>
              <a:tblPr firstRow="1" firstCol="1" bandRow="1"/>
              <a:tblGrid>
                <a:gridCol w="1003770">
                  <a:extLst>
                    <a:ext uri="{9D8B030D-6E8A-4147-A177-3AD203B41FA5}">
                      <a16:colId xmlns:a16="http://schemas.microsoft.com/office/drawing/2014/main" val="382166024"/>
                    </a:ext>
                  </a:extLst>
                </a:gridCol>
                <a:gridCol w="2480891">
                  <a:extLst>
                    <a:ext uri="{9D8B030D-6E8A-4147-A177-3AD203B41FA5}">
                      <a16:colId xmlns:a16="http://schemas.microsoft.com/office/drawing/2014/main" val="3746219961"/>
                    </a:ext>
                  </a:extLst>
                </a:gridCol>
                <a:gridCol w="5359038">
                  <a:extLst>
                    <a:ext uri="{9D8B030D-6E8A-4147-A177-3AD203B41FA5}">
                      <a16:colId xmlns:a16="http://schemas.microsoft.com/office/drawing/2014/main" val="2770311365"/>
                    </a:ext>
                  </a:extLst>
                </a:gridCol>
              </a:tblGrid>
              <a:tr h="909081">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7536" marR="10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Sie ist gelb.</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7536" marR="10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die Flasche                   </a:t>
                      </a:r>
                      <a:r>
                        <a:rPr lang="en-GB" sz="19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9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der Bleistift</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7536" marR="10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705598"/>
                  </a:ext>
                </a:extLst>
              </a:tr>
              <a:tr h="909081">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7536" marR="10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9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Es ist schwer!</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7536" marR="10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dirty="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9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die </a:t>
                      </a:r>
                      <a:r>
                        <a:rPr lang="en-GB" sz="1900" dirty="0" err="1">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Hausaufgabe</a:t>
                      </a:r>
                      <a:r>
                        <a:rPr lang="en-GB" sz="19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a:t>
                      </a:r>
                      <a:r>
                        <a:rPr lang="en-GB" sz="19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19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das </a:t>
                      </a:r>
                      <a:r>
                        <a:rPr lang="en-GB" sz="1900" dirty="0" err="1">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Englisch</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7536" marR="1075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7319564"/>
                  </a:ext>
                </a:extLst>
              </a:tr>
            </a:tbl>
          </a:graphicData>
        </a:graphic>
      </p:graphicFrame>
      <p:graphicFrame>
        <p:nvGraphicFramePr>
          <p:cNvPr id="15" name="Table 14">
            <a:extLst>
              <a:ext uri="{FF2B5EF4-FFF2-40B4-BE49-F238E27FC236}">
                <a16:creationId xmlns:a16="http://schemas.microsoft.com/office/drawing/2014/main" id="{99CB570B-ECA9-79DC-4821-0C07E051EDD5}"/>
              </a:ext>
            </a:extLst>
          </p:cNvPr>
          <p:cNvGraphicFramePr>
            <a:graphicFrameLocks noGrp="1"/>
          </p:cNvGraphicFramePr>
          <p:nvPr/>
        </p:nvGraphicFramePr>
        <p:xfrm>
          <a:off x="1453172" y="4423979"/>
          <a:ext cx="7720583" cy="1721718"/>
        </p:xfrm>
        <a:graphic>
          <a:graphicData uri="http://schemas.openxmlformats.org/drawingml/2006/table">
            <a:tbl>
              <a:tblPr firstRow="1" firstCol="1" bandRow="1"/>
              <a:tblGrid>
                <a:gridCol w="1297930">
                  <a:extLst>
                    <a:ext uri="{9D8B030D-6E8A-4147-A177-3AD203B41FA5}">
                      <a16:colId xmlns:a16="http://schemas.microsoft.com/office/drawing/2014/main" val="4166437189"/>
                    </a:ext>
                  </a:extLst>
                </a:gridCol>
                <a:gridCol w="3209055">
                  <a:extLst>
                    <a:ext uri="{9D8B030D-6E8A-4147-A177-3AD203B41FA5}">
                      <a16:colId xmlns:a16="http://schemas.microsoft.com/office/drawing/2014/main" val="3352508477"/>
                    </a:ext>
                  </a:extLst>
                </a:gridCol>
                <a:gridCol w="3213598">
                  <a:extLst>
                    <a:ext uri="{9D8B030D-6E8A-4147-A177-3AD203B41FA5}">
                      <a16:colId xmlns:a16="http://schemas.microsoft.com/office/drawing/2014/main" val="3485728454"/>
                    </a:ext>
                  </a:extLst>
                </a:gridCol>
              </a:tblGrid>
              <a:tr h="860859">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639" marR="12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Ich bin in der</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639" marR="12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Zug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Gruppe (f).      </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639" marR="12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9766"/>
                  </a:ext>
                </a:extLst>
              </a:tr>
              <a:tr h="860859">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639" marR="12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Du bist im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2639" marR="12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Restaurant (m).                      </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dirty="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a:t>
                      </a:r>
                      <a:r>
                        <a:rPr lang="en-GB" sz="2100" dirty="0" err="1">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Klasse</a:t>
                      </a:r>
                      <a:r>
                        <a:rPr lang="en-GB" sz="21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(f).</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txBody>
                  <a:tcPr marL="122639" marR="122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70048"/>
                  </a:ext>
                </a:extLst>
              </a:tr>
            </a:tbl>
          </a:graphicData>
        </a:graphic>
      </p:graphicFrame>
      <p:pic>
        <p:nvPicPr>
          <p:cNvPr id="2" name="Picture 1">
            <a:extLst>
              <a:ext uri="{FF2B5EF4-FFF2-40B4-BE49-F238E27FC236}">
                <a16:creationId xmlns:a16="http://schemas.microsoft.com/office/drawing/2014/main" id="{E0645250-B23F-8954-5003-7BD1A72AB7E3}"/>
              </a:ext>
            </a:extLst>
          </p:cNvPr>
          <p:cNvPicPr>
            <a:picLocks noChangeAspect="1"/>
          </p:cNvPicPr>
          <p:nvPr/>
        </p:nvPicPr>
        <p:blipFill>
          <a:blip r:embed="rId5"/>
          <a:stretch>
            <a:fillRect/>
          </a:stretch>
        </p:blipFill>
        <p:spPr>
          <a:xfrm>
            <a:off x="4980089" y="1674916"/>
            <a:ext cx="333374" cy="330619"/>
          </a:xfrm>
          <a:prstGeom prst="rect">
            <a:avLst/>
          </a:prstGeom>
        </p:spPr>
      </p:pic>
      <p:pic>
        <p:nvPicPr>
          <p:cNvPr id="3" name="Picture 2">
            <a:extLst>
              <a:ext uri="{FF2B5EF4-FFF2-40B4-BE49-F238E27FC236}">
                <a16:creationId xmlns:a16="http://schemas.microsoft.com/office/drawing/2014/main" id="{AB2013C1-7C77-E3CB-0E8E-D0AB5C4BB4EA}"/>
              </a:ext>
            </a:extLst>
          </p:cNvPr>
          <p:cNvPicPr>
            <a:picLocks noChangeAspect="1"/>
          </p:cNvPicPr>
          <p:nvPr/>
        </p:nvPicPr>
        <p:blipFill>
          <a:blip r:embed="rId5"/>
          <a:stretch>
            <a:fillRect/>
          </a:stretch>
        </p:blipFill>
        <p:spPr>
          <a:xfrm>
            <a:off x="7880916" y="2597521"/>
            <a:ext cx="333374" cy="330619"/>
          </a:xfrm>
          <a:prstGeom prst="rect">
            <a:avLst/>
          </a:prstGeom>
        </p:spPr>
      </p:pic>
      <p:pic>
        <p:nvPicPr>
          <p:cNvPr id="5" name="Picture 4">
            <a:extLst>
              <a:ext uri="{FF2B5EF4-FFF2-40B4-BE49-F238E27FC236}">
                <a16:creationId xmlns:a16="http://schemas.microsoft.com/office/drawing/2014/main" id="{FEC96E27-6C46-5169-659D-6A2284F9B406}"/>
              </a:ext>
            </a:extLst>
          </p:cNvPr>
          <p:cNvPicPr>
            <a:picLocks noChangeAspect="1"/>
          </p:cNvPicPr>
          <p:nvPr/>
        </p:nvPicPr>
        <p:blipFill>
          <a:blip r:embed="rId5"/>
          <a:stretch>
            <a:fillRect/>
          </a:stretch>
        </p:blipFill>
        <p:spPr>
          <a:xfrm>
            <a:off x="6032451" y="4908549"/>
            <a:ext cx="333374" cy="330619"/>
          </a:xfrm>
          <a:prstGeom prst="rect">
            <a:avLst/>
          </a:prstGeom>
        </p:spPr>
      </p:pic>
      <p:pic>
        <p:nvPicPr>
          <p:cNvPr id="7" name="Picture 6">
            <a:extLst>
              <a:ext uri="{FF2B5EF4-FFF2-40B4-BE49-F238E27FC236}">
                <a16:creationId xmlns:a16="http://schemas.microsoft.com/office/drawing/2014/main" id="{FBAE678B-DB61-A483-F369-51BBFA995303}"/>
              </a:ext>
            </a:extLst>
          </p:cNvPr>
          <p:cNvPicPr>
            <a:picLocks noChangeAspect="1"/>
          </p:cNvPicPr>
          <p:nvPr/>
        </p:nvPicPr>
        <p:blipFill>
          <a:blip r:embed="rId5"/>
          <a:stretch>
            <a:fillRect/>
          </a:stretch>
        </p:blipFill>
        <p:spPr>
          <a:xfrm>
            <a:off x="6032451" y="5361813"/>
            <a:ext cx="333374" cy="330619"/>
          </a:xfrm>
          <a:prstGeom prst="rect">
            <a:avLst/>
          </a:prstGeom>
        </p:spPr>
      </p:pic>
    </p:spTree>
    <p:extLst>
      <p:ext uri="{BB962C8B-B14F-4D97-AF65-F5344CB8AC3E}">
        <p14:creationId xmlns:p14="http://schemas.microsoft.com/office/powerpoint/2010/main" val="46992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78669" y="669236"/>
            <a:ext cx="9646382"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E</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b="1"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Complete</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 sentence 2 with the </a:t>
            </a:r>
            <a:r>
              <a:rPr lang="en-GB" sz="1800" b="1"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 form of the </a:t>
            </a:r>
            <a:r>
              <a:rPr lang="en-GB" sz="1800" b="1" u="sng"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underlined noun</a:t>
            </a:r>
            <a:r>
              <a:rPr lang="en-GB" sz="1800" b="1"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in sentence 1</a:t>
            </a:r>
            <a:r>
              <a:rPr lang="en-GB"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378668" y="3167743"/>
            <a:ext cx="9986017" cy="656462"/>
          </a:xfrm>
          <a:prstGeom prst="rect">
            <a:avLst/>
          </a:prstGeom>
          <a:noFill/>
        </p:spPr>
        <p:txBody>
          <a:bodyPr wrap="square">
            <a:spAutoFit/>
          </a:bodyPr>
          <a:lstStyle/>
          <a:p>
            <a:pPr>
              <a:lnSpc>
                <a:spcPct val="150000"/>
              </a:lnSpc>
              <a:spcAft>
                <a:spcPts val="800"/>
              </a:spcAft>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F</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Write the German for the English given in brackets. Use the clues to help you.</a:t>
            </a:r>
            <a:r>
              <a:rPr lang="en-GB"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5CAD98C5-383A-7721-8E2C-E5DD0657D110}"/>
              </a:ext>
            </a:extLst>
          </p:cNvPr>
          <p:cNvGraphicFramePr>
            <a:graphicFrameLocks noGrp="1"/>
          </p:cNvGraphicFramePr>
          <p:nvPr>
            <p:extLst>
              <p:ext uri="{D42A27DB-BD31-4B8C-83A1-F6EECF244321}">
                <p14:modId xmlns:p14="http://schemas.microsoft.com/office/powerpoint/2010/main" val="899749159"/>
              </p:ext>
            </p:extLst>
          </p:nvPr>
        </p:nvGraphicFramePr>
        <p:xfrm>
          <a:off x="1495923" y="1512171"/>
          <a:ext cx="9080656" cy="1426974"/>
        </p:xfrm>
        <a:graphic>
          <a:graphicData uri="http://schemas.openxmlformats.org/drawingml/2006/table">
            <a:tbl>
              <a:tblPr firstRow="1" firstCol="1" bandRow="1"/>
              <a:tblGrid>
                <a:gridCol w="401816">
                  <a:extLst>
                    <a:ext uri="{9D8B030D-6E8A-4147-A177-3AD203B41FA5}">
                      <a16:colId xmlns:a16="http://schemas.microsoft.com/office/drawing/2014/main" val="2208904354"/>
                    </a:ext>
                  </a:extLst>
                </a:gridCol>
                <a:gridCol w="4339420">
                  <a:extLst>
                    <a:ext uri="{9D8B030D-6E8A-4147-A177-3AD203B41FA5}">
                      <a16:colId xmlns:a16="http://schemas.microsoft.com/office/drawing/2014/main" val="902234910"/>
                    </a:ext>
                  </a:extLst>
                </a:gridCol>
                <a:gridCol w="4339420">
                  <a:extLst>
                    <a:ext uri="{9D8B030D-6E8A-4147-A177-3AD203B41FA5}">
                      <a16:colId xmlns:a16="http://schemas.microsoft.com/office/drawing/2014/main" val="1627296130"/>
                    </a:ext>
                  </a:extLst>
                </a:gridCol>
              </a:tblGrid>
              <a:tr h="475658">
                <a:tc>
                  <a:txBody>
                    <a:bodyPr/>
                    <a:lstStyle/>
                    <a:p>
                      <a:pPr algn="ct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Sentence 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Sentence 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025100"/>
                  </a:ext>
                </a:extLst>
              </a:tr>
              <a:tr h="475658">
                <a:tc>
                  <a:txBody>
                    <a:bodyPr/>
                    <a:lstStyle/>
                    <a:p>
                      <a:pPr algn="ct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4E79"/>
                          </a:solidFill>
                          <a:effectLst/>
                          <a:latin typeface="Century Gothic" panose="020B0502020202020204" pitchFamily="34" charset="0"/>
                          <a:ea typeface="Times New Roman" panose="02020603050405020304" pitchFamily="18" charset="0"/>
                          <a:cs typeface="Helvetica" pitchFamily="2" charset="0"/>
                        </a:rPr>
                        <a:t>Hier ist das </a:t>
                      </a:r>
                      <a:r>
                        <a:rPr lang="de-DE" sz="1800" b="1" u="sng">
                          <a:solidFill>
                            <a:srgbClr val="1F4E79"/>
                          </a:solidFill>
                          <a:effectLst/>
                          <a:latin typeface="Century Gothic" panose="020B0502020202020204" pitchFamily="34" charset="0"/>
                          <a:ea typeface="Times New Roman" panose="02020603050405020304" pitchFamily="18" charset="0"/>
                          <a:cs typeface="Helvetica" pitchFamily="2" charset="0"/>
                        </a:rPr>
                        <a:t>Schwimmbad</a:t>
                      </a:r>
                      <a:r>
                        <a:rPr lang="de-DE" sz="1800">
                          <a:solidFill>
                            <a:srgbClr val="1F4E79"/>
                          </a:solidFill>
                          <a:effectLst/>
                          <a:latin typeface="Century Gothic" panose="020B0502020202020204" pitchFamily="34" charset="0"/>
                          <a:ea typeface="Times New Roman" panose="02020603050405020304" pitchFamily="18" charset="0"/>
                          <a:cs typeface="Helvetica" pitchFamily="2" charset="0"/>
                        </a:rPr>
                        <a:t>.</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1F4E79"/>
                          </a:solidFill>
                          <a:effectLst/>
                          <a:latin typeface="Century Gothic" panose="020B0502020202020204" pitchFamily="34" charset="0"/>
                          <a:ea typeface="Malgun Gothic" panose="020B0503020000020004" pitchFamily="34" charset="-127"/>
                          <a:cs typeface="Helvetica" pitchFamily="2" charset="0"/>
                        </a:rPr>
                        <a:t>Hier sind die </a:t>
                      </a:r>
                      <a:r>
                        <a:rPr lang="de-DE" sz="1800" b="1" u="sng" dirty="0">
                          <a:solidFill>
                            <a:srgbClr val="1F4E79"/>
                          </a:solidFill>
                          <a:effectLst/>
                          <a:latin typeface="Century Gothic" panose="020B0502020202020204" pitchFamily="34" charset="0"/>
                          <a:ea typeface="Malgun Gothic" panose="020B0503020000020004" pitchFamily="34" charset="-127"/>
                          <a:cs typeface="Helvetica" pitchFamily="2" charset="0"/>
                        </a:rPr>
                        <a:t>Schwimmbäder</a:t>
                      </a:r>
                      <a:r>
                        <a:rPr lang="de-DE" sz="1800" dirty="0">
                          <a:solidFill>
                            <a:srgbClr val="1F4E79"/>
                          </a:solidFill>
                          <a:effectLst/>
                          <a:latin typeface="Century Gothic" panose="020B0502020202020204" pitchFamily="34" charset="0"/>
                          <a:ea typeface="Malgun Gothic" panose="020B0503020000020004" pitchFamily="34" charset="-127"/>
                          <a:cs typeface="Helvetica" pitchFamily="2" charset="0"/>
                        </a:rPr>
                        <a:t> . </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6458685"/>
                  </a:ext>
                </a:extLst>
              </a:tr>
              <a:tr h="475658">
                <a:tc>
                  <a:txBody>
                    <a:bodyPr/>
                    <a:lstStyle/>
                    <a:p>
                      <a:pPr algn="ctr">
                        <a:lnSpc>
                          <a:spcPct val="107000"/>
                        </a:lnSpc>
                        <a:spcAft>
                          <a:spcPts val="800"/>
                        </a:spcAft>
                      </a:pPr>
                      <a:r>
                        <a:rPr lang="en-GB" sz="18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4E79"/>
                          </a:solidFill>
                          <a:effectLst/>
                          <a:latin typeface="Century Gothic" panose="020B0502020202020204" pitchFamily="34" charset="0"/>
                          <a:ea typeface="Malgun Gothic" panose="020B0503020000020004" pitchFamily="34" charset="-127"/>
                          <a:cs typeface="Helvetica" pitchFamily="2" charset="0"/>
                        </a:rPr>
                        <a:t>Hier ist die </a:t>
                      </a:r>
                      <a:r>
                        <a:rPr lang="de-DE" sz="1800" b="1" u="sng">
                          <a:solidFill>
                            <a:srgbClr val="1F4E79"/>
                          </a:solidFill>
                          <a:effectLst/>
                          <a:latin typeface="Century Gothic" panose="020B0502020202020204" pitchFamily="34" charset="0"/>
                          <a:ea typeface="Malgun Gothic" panose="020B0503020000020004" pitchFamily="34" charset="-127"/>
                          <a:cs typeface="Helvetica" pitchFamily="2" charset="0"/>
                        </a:rPr>
                        <a:t>Familie</a:t>
                      </a:r>
                      <a:r>
                        <a:rPr lang="de-DE" sz="1800">
                          <a:solidFill>
                            <a:srgbClr val="1F4E79"/>
                          </a:solidFill>
                          <a:effectLst/>
                          <a:latin typeface="Century Gothic" panose="020B0502020202020204" pitchFamily="34" charset="0"/>
                          <a:ea typeface="Malgun Gothic" panose="020B0503020000020004" pitchFamily="34" charset="-127"/>
                          <a:cs typeface="Helvetica" pitchFamily="2" charset="0"/>
                        </a:rPr>
                        <a:t>.</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1F4E79"/>
                          </a:solidFill>
                          <a:effectLst/>
                          <a:latin typeface="Century Gothic" panose="020B0502020202020204" pitchFamily="34" charset="0"/>
                          <a:ea typeface="Malgun Gothic" panose="020B0503020000020004" pitchFamily="34" charset="-127"/>
                          <a:cs typeface="Helvetica" pitchFamily="2" charset="0"/>
                        </a:rPr>
                        <a:t>Hier sind die </a:t>
                      </a:r>
                      <a:r>
                        <a:rPr lang="de-DE" sz="1800" b="1" u="sng" dirty="0">
                          <a:solidFill>
                            <a:srgbClr val="1F4E79"/>
                          </a:solidFill>
                          <a:effectLst/>
                          <a:latin typeface="Century Gothic" panose="020B0502020202020204" pitchFamily="34" charset="0"/>
                          <a:ea typeface="Malgun Gothic" panose="020B0503020000020004" pitchFamily="34" charset="-127"/>
                          <a:cs typeface="Helvetica" pitchFamily="2" charset="0"/>
                        </a:rPr>
                        <a:t>Familien</a:t>
                      </a:r>
                      <a:r>
                        <a:rPr lang="de-DE" sz="1800" dirty="0">
                          <a:solidFill>
                            <a:srgbClr val="1F4E79"/>
                          </a:solidFill>
                          <a:effectLst/>
                          <a:latin typeface="Century Gothic" panose="020B0502020202020204" pitchFamily="34" charset="0"/>
                          <a:ea typeface="Malgun Gothic" panose="020B0503020000020004" pitchFamily="34" charset="-127"/>
                          <a:cs typeface="Helvetica" pitchFamily="2" charset="0"/>
                        </a:rPr>
                        <a:t> . </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571" marR="10357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043467"/>
                  </a:ext>
                </a:extLst>
              </a:tr>
            </a:tbl>
          </a:graphicData>
        </a:graphic>
      </p:graphicFrame>
      <p:graphicFrame>
        <p:nvGraphicFramePr>
          <p:cNvPr id="15" name="Table 14">
            <a:extLst>
              <a:ext uri="{FF2B5EF4-FFF2-40B4-BE49-F238E27FC236}">
                <a16:creationId xmlns:a16="http://schemas.microsoft.com/office/drawing/2014/main" id="{DF08DA88-A7DB-06F7-A9AA-A224C85E91B9}"/>
              </a:ext>
            </a:extLst>
          </p:cNvPr>
          <p:cNvGraphicFramePr>
            <a:graphicFrameLocks noGrp="1"/>
          </p:cNvGraphicFramePr>
          <p:nvPr>
            <p:extLst>
              <p:ext uri="{D42A27DB-BD31-4B8C-83A1-F6EECF244321}">
                <p14:modId xmlns:p14="http://schemas.microsoft.com/office/powerpoint/2010/main" val="595899647"/>
              </p:ext>
            </p:extLst>
          </p:nvPr>
        </p:nvGraphicFramePr>
        <p:xfrm>
          <a:off x="1495922" y="3925387"/>
          <a:ext cx="10273639" cy="2057400"/>
        </p:xfrm>
        <a:graphic>
          <a:graphicData uri="http://schemas.openxmlformats.org/drawingml/2006/table">
            <a:tbl>
              <a:tblPr firstRow="1" firstCol="1" bandRow="1"/>
              <a:tblGrid>
                <a:gridCol w="400792">
                  <a:extLst>
                    <a:ext uri="{9D8B030D-6E8A-4147-A177-3AD203B41FA5}">
                      <a16:colId xmlns:a16="http://schemas.microsoft.com/office/drawing/2014/main" val="2521481414"/>
                    </a:ext>
                  </a:extLst>
                </a:gridCol>
                <a:gridCol w="7309686">
                  <a:extLst>
                    <a:ext uri="{9D8B030D-6E8A-4147-A177-3AD203B41FA5}">
                      <a16:colId xmlns:a16="http://schemas.microsoft.com/office/drawing/2014/main" val="481397088"/>
                    </a:ext>
                  </a:extLst>
                </a:gridCol>
                <a:gridCol w="2563161">
                  <a:extLst>
                    <a:ext uri="{9D8B030D-6E8A-4147-A177-3AD203B41FA5}">
                      <a16:colId xmlns:a16="http://schemas.microsoft.com/office/drawing/2014/main" val="1724393721"/>
                    </a:ext>
                  </a:extLst>
                </a:gridCol>
              </a:tblGrid>
              <a:tr h="514350">
                <a:tc>
                  <a:txBody>
                    <a:bodyPr/>
                    <a:lstStyle/>
                    <a:p>
                      <a:pPr>
                        <a:lnSpc>
                          <a:spcPct val="107000"/>
                        </a:lnSpc>
                        <a:spcAft>
                          <a:spcPts val="800"/>
                        </a:spcAft>
                      </a:pP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7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Clues</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065546"/>
                  </a:ext>
                </a:extLst>
              </a:tr>
              <a:tr h="514350">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Er </a:t>
                      </a:r>
                      <a:r>
                        <a:rPr lang="de-DE" sz="1800" b="1" u="sng"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ist</a:t>
                      </a: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mein Freund. </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to be</a:t>
                      </a:r>
                      <a:r>
                        <a:rPr lang="de-DE" sz="1700" i="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 sein</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429169"/>
                  </a:ext>
                </a:extLst>
              </a:tr>
              <a:tr h="514350">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Du </a:t>
                      </a:r>
                      <a:r>
                        <a:rPr lang="de-DE" sz="1800" b="1" u="sng"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hast</a:t>
                      </a: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einen Apfel.	 </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to have</a:t>
                      </a:r>
                      <a:r>
                        <a:rPr lang="de-DE" sz="1700" i="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 haben</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87484"/>
                  </a:ext>
                </a:extLst>
              </a:tr>
              <a:tr h="514350">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Ihr </a:t>
                      </a:r>
                      <a:r>
                        <a:rPr lang="de-DE" sz="1800" b="1" u="sng"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habt</a:t>
                      </a: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ein schönes Haus. </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dirty="0" err="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to</a:t>
                      </a:r>
                      <a:r>
                        <a:rPr lang="de-DE" sz="1700" b="1"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de-DE" sz="1700" b="1" dirty="0" err="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have</a:t>
                      </a:r>
                      <a:r>
                        <a:rPr lang="de-DE" sz="1700" i="1"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 haben</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061" marR="103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528113"/>
                  </a:ext>
                </a:extLst>
              </a:tr>
            </a:tbl>
          </a:graphicData>
        </a:graphic>
      </p:graphicFrame>
    </p:spTree>
    <p:extLst>
      <p:ext uri="{BB962C8B-B14F-4D97-AF65-F5344CB8AC3E}">
        <p14:creationId xmlns:p14="http://schemas.microsoft.com/office/powerpoint/2010/main" val="3353785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378669" y="732552"/>
            <a:ext cx="9186358"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G</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Write the German article ‘the’.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12" name="TextBox 11">
            <a:extLst>
              <a:ext uri="{FF2B5EF4-FFF2-40B4-BE49-F238E27FC236}">
                <a16:creationId xmlns:a16="http://schemas.microsoft.com/office/drawing/2014/main" id="{47D7E147-B7A5-6B87-201D-60FF087008CE}"/>
              </a:ext>
            </a:extLst>
          </p:cNvPr>
          <p:cNvSpPr txBox="1"/>
          <p:nvPr/>
        </p:nvSpPr>
        <p:spPr>
          <a:xfrm>
            <a:off x="1378669" y="3644538"/>
            <a:ext cx="7779804" cy="516360"/>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H</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Write the German article ‘a’. The gender of the noun is provided.</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16" name="Table 15">
            <a:extLst>
              <a:ext uri="{FF2B5EF4-FFF2-40B4-BE49-F238E27FC236}">
                <a16:creationId xmlns:a16="http://schemas.microsoft.com/office/drawing/2014/main" id="{44011DFD-5C9A-4740-0C73-C476E343A3C2}"/>
              </a:ext>
            </a:extLst>
          </p:cNvPr>
          <p:cNvGraphicFramePr>
            <a:graphicFrameLocks noGrp="1"/>
          </p:cNvGraphicFramePr>
          <p:nvPr>
            <p:extLst>
              <p:ext uri="{D42A27DB-BD31-4B8C-83A1-F6EECF244321}">
                <p14:modId xmlns:p14="http://schemas.microsoft.com/office/powerpoint/2010/main" val="1909365722"/>
              </p:ext>
            </p:extLst>
          </p:nvPr>
        </p:nvGraphicFramePr>
        <p:xfrm>
          <a:off x="1504011" y="1499301"/>
          <a:ext cx="6168296" cy="1805601"/>
        </p:xfrm>
        <a:graphic>
          <a:graphicData uri="http://schemas.openxmlformats.org/drawingml/2006/table">
            <a:tbl>
              <a:tblPr firstRow="1" firstCol="1" bandRow="1"/>
              <a:tblGrid>
                <a:gridCol w="625316">
                  <a:extLst>
                    <a:ext uri="{9D8B030D-6E8A-4147-A177-3AD203B41FA5}">
                      <a16:colId xmlns:a16="http://schemas.microsoft.com/office/drawing/2014/main" val="317910519"/>
                    </a:ext>
                  </a:extLst>
                </a:gridCol>
                <a:gridCol w="5542980">
                  <a:extLst>
                    <a:ext uri="{9D8B030D-6E8A-4147-A177-3AD203B41FA5}">
                      <a16:colId xmlns:a16="http://schemas.microsoft.com/office/drawing/2014/main" val="3808676010"/>
                    </a:ext>
                  </a:extLst>
                </a:gridCol>
              </a:tblGrid>
              <a:tr h="601867">
                <a:tc>
                  <a:txBody>
                    <a:bodyPr/>
                    <a:lstStyle/>
                    <a:p>
                      <a:pPr>
                        <a:lnSpc>
                          <a:spcPct val="107000"/>
                        </a:lnSpc>
                        <a:spcAft>
                          <a:spcPts val="800"/>
                        </a:spcAft>
                      </a:pPr>
                      <a:r>
                        <a:rPr lang="en-GB"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1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Du liebst </a:t>
                      </a:r>
                      <a:r>
                        <a:rPr lang="de-DE" sz="2100" b="1" u="sng"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den</a:t>
                      </a:r>
                      <a:r>
                        <a:rPr lang="de-DE" sz="21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Hund (m). </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75480"/>
                  </a:ext>
                </a:extLst>
              </a:tr>
              <a:tr h="601867">
                <a:tc>
                  <a:txBody>
                    <a:bodyPr/>
                    <a:lstStyle/>
                    <a:p>
                      <a:pPr>
                        <a:lnSpc>
                          <a:spcPct val="107000"/>
                        </a:lnSpc>
                        <a:spcAft>
                          <a:spcPts val="800"/>
                        </a:spcAft>
                      </a:pPr>
                      <a:r>
                        <a:rPr lang="en-GB"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Das</a:t>
                      </a:r>
                      <a:r>
                        <a:rPr lang="en-GB" sz="21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Handy (</a:t>
                      </a:r>
                      <a:r>
                        <a:rPr lang="en-GB" sz="21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nt</a:t>
                      </a:r>
                      <a:r>
                        <a:rPr lang="en-GB" sz="21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21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21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21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hier</a:t>
                      </a:r>
                      <a:r>
                        <a:rPr lang="en-GB" sz="21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682472"/>
                  </a:ext>
                </a:extLst>
              </a:tr>
              <a:tr h="601867">
                <a:tc>
                  <a:txBody>
                    <a:bodyPr/>
                    <a:lstStyle/>
                    <a:p>
                      <a:pPr>
                        <a:lnSpc>
                          <a:spcPct val="107000"/>
                        </a:lnSpc>
                        <a:spcAft>
                          <a:spcPts val="800"/>
                        </a:spcAft>
                      </a:pPr>
                      <a:r>
                        <a:rPr lang="en-GB"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Die</a:t>
                      </a:r>
                      <a:r>
                        <a:rPr lang="en-GB" sz="21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21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Antwort</a:t>
                      </a:r>
                      <a:r>
                        <a:rPr lang="en-GB" sz="21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(f) </a:t>
                      </a:r>
                      <a:r>
                        <a:rPr lang="en-GB" sz="21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21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21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richtig</a:t>
                      </a:r>
                      <a:r>
                        <a:rPr lang="en-GB" sz="21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502686"/>
                  </a:ext>
                </a:extLst>
              </a:tr>
            </a:tbl>
          </a:graphicData>
        </a:graphic>
      </p:graphicFrame>
      <p:graphicFrame>
        <p:nvGraphicFramePr>
          <p:cNvPr id="17" name="Table 16">
            <a:extLst>
              <a:ext uri="{FF2B5EF4-FFF2-40B4-BE49-F238E27FC236}">
                <a16:creationId xmlns:a16="http://schemas.microsoft.com/office/drawing/2014/main" id="{FB8B5CBF-47B0-C8A1-6C9D-0933E93D4804}"/>
              </a:ext>
            </a:extLst>
          </p:cNvPr>
          <p:cNvGraphicFramePr>
            <a:graphicFrameLocks noGrp="1"/>
          </p:cNvGraphicFramePr>
          <p:nvPr>
            <p:extLst>
              <p:ext uri="{D42A27DB-BD31-4B8C-83A1-F6EECF244321}">
                <p14:modId xmlns:p14="http://schemas.microsoft.com/office/powerpoint/2010/main" val="2848453931"/>
              </p:ext>
            </p:extLst>
          </p:nvPr>
        </p:nvGraphicFramePr>
        <p:xfrm>
          <a:off x="1504011" y="4347006"/>
          <a:ext cx="6168296" cy="1805601"/>
        </p:xfrm>
        <a:graphic>
          <a:graphicData uri="http://schemas.openxmlformats.org/drawingml/2006/table">
            <a:tbl>
              <a:tblPr firstRow="1" firstCol="1" bandRow="1"/>
              <a:tblGrid>
                <a:gridCol w="625316">
                  <a:extLst>
                    <a:ext uri="{9D8B030D-6E8A-4147-A177-3AD203B41FA5}">
                      <a16:colId xmlns:a16="http://schemas.microsoft.com/office/drawing/2014/main" val="3013595162"/>
                    </a:ext>
                  </a:extLst>
                </a:gridCol>
                <a:gridCol w="5542980">
                  <a:extLst>
                    <a:ext uri="{9D8B030D-6E8A-4147-A177-3AD203B41FA5}">
                      <a16:colId xmlns:a16="http://schemas.microsoft.com/office/drawing/2014/main" val="2796333780"/>
                    </a:ext>
                  </a:extLst>
                </a:gridCol>
              </a:tblGrid>
              <a:tr h="601867">
                <a:tc>
                  <a:txBody>
                    <a:bodyPr/>
                    <a:lstStyle/>
                    <a:p>
                      <a:pPr>
                        <a:lnSpc>
                          <a:spcPct val="107000"/>
                        </a:lnSpc>
                        <a:spcAft>
                          <a:spcPts val="800"/>
                        </a:spcAft>
                      </a:pPr>
                      <a:r>
                        <a:rPr lang="en-GB"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1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Wir haben </a:t>
                      </a:r>
                      <a:r>
                        <a:rPr lang="de-DE" sz="2100" b="1" u="sng"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einen</a:t>
                      </a:r>
                      <a:r>
                        <a:rPr lang="de-DE" sz="21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Tisch (m). </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991908"/>
                  </a:ext>
                </a:extLst>
              </a:tr>
              <a:tr h="601867">
                <a:tc>
                  <a:txBody>
                    <a:bodyPr/>
                    <a:lstStyle/>
                    <a:p>
                      <a:pPr>
                        <a:lnSpc>
                          <a:spcPct val="107000"/>
                        </a:lnSpc>
                        <a:spcAft>
                          <a:spcPts val="800"/>
                        </a:spcAft>
                      </a:pPr>
                      <a:r>
                        <a:rPr lang="en-GB"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1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Hast du </a:t>
                      </a:r>
                      <a:r>
                        <a:rPr lang="de-DE" sz="2100" b="1" u="sng"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eine</a:t>
                      </a:r>
                      <a:r>
                        <a:rPr lang="de-DE" sz="21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Tasche (f)? </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749581"/>
                  </a:ext>
                </a:extLst>
              </a:tr>
              <a:tr h="601867">
                <a:tc>
                  <a:txBody>
                    <a:bodyPr/>
                    <a:lstStyle/>
                    <a:p>
                      <a:pPr>
                        <a:lnSpc>
                          <a:spcPct val="107000"/>
                        </a:lnSpc>
                        <a:spcAft>
                          <a:spcPts val="800"/>
                        </a:spcAft>
                      </a:pPr>
                      <a:r>
                        <a:rPr lang="en-GB" sz="21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1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Das ist </a:t>
                      </a:r>
                      <a:r>
                        <a:rPr lang="de-DE" sz="2100" b="1" u="sng"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ein</a:t>
                      </a:r>
                      <a:r>
                        <a:rPr lang="de-DE" sz="21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Lied (</a:t>
                      </a:r>
                      <a:r>
                        <a:rPr lang="de-DE" sz="2100" dirty="0" err="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nt</a:t>
                      </a:r>
                      <a:r>
                        <a:rPr lang="de-DE" sz="21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20597" marR="120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389317"/>
                  </a:ext>
                </a:extLst>
              </a:tr>
            </a:tbl>
          </a:graphicData>
        </a:graphic>
      </p:graphicFrame>
    </p:spTree>
    <p:extLst>
      <p:ext uri="{BB962C8B-B14F-4D97-AF65-F5344CB8AC3E}">
        <p14:creationId xmlns:p14="http://schemas.microsoft.com/office/powerpoint/2010/main" val="2859731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9991B1-57F9-26E4-2E72-EA5094B8B907}"/>
              </a:ext>
            </a:extLst>
          </p:cNvPr>
          <p:cNvGraphicFramePr>
            <a:graphicFrameLocks noGrp="1"/>
          </p:cNvGraphicFramePr>
          <p:nvPr>
            <p:extLst>
              <p:ext uri="{D42A27DB-BD31-4B8C-83A1-F6EECF244321}">
                <p14:modId xmlns:p14="http://schemas.microsoft.com/office/powerpoint/2010/main" val="3416651158"/>
              </p:ext>
            </p:extLst>
          </p:nvPr>
        </p:nvGraphicFramePr>
        <p:xfrm>
          <a:off x="807308" y="2583989"/>
          <a:ext cx="9881406" cy="3368344"/>
        </p:xfrm>
        <a:graphic>
          <a:graphicData uri="http://schemas.openxmlformats.org/drawingml/2006/table">
            <a:tbl>
              <a:tblPr firstRow="1" firstCol="1" bandRow="1"/>
              <a:tblGrid>
                <a:gridCol w="1975121">
                  <a:extLst>
                    <a:ext uri="{9D8B030D-6E8A-4147-A177-3AD203B41FA5}">
                      <a16:colId xmlns:a16="http://schemas.microsoft.com/office/drawing/2014/main" val="1830189793"/>
                    </a:ext>
                  </a:extLst>
                </a:gridCol>
                <a:gridCol w="1975121">
                  <a:extLst>
                    <a:ext uri="{9D8B030D-6E8A-4147-A177-3AD203B41FA5}">
                      <a16:colId xmlns:a16="http://schemas.microsoft.com/office/drawing/2014/main" val="2183787282"/>
                    </a:ext>
                  </a:extLst>
                </a:gridCol>
                <a:gridCol w="1999166">
                  <a:extLst>
                    <a:ext uri="{9D8B030D-6E8A-4147-A177-3AD203B41FA5}">
                      <a16:colId xmlns:a16="http://schemas.microsoft.com/office/drawing/2014/main" val="322929055"/>
                    </a:ext>
                  </a:extLst>
                </a:gridCol>
                <a:gridCol w="1999166">
                  <a:extLst>
                    <a:ext uri="{9D8B030D-6E8A-4147-A177-3AD203B41FA5}">
                      <a16:colId xmlns:a16="http://schemas.microsoft.com/office/drawing/2014/main" val="3970593371"/>
                    </a:ext>
                  </a:extLst>
                </a:gridCol>
                <a:gridCol w="1932832">
                  <a:extLst>
                    <a:ext uri="{9D8B030D-6E8A-4147-A177-3AD203B41FA5}">
                      <a16:colId xmlns:a16="http://schemas.microsoft.com/office/drawing/2014/main" val="1539671233"/>
                    </a:ext>
                  </a:extLst>
                </a:gridCol>
              </a:tblGrid>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see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go</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bring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give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96433256"/>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534085"/>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6.</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all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finished</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many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beautiful</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57578782"/>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657512"/>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young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tired</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kind</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quiet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36648203"/>
                  </a:ext>
                </a:extLst>
              </a:tr>
              <a:tr h="480898">
                <a:tc vMerge="1">
                  <a:txBody>
                    <a:bodyPr/>
                    <a:lstStyle/>
                    <a:p>
                      <a:endParaRPr lang="en-GB"/>
                    </a:p>
                  </a:txBody>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0133"/>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8.</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love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visit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be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like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02660771"/>
                  </a:ext>
                </a:extLst>
              </a:tr>
              <a:tr h="480898">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287159"/>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1_Voc_A.8.wav"/>
            </a:hlinkClick>
            <a:extLst>
              <a:ext uri="{FF2B5EF4-FFF2-40B4-BE49-F238E27FC236}">
                <a16:creationId xmlns:a16="http://schemas.microsoft.com/office/drawing/2014/main" id="{9340163C-A3AE-2CBD-3A12-660B1ECD45DF}"/>
              </a:ext>
            </a:extLst>
          </p:cNvPr>
          <p:cNvSpPr/>
          <p:nvPr/>
        </p:nvSpPr>
        <p:spPr>
          <a:xfrm>
            <a:off x="1576375" y="5269518"/>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1_Voc_A.7.wav"/>
            </a:hlinkClick>
            <a:extLst>
              <a:ext uri="{FF2B5EF4-FFF2-40B4-BE49-F238E27FC236}">
                <a16:creationId xmlns:a16="http://schemas.microsoft.com/office/drawing/2014/main" id="{7D859164-DE70-DD35-5D16-216E47DBF055}"/>
              </a:ext>
            </a:extLst>
          </p:cNvPr>
          <p:cNvSpPr/>
          <p:nvPr/>
        </p:nvSpPr>
        <p:spPr>
          <a:xfrm>
            <a:off x="1576375" y="448971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7</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1" name="Rectangle 10">
            <a:hlinkClick r:id="" action="ppaction://noaction">
              <a:snd r:embed="rId7" name="T1_Voc_A.5.wav"/>
            </a:hlinkClick>
            <a:extLst>
              <a:ext uri="{FF2B5EF4-FFF2-40B4-BE49-F238E27FC236}">
                <a16:creationId xmlns:a16="http://schemas.microsoft.com/office/drawing/2014/main" id="{4B089137-31CB-39FE-402A-306DD26A5FFD}"/>
              </a:ext>
            </a:extLst>
          </p:cNvPr>
          <p:cNvSpPr/>
          <p:nvPr/>
        </p:nvSpPr>
        <p:spPr>
          <a:xfrm>
            <a:off x="1576377" y="279076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13" name="Rectangle 12">
            <a:hlinkClick r:id="" action="ppaction://noaction">
              <a:snd r:embed="rId8" name="T1_Voc_A.6.wav"/>
            </a:hlinkClick>
            <a:extLst>
              <a:ext uri="{FF2B5EF4-FFF2-40B4-BE49-F238E27FC236}">
                <a16:creationId xmlns:a16="http://schemas.microsoft.com/office/drawing/2014/main" id="{11828BE4-54F6-A5AD-5C35-916DA72BC316}"/>
              </a:ext>
            </a:extLst>
          </p:cNvPr>
          <p:cNvSpPr/>
          <p:nvPr/>
        </p:nvSpPr>
        <p:spPr>
          <a:xfrm>
            <a:off x="1576376" y="36402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6</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6D202782-DB5D-A6FE-6B39-6DC5015E166C}"/>
              </a:ext>
            </a:extLst>
          </p:cNvPr>
          <p:cNvGraphicFramePr>
            <a:graphicFrameLocks noGrp="1"/>
          </p:cNvGraphicFramePr>
          <p:nvPr>
            <p:extLst>
              <p:ext uri="{D42A27DB-BD31-4B8C-83A1-F6EECF244321}">
                <p14:modId xmlns:p14="http://schemas.microsoft.com/office/powerpoint/2010/main" val="800860850"/>
              </p:ext>
            </p:extLst>
          </p:nvPr>
        </p:nvGraphicFramePr>
        <p:xfrm>
          <a:off x="807308" y="2222801"/>
          <a:ext cx="9881407" cy="361188"/>
        </p:xfrm>
        <a:graphic>
          <a:graphicData uri="http://schemas.openxmlformats.org/drawingml/2006/table">
            <a:tbl>
              <a:tblPr firstRow="1" firstCol="1" bandRow="1"/>
              <a:tblGrid>
                <a:gridCol w="1975121">
                  <a:extLst>
                    <a:ext uri="{9D8B030D-6E8A-4147-A177-3AD203B41FA5}">
                      <a16:colId xmlns:a16="http://schemas.microsoft.com/office/drawing/2014/main" val="4237966680"/>
                    </a:ext>
                  </a:extLst>
                </a:gridCol>
                <a:gridCol w="1975121">
                  <a:extLst>
                    <a:ext uri="{9D8B030D-6E8A-4147-A177-3AD203B41FA5}">
                      <a16:colId xmlns:a16="http://schemas.microsoft.com/office/drawing/2014/main" val="1540193922"/>
                    </a:ext>
                  </a:extLst>
                </a:gridCol>
                <a:gridCol w="1999167">
                  <a:extLst>
                    <a:ext uri="{9D8B030D-6E8A-4147-A177-3AD203B41FA5}">
                      <a16:colId xmlns:a16="http://schemas.microsoft.com/office/drawing/2014/main" val="434753518"/>
                    </a:ext>
                  </a:extLst>
                </a:gridCol>
                <a:gridCol w="1999167">
                  <a:extLst>
                    <a:ext uri="{9D8B030D-6E8A-4147-A177-3AD203B41FA5}">
                      <a16:colId xmlns:a16="http://schemas.microsoft.com/office/drawing/2014/main" val="1752695643"/>
                    </a:ext>
                  </a:extLst>
                </a:gridCol>
                <a:gridCol w="1932831">
                  <a:extLst>
                    <a:ext uri="{9D8B030D-6E8A-4147-A177-3AD203B41FA5}">
                      <a16:colId xmlns:a16="http://schemas.microsoft.com/office/drawing/2014/main" val="33817033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601110"/>
                  </a:ext>
                </a:extLst>
              </a:tr>
            </a:tbl>
          </a:graphicData>
        </a:graphic>
      </p:graphicFrame>
      <p:sp>
        <p:nvSpPr>
          <p:cNvPr id="10" name="TextBox 9">
            <a:extLst>
              <a:ext uri="{FF2B5EF4-FFF2-40B4-BE49-F238E27FC236}">
                <a16:creationId xmlns:a16="http://schemas.microsoft.com/office/drawing/2014/main" id="{EAF39B6D-EE63-4DBD-CD8E-7E94865A892C}"/>
              </a:ext>
            </a:extLst>
          </p:cNvPr>
          <p:cNvSpPr txBox="1"/>
          <p:nvPr/>
        </p:nvSpPr>
        <p:spPr>
          <a:xfrm>
            <a:off x="425799" y="1364741"/>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5349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extLst>
              <p:ext uri="{D42A27DB-BD31-4B8C-83A1-F6EECF244321}">
                <p14:modId xmlns:p14="http://schemas.microsoft.com/office/powerpoint/2010/main" val="3444077460"/>
              </p:ext>
            </p:extLst>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1.</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colour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2.</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event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3.</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colour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season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4.</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an animal</a:t>
                      </a:r>
                      <a:endParaRPr lang="en-GB" sz="200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1_Voc_B.4.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1_Voc_B.3.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1_Voc_B.1.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1_Voc_B.2.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1778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extLst>
              <p:ext uri="{D42A27DB-BD31-4B8C-83A1-F6EECF244321}">
                <p14:modId xmlns:p14="http://schemas.microsoft.com/office/powerpoint/2010/main" val="1845483613"/>
              </p:ext>
            </p:extLst>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5.</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personality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type of 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colour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6.</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season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7.</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part of the body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event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8.</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season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1_Voc_B.8.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1_Voc_B.7.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1" name="Rectangle 10">
            <a:hlinkClick r:id="" action="ppaction://noaction">
              <a:snd r:embed="rId7" name="T1_Voc_B.5.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5</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3" name="Rectangle 12">
            <a:hlinkClick r:id="" action="ppaction://noaction">
              <a:snd r:embed="rId8" name="T1_Voc_B.6.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5037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a:t>
            </a:r>
            <a:r>
              <a:rPr lang="en-US" sz="2000" b="1" u="sng"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German</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b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English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5" name="Title 2">
            <a:extLst>
              <a:ext uri="{FF2B5EF4-FFF2-40B4-BE49-F238E27FC236}">
                <a16:creationId xmlns:a16="http://schemas.microsoft.com/office/drawing/2014/main" id="{38DFC2D2-95C1-4284-24BB-0E84D3647F0D}"/>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9" name="Picture 8" descr="Icon&#10;&#10;Description automatically generated">
            <a:extLst>
              <a:ext uri="{FF2B5EF4-FFF2-40B4-BE49-F238E27FC236}">
                <a16:creationId xmlns:a16="http://schemas.microsoft.com/office/drawing/2014/main" id="{B98C8F89-33AC-A281-72DD-E5E8833F1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14" name="TextBox 13">
            <a:extLst>
              <a:ext uri="{FF2B5EF4-FFF2-40B4-BE49-F238E27FC236}">
                <a16:creationId xmlns:a16="http://schemas.microsoft.com/office/drawing/2014/main" id="{874FAF9E-38E3-4BC5-8F1E-C2E36F55B6D0}"/>
              </a:ext>
            </a:extLst>
          </p:cNvPr>
          <p:cNvSpPr txBox="1"/>
          <p:nvPr/>
        </p:nvSpPr>
        <p:spPr>
          <a:xfrm>
            <a:off x="904945" y="1821095"/>
            <a:ext cx="10989637" cy="4504759"/>
          </a:xfrm>
          <a:prstGeom prst="rect">
            <a:avLst/>
          </a:prstGeom>
          <a:noFill/>
        </p:spPr>
        <p:txBody>
          <a:bodyPr wrap="square">
            <a:spAutoFit/>
          </a:bodyPr>
          <a:lstStyle/>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Die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Schule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toll</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_____________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Ich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rede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mit dem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Sportler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 _____________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with</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Er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spielt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Gitarre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He _____________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Wohnt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deine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Familie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England?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Does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your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 ____________ in England?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Er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holt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sein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Geld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He _____________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his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Wir haben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keinen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Plan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have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Dieser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Park</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ist groß.				_____________ _____________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big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Wer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kennt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den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Musiker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Who _____________ the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56206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English word(s)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German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7" name="TextBox 6">
            <a:extLst>
              <a:ext uri="{FF2B5EF4-FFF2-40B4-BE49-F238E27FC236}">
                <a16:creationId xmlns:a16="http://schemas.microsoft.com/office/drawing/2014/main" id="{1B8E5340-97D6-E665-1CF4-F707ECA0C7FA}"/>
              </a:ext>
            </a:extLst>
          </p:cNvPr>
          <p:cNvSpPr txBox="1"/>
          <p:nvPr/>
        </p:nvSpPr>
        <p:spPr>
          <a:xfrm>
            <a:off x="444843" y="1330992"/>
            <a:ext cx="11405287" cy="5643533"/>
          </a:xfrm>
          <a:prstGeom prst="rect">
            <a:avLst/>
          </a:prstGeom>
          <a:noFill/>
        </p:spPr>
        <p:txBody>
          <a:bodyPr wrap="square">
            <a:spAutoFit/>
          </a:bodyPr>
          <a:lstStyle/>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You like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countryside.		____________ ____________ das Land.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We are in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village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Wir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im</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There are lots of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houses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Es gibt viele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Do you listen</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music</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du _____________?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 eat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six o‘clock.			__________ __________ um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sechs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Uhr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girl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 tired.			Das _____________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müde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When in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concert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Wann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das _____________?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He works as a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teacher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Er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artbeitet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als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9.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Are</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you friendly?			_____________ du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freundlich</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10. I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love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culture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in Switzerland.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Ich _____________ die _____________ in der Schweiz.</a:t>
            </a:r>
            <a:r>
              <a:rPr lang="de-DE"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 </a:t>
            </a: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20802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person the sentence is about.</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34" name="Table 33">
            <a:extLst>
              <a:ext uri="{FF2B5EF4-FFF2-40B4-BE49-F238E27FC236}">
                <a16:creationId xmlns:a16="http://schemas.microsoft.com/office/drawing/2014/main" id="{B75F9143-9EFA-2D15-074C-DB5B797F2F19}"/>
              </a:ext>
            </a:extLst>
          </p:cNvPr>
          <p:cNvGraphicFramePr>
            <a:graphicFrameLocks noGrp="1"/>
          </p:cNvGraphicFramePr>
          <p:nvPr>
            <p:extLst>
              <p:ext uri="{D42A27DB-BD31-4B8C-83A1-F6EECF244321}">
                <p14:modId xmlns:p14="http://schemas.microsoft.com/office/powerpoint/2010/main" val="3013253074"/>
              </p:ext>
            </p:extLst>
          </p:nvPr>
        </p:nvGraphicFramePr>
        <p:xfrm>
          <a:off x="1453174" y="1274817"/>
          <a:ext cx="9720701" cy="4877788"/>
        </p:xfrm>
        <a:graphic>
          <a:graphicData uri="http://schemas.openxmlformats.org/drawingml/2006/table">
            <a:tbl>
              <a:tblPr firstRow="1" firstCol="1" bandRow="1"/>
              <a:tblGrid>
                <a:gridCol w="453528">
                  <a:extLst>
                    <a:ext uri="{9D8B030D-6E8A-4147-A177-3AD203B41FA5}">
                      <a16:colId xmlns:a16="http://schemas.microsoft.com/office/drawing/2014/main" val="2066128123"/>
                    </a:ext>
                  </a:extLst>
                </a:gridCol>
                <a:gridCol w="1777012">
                  <a:extLst>
                    <a:ext uri="{9D8B030D-6E8A-4147-A177-3AD203B41FA5}">
                      <a16:colId xmlns:a16="http://schemas.microsoft.com/office/drawing/2014/main" val="3481397372"/>
                    </a:ext>
                  </a:extLst>
                </a:gridCol>
                <a:gridCol w="2350182">
                  <a:extLst>
                    <a:ext uri="{9D8B030D-6E8A-4147-A177-3AD203B41FA5}">
                      <a16:colId xmlns:a16="http://schemas.microsoft.com/office/drawing/2014/main" val="1640150632"/>
                    </a:ext>
                  </a:extLst>
                </a:gridCol>
                <a:gridCol w="305134">
                  <a:extLst>
                    <a:ext uri="{9D8B030D-6E8A-4147-A177-3AD203B41FA5}">
                      <a16:colId xmlns:a16="http://schemas.microsoft.com/office/drawing/2014/main" val="484657557"/>
                    </a:ext>
                  </a:extLst>
                </a:gridCol>
                <a:gridCol w="459092">
                  <a:extLst>
                    <a:ext uri="{9D8B030D-6E8A-4147-A177-3AD203B41FA5}">
                      <a16:colId xmlns:a16="http://schemas.microsoft.com/office/drawing/2014/main" val="2538260604"/>
                    </a:ext>
                  </a:extLst>
                </a:gridCol>
                <a:gridCol w="1750116">
                  <a:extLst>
                    <a:ext uri="{9D8B030D-6E8A-4147-A177-3AD203B41FA5}">
                      <a16:colId xmlns:a16="http://schemas.microsoft.com/office/drawing/2014/main" val="661966759"/>
                    </a:ext>
                  </a:extLst>
                </a:gridCol>
                <a:gridCol w="2625637">
                  <a:extLst>
                    <a:ext uri="{9D8B030D-6E8A-4147-A177-3AD203B41FA5}">
                      <a16:colId xmlns:a16="http://schemas.microsoft.com/office/drawing/2014/main" val="503835727"/>
                    </a:ext>
                  </a:extLst>
                </a:gridCol>
              </a:tblGrid>
              <a:tr h="1700126">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sieht einen Film.</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600">
                          <a:effectLst/>
                          <a:latin typeface="Calibri" panose="020F0502020204030204" pitchFamily="34" charset="0"/>
                          <a:ea typeface="Malgun Gothic" panose="020B0503020000020004" pitchFamily="34" charset="-127"/>
                          <a:cs typeface="Arial" panose="020B0604020202020204" pitchFamily="34" charset="0"/>
                        </a:rPr>
                        <a:t> </a:t>
                      </a: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kann schwimmen.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730617"/>
                  </a:ext>
                </a:extLst>
              </a:tr>
              <a:tr h="1588831">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you </a:t>
                      </a:r>
                      <a:r>
                        <a:rPr lang="en-GB" sz="1600" baseline="-250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haben Wasser.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5</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effectLst/>
                          <a:latin typeface="Calibri" panose="020F050202020403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seid lieb.</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195004"/>
                  </a:ext>
                </a:extLst>
              </a:tr>
              <a:tr h="1588831">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3</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r>
                        <a:rPr lang="en-GB" sz="1600">
                          <a:effectLst/>
                          <a:latin typeface="Calibri" panose="020F0502020204030204" pitchFamily="34" charset="0"/>
                          <a:ea typeface="Malgun Gothic" panose="020B0503020000020004" pitchFamily="34" charset="-127"/>
                          <a:cs typeface="Arial" panose="020B0604020202020204" pitchFamily="34" charset="0"/>
                        </a:rPr>
                        <a:t> </a:t>
                      </a: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gibst viele Geschenke.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6</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r>
                        <a:rPr lang="en-GB" sz="1600">
                          <a:effectLst/>
                          <a:latin typeface="Calibri" panose="020F0502020204030204" pitchFamily="34" charset="0"/>
                          <a:ea typeface="Malgun Gothic" panose="020B0503020000020004" pitchFamily="34" charset="-127"/>
                          <a:cs typeface="Arial" panose="020B0604020202020204" pitchFamily="34" charset="0"/>
                        </a:rPr>
                        <a:t> </a:t>
                      </a: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stehen neben dem Fenster.</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0166" marR="100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713670"/>
                  </a:ext>
                </a:extLst>
              </a:tr>
            </a:tbl>
          </a:graphicData>
        </a:graphic>
      </p:graphicFrame>
      <p:sp>
        <p:nvSpPr>
          <p:cNvPr id="35" name="Right Brace 34" descr="right brace to connect possible answers with the question">
            <a:extLst>
              <a:ext uri="{FF2B5EF4-FFF2-40B4-BE49-F238E27FC236}">
                <a16:creationId xmlns:a16="http://schemas.microsoft.com/office/drawing/2014/main" id="{0B03CB91-2672-69EB-ADDF-72D4C8B02D41}"/>
              </a:ext>
            </a:extLst>
          </p:cNvPr>
          <p:cNvSpPr/>
          <p:nvPr/>
        </p:nvSpPr>
        <p:spPr>
          <a:xfrm>
            <a:off x="3300492" y="1499694"/>
            <a:ext cx="319973" cy="1377277"/>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Right Brace 35" descr="right brace to connect possible answers with the question">
            <a:extLst>
              <a:ext uri="{FF2B5EF4-FFF2-40B4-BE49-F238E27FC236}">
                <a16:creationId xmlns:a16="http://schemas.microsoft.com/office/drawing/2014/main" id="{10EE005F-A247-BEFC-26D3-061B84199A5C}"/>
              </a:ext>
            </a:extLst>
          </p:cNvPr>
          <p:cNvSpPr/>
          <p:nvPr/>
        </p:nvSpPr>
        <p:spPr>
          <a:xfrm>
            <a:off x="3300492" y="3090929"/>
            <a:ext cx="319973" cy="1377277"/>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Right Brace 36" descr="right brace to connect possible answers with the question">
            <a:extLst>
              <a:ext uri="{FF2B5EF4-FFF2-40B4-BE49-F238E27FC236}">
                <a16:creationId xmlns:a16="http://schemas.microsoft.com/office/drawing/2014/main" id="{B29EC353-90E4-0D3C-FB4B-9E3C86EB8EC6}"/>
              </a:ext>
            </a:extLst>
          </p:cNvPr>
          <p:cNvSpPr/>
          <p:nvPr/>
        </p:nvSpPr>
        <p:spPr>
          <a:xfrm>
            <a:off x="8179786" y="3090928"/>
            <a:ext cx="319973" cy="1377277"/>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Right Brace 37" descr="right brace to connect possible answers with the question">
            <a:extLst>
              <a:ext uri="{FF2B5EF4-FFF2-40B4-BE49-F238E27FC236}">
                <a16:creationId xmlns:a16="http://schemas.microsoft.com/office/drawing/2014/main" id="{B7EB3936-6683-BB39-B416-B119BC4484C5}"/>
              </a:ext>
            </a:extLst>
          </p:cNvPr>
          <p:cNvSpPr/>
          <p:nvPr/>
        </p:nvSpPr>
        <p:spPr>
          <a:xfrm>
            <a:off x="8189549" y="1456889"/>
            <a:ext cx="319973" cy="1377277"/>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 name="Right Brace 38" descr="right brace to connect possible answers with the question">
            <a:extLst>
              <a:ext uri="{FF2B5EF4-FFF2-40B4-BE49-F238E27FC236}">
                <a16:creationId xmlns:a16="http://schemas.microsoft.com/office/drawing/2014/main" id="{47CB04DA-F0F1-2CFD-B42C-B51CD3A4A5F0}"/>
              </a:ext>
            </a:extLst>
          </p:cNvPr>
          <p:cNvSpPr/>
          <p:nvPr/>
        </p:nvSpPr>
        <p:spPr>
          <a:xfrm>
            <a:off x="3300492" y="4669667"/>
            <a:ext cx="319973" cy="1377277"/>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 name="Right Brace 39" descr="right brace to connect possible answers with the question">
            <a:extLst>
              <a:ext uri="{FF2B5EF4-FFF2-40B4-BE49-F238E27FC236}">
                <a16:creationId xmlns:a16="http://schemas.microsoft.com/office/drawing/2014/main" id="{B14E9255-AC27-5246-6E28-1D91E8A3007D}"/>
              </a:ext>
            </a:extLst>
          </p:cNvPr>
          <p:cNvSpPr/>
          <p:nvPr/>
        </p:nvSpPr>
        <p:spPr>
          <a:xfrm>
            <a:off x="8189549" y="4685778"/>
            <a:ext cx="319973" cy="1377277"/>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01960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latin typeface="Century Gothic" panose="020B0502020202020204" pitchFamily="34" charset="0"/>
                <a:ea typeface="SimSun" panose="02010600030101010101" pitchFamily="2" charset="-122"/>
                <a:cs typeface="Times New Roman" panose="02020603050405020304" pitchFamily="18" charset="0"/>
              </a:rPr>
              <a:t>B</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noun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5" name="Table 4">
            <a:extLst>
              <a:ext uri="{FF2B5EF4-FFF2-40B4-BE49-F238E27FC236}">
                <a16:creationId xmlns:a16="http://schemas.microsoft.com/office/drawing/2014/main" id="{7C7D807A-3FF6-4472-5494-C717ADA7D401}"/>
              </a:ext>
            </a:extLst>
          </p:cNvPr>
          <p:cNvGraphicFramePr>
            <a:graphicFrameLocks noGrp="1"/>
          </p:cNvGraphicFramePr>
          <p:nvPr>
            <p:extLst>
              <p:ext uri="{D42A27DB-BD31-4B8C-83A1-F6EECF244321}">
                <p14:modId xmlns:p14="http://schemas.microsoft.com/office/powerpoint/2010/main" val="776299635"/>
              </p:ext>
            </p:extLst>
          </p:nvPr>
        </p:nvGraphicFramePr>
        <p:xfrm>
          <a:off x="1453174" y="1274817"/>
          <a:ext cx="8843993" cy="5060950"/>
        </p:xfrm>
        <a:graphic>
          <a:graphicData uri="http://schemas.openxmlformats.org/drawingml/2006/table">
            <a:tbl>
              <a:tblPr firstRow="1" firstCol="1" bandRow="1"/>
              <a:tblGrid>
                <a:gridCol w="695810">
                  <a:extLst>
                    <a:ext uri="{9D8B030D-6E8A-4147-A177-3AD203B41FA5}">
                      <a16:colId xmlns:a16="http://schemas.microsoft.com/office/drawing/2014/main" val="3224916127"/>
                    </a:ext>
                  </a:extLst>
                </a:gridCol>
                <a:gridCol w="2725819">
                  <a:extLst>
                    <a:ext uri="{9D8B030D-6E8A-4147-A177-3AD203B41FA5}">
                      <a16:colId xmlns:a16="http://schemas.microsoft.com/office/drawing/2014/main" val="3478287250"/>
                    </a:ext>
                  </a:extLst>
                </a:gridCol>
                <a:gridCol w="2708930">
                  <a:extLst>
                    <a:ext uri="{9D8B030D-6E8A-4147-A177-3AD203B41FA5}">
                      <a16:colId xmlns:a16="http://schemas.microsoft.com/office/drawing/2014/main" val="2131560851"/>
                    </a:ext>
                  </a:extLst>
                </a:gridCol>
                <a:gridCol w="2713434">
                  <a:extLst>
                    <a:ext uri="{9D8B030D-6E8A-4147-A177-3AD203B41FA5}">
                      <a16:colId xmlns:a16="http://schemas.microsoft.com/office/drawing/2014/main" val="1745525640"/>
                    </a:ext>
                  </a:extLst>
                </a:gridCol>
              </a:tblGrid>
              <a:tr h="1012190">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Welches</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Häuser (pl)</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Essen (nt)</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möchtest du?</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842877"/>
                  </a:ext>
                </a:extLst>
              </a:tr>
              <a:tr h="1012190">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Diese</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Stadt (f)</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See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ist sehr schön.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753162"/>
                  </a:ext>
                </a:extLst>
              </a:tr>
              <a:tr h="1012190">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Mein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Bruder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Schwester (f)</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ist achtzehn.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537084"/>
                  </a:ext>
                </a:extLst>
              </a:tr>
              <a:tr h="1012190">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Ihre</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Katze (f)</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Hund (m)</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Century Gothic" panose="020B0502020202020204" pitchFamily="34" charset="0"/>
                          <a:ea typeface="MS Gothic" panose="020B0609070205080204" pitchFamily="49" charset="-128"/>
                          <a:cs typeface="Segoe UI Symbol" panose="020B0502040204020203" pitchFamily="34" charset="0"/>
                        </a:rPr>
                        <a:t>ist schwarz.</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695610"/>
                  </a:ext>
                </a:extLst>
              </a:tr>
              <a:tr h="1012190">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5.</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10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Er hat</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kein</a:t>
                      </a:r>
                      <a:endParaRPr lang="en-GB" sz="200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100" dirty="0">
                          <a:solidFill>
                            <a:srgbClr val="1F4E79"/>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21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Kuchen (m).</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100" dirty="0">
                          <a:solidFill>
                            <a:srgbClr val="1F4E79"/>
                          </a:solidFill>
                          <a:effectLst/>
                          <a:latin typeface="MS Gothic" panose="020B0609070205080204" pitchFamily="49" charset="-128"/>
                          <a:ea typeface="MS Gothic" panose="020B0609070205080204" pitchFamily="49" charset="-128"/>
                          <a:cs typeface="Arial" panose="020B0604020202020204" pitchFamily="34" charset="0"/>
                        </a:rPr>
                        <a:t>☐</a:t>
                      </a:r>
                      <a:r>
                        <a:rPr lang="en-GB" sz="2100" dirty="0">
                          <a:solidFill>
                            <a:srgbClr val="1F4E79"/>
                          </a:solidFill>
                          <a:effectLst/>
                          <a:latin typeface="Century Gothic" panose="020B0502020202020204" pitchFamily="34" charset="0"/>
                          <a:ea typeface="MS Gothic" panose="020B0609070205080204" pitchFamily="49" charset="-128"/>
                          <a:cs typeface="Arial" panose="020B0604020202020204" pitchFamily="34" charset="0"/>
                        </a:rPr>
                        <a:t> Spiel (n).</a:t>
                      </a:r>
                      <a:endParaRPr lang="en-GB" sz="2000" dirty="0">
                        <a:effectLst/>
                        <a:latin typeface="Calibri" panose="020F0502020204030204" pitchFamily="34" charset="0"/>
                        <a:ea typeface="Malgun Gothic" panose="020B0503020000020004" pitchFamily="34" charset="-127"/>
                        <a:cs typeface="Arial" panose="020B0604020202020204" pitchFamily="34" charset="0"/>
                      </a:endParaRPr>
                    </a:p>
                  </a:txBody>
                  <a:tcPr marL="121598" marR="121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604769"/>
                  </a:ext>
                </a:extLst>
              </a:tr>
            </a:tbl>
          </a:graphicData>
        </a:graphic>
      </p:graphicFrame>
    </p:spTree>
    <p:extLst>
      <p:ext uri="{BB962C8B-B14F-4D97-AF65-F5344CB8AC3E}">
        <p14:creationId xmlns:p14="http://schemas.microsoft.com/office/powerpoint/2010/main" val="21944295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3516</Words>
  <Application>Microsoft Macintosh PowerPoint</Application>
  <PresentationFormat>Widescreen</PresentationFormat>
  <Paragraphs>831</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Gothic</vt:lpstr>
      <vt:lpstr>Arial</vt:lpstr>
      <vt:lpstr>Calibri</vt:lpstr>
      <vt:lpstr>Century Gothic</vt:lpstr>
      <vt:lpstr>Modern Love</vt:lpstr>
      <vt:lpstr>Segoe UI Symbol</vt:lpstr>
      <vt:lpstr>Symbol</vt:lpstr>
      <vt:lpstr>Wingdings</vt:lpstr>
      <vt:lpstr>1_Office Theme</vt:lpstr>
      <vt:lpstr>Interacting</vt:lpstr>
      <vt:lpstr>hören</vt:lpstr>
      <vt:lpstr>hören</vt:lpstr>
      <vt:lpstr>hören</vt:lpstr>
      <vt:lpstr>hören</vt:lpstr>
      <vt:lpstr>PowerPoint Presentation</vt:lpstr>
      <vt:lpstr>schreiben</vt:lpstr>
      <vt:lpstr>PowerPoint Presentation</vt:lpstr>
      <vt:lpstr>PowerPoint Presentation</vt:lpstr>
      <vt:lpstr>PowerPoint Presentation</vt:lpstr>
      <vt:lpstr>schreiben</vt:lpstr>
      <vt:lpstr>schreiben</vt:lpstr>
      <vt:lpstr>Tschüss!</vt:lpstr>
      <vt:lpstr>hören</vt:lpstr>
      <vt:lpstr>hören</vt:lpstr>
      <vt:lpstr>hören</vt:lpstr>
      <vt:lpstr>hören</vt:lpstr>
      <vt:lpstr>PowerPoint Presentation</vt:lpstr>
      <vt:lpstr>schreiben</vt:lpstr>
      <vt:lpstr>PowerPoint Presentation</vt:lpstr>
      <vt:lpstr>PowerPoint Presentation</vt:lpstr>
      <vt:lpstr>PowerPoint Presentation</vt:lpstr>
      <vt:lpstr>schreiben</vt:lpstr>
      <vt:lpstr>schreiben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Jasmin Silver</cp:lastModifiedBy>
  <cp:revision>49</cp:revision>
  <dcterms:created xsi:type="dcterms:W3CDTF">2021-07-02T19:27:01Z</dcterms:created>
  <dcterms:modified xsi:type="dcterms:W3CDTF">2024-05-13T09:21:28Z</dcterms:modified>
</cp:coreProperties>
</file>