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4" r:id="rId1"/>
  </p:sldMasterIdLst>
  <p:notesMasterIdLst>
    <p:notesMasterId r:id="rId31"/>
  </p:notesMasterIdLst>
  <p:handoutMasterIdLst>
    <p:handoutMasterId r:id="rId32"/>
  </p:handoutMasterIdLst>
  <p:sldIdLst>
    <p:sldId id="536" r:id="rId2"/>
    <p:sldId id="479" r:id="rId3"/>
    <p:sldId id="470" r:id="rId4"/>
    <p:sldId id="481" r:id="rId5"/>
    <p:sldId id="533" r:id="rId6"/>
    <p:sldId id="484" r:id="rId7"/>
    <p:sldId id="486" r:id="rId8"/>
    <p:sldId id="485" r:id="rId9"/>
    <p:sldId id="487" r:id="rId10"/>
    <p:sldId id="488" r:id="rId11"/>
    <p:sldId id="491" r:id="rId12"/>
    <p:sldId id="496" r:id="rId13"/>
    <p:sldId id="492" r:id="rId14"/>
    <p:sldId id="495" r:id="rId15"/>
    <p:sldId id="497" r:id="rId16"/>
    <p:sldId id="498" r:id="rId17"/>
    <p:sldId id="499" r:id="rId18"/>
    <p:sldId id="500" r:id="rId19"/>
    <p:sldId id="514" r:id="rId20"/>
    <p:sldId id="515" r:id="rId21"/>
    <p:sldId id="517" r:id="rId22"/>
    <p:sldId id="518" r:id="rId23"/>
    <p:sldId id="535" r:id="rId24"/>
    <p:sldId id="524" r:id="rId25"/>
    <p:sldId id="525" r:id="rId26"/>
    <p:sldId id="537" r:id="rId27"/>
    <p:sldId id="508" r:id="rId28"/>
    <p:sldId id="526" r:id="rId29"/>
    <p:sldId id="287" r:id="rId30"/>
  </p:sldIdLst>
  <p:sldSz cx="9144000" cy="6858000" type="screen4x3"/>
  <p:notesSz cx="6718300" cy="9867900"/>
  <p:embeddedFontLs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Effra" panose="020B0604020202020204" charset="0"/>
      <p:regular r:id="rId37"/>
      <p:bold r:id="rId38"/>
      <p:italic r:id="rId39"/>
      <p:boldItalic r:id="rId40"/>
    </p:embeddedFont>
    <p:embeddedFont>
      <p:font typeface="Effra Bold" panose="020B0604020202020204" charset="0"/>
      <p:bold r:id="rId41"/>
    </p:embeddedFont>
    <p:embeddedFont>
      <p:font typeface="Effra Light" panose="020B0604020202020204" charset="0"/>
      <p:regular r:id="rId42"/>
      <p:italic r:id="rId4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A33E1-EFAA-4355-A2C6-F767873FBEC5}" v="31" dt="2023-06-21T14:20:48.875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4" autoAdjust="0"/>
  </p:normalViewPr>
  <p:slideViewPr>
    <p:cSldViewPr snapToGrid="0">
      <p:cViewPr varScale="1"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56" y="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Pontikas" userId="3a74481b-9008-4cc5-af9c-e3e6bc86ebad" providerId="ADAL" clId="{096A33E1-EFAA-4355-A2C6-F767873FBEC5}"/>
    <pc:docChg chg="modSld">
      <pc:chgData name="George Pontikas" userId="3a74481b-9008-4cc5-af9c-e3e6bc86ebad" providerId="ADAL" clId="{096A33E1-EFAA-4355-A2C6-F767873FBEC5}" dt="2023-06-21T14:20:48.875" v="30" actId="14100"/>
      <pc:docMkLst>
        <pc:docMk/>
      </pc:docMkLst>
      <pc:sldChg chg="modSp">
        <pc:chgData name="George Pontikas" userId="3a74481b-9008-4cc5-af9c-e3e6bc86ebad" providerId="ADAL" clId="{096A33E1-EFAA-4355-A2C6-F767873FBEC5}" dt="2023-06-21T14:20:48.875" v="30" actId="14100"/>
        <pc:sldMkLst>
          <pc:docMk/>
          <pc:sldMk cId="2441893897" sldId="524"/>
        </pc:sldMkLst>
        <pc:spChg chg="mod">
          <ac:chgData name="George Pontikas" userId="3a74481b-9008-4cc5-af9c-e3e6bc86ebad" providerId="ADAL" clId="{096A33E1-EFAA-4355-A2C6-F767873FBEC5}" dt="2023-06-21T14:20:48.875" v="30" actId="14100"/>
          <ac:spMkLst>
            <pc:docMk/>
            <pc:sldMk cId="2441893897" sldId="52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783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75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4812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10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</a:t>
            </a:r>
            <a:r>
              <a:rPr lang="en-GB" baseline="0"/>
              <a:t> may need to require(lattice) for this to 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</a:t>
            </a:r>
            <a:r>
              <a:rPr lang="en-GB" baseline="0"/>
              <a:t> may need to require(lattice) for this to 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3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Unit name here, max 2 line, adjust width of box if required</a:t>
            </a:r>
            <a:endParaRPr lang="en-GB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v93wg/" TargetMode="External"/><Relationship Id="rId2" Type="http://schemas.openxmlformats.org/officeDocument/2006/relationships/hyperlink" Target="https://osf.io/fe4u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man.ucsd.edu/mailman/listinfo/ling-r-lang-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ct val="0"/>
              </a:spcBef>
              <a:buClrTx/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Practical Example of</a:t>
            </a:r>
          </a:p>
          <a:p>
            <a:pPr marL="0" lvl="1" indent="0" algn="ctr">
              <a:spcBef>
                <a:spcPct val="0"/>
              </a:spcBef>
              <a:buClrTx/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Mixed-Effects Models in R</a:t>
            </a:r>
          </a:p>
        </p:txBody>
      </p:sp>
    </p:spTree>
    <p:extLst>
      <p:ext uri="{BB962C8B-B14F-4D97-AF65-F5344CB8AC3E}">
        <p14:creationId xmlns:p14="http://schemas.microsoft.com/office/powerpoint/2010/main" val="32950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 </a:t>
            </a:r>
            <a:br>
              <a:rPr lang="en-GB" sz="3200"/>
            </a:br>
            <a:r>
              <a:rPr lang="en-GB" sz="3200"/>
              <a:t>Assessing model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 err="1"/>
              <a:t>We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can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assess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whether</a:t>
            </a:r>
            <a:r>
              <a:rPr lang="de-DE" altLang="en-US" sz="2400" b="1" dirty="0"/>
              <a:t> the </a:t>
            </a:r>
            <a:r>
              <a:rPr lang="de-DE" altLang="en-US" sz="2400" b="1" dirty="0" err="1"/>
              <a:t>random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slopes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improve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model</a:t>
            </a:r>
            <a:r>
              <a:rPr lang="de-DE" altLang="en-US" sz="2400" b="1" dirty="0"/>
              <a:t> fit </a:t>
            </a:r>
            <a:r>
              <a:rPr lang="de-DE" altLang="en-US" sz="2400" b="1" dirty="0" err="1"/>
              <a:t>using</a:t>
            </a:r>
            <a:r>
              <a:rPr lang="de-DE" altLang="en-US" sz="2400" b="1" dirty="0"/>
              <a:t> the 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anova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altLang="en-US" sz="2400" b="1" dirty="0"/>
              <a:t> function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/>
              <a:t>In this </a:t>
            </a:r>
            <a:r>
              <a:rPr lang="de-DE" altLang="en-US" sz="2400" dirty="0" err="1"/>
              <a:t>case</a:t>
            </a:r>
            <a:r>
              <a:rPr lang="de-DE" altLang="en-US" sz="2400" dirty="0"/>
              <a:t>, </a:t>
            </a:r>
            <a:r>
              <a:rPr lang="de-DE" altLang="en-US" sz="2400" dirty="0" err="1"/>
              <a:t>including</a:t>
            </a:r>
            <a:r>
              <a:rPr lang="de-DE" altLang="en-US" sz="2400" dirty="0"/>
              <a:t> </a:t>
            </a:r>
            <a:r>
              <a:rPr lang="de-DE" altLang="en-US" sz="2400" dirty="0" err="1"/>
              <a:t>random</a:t>
            </a:r>
            <a:r>
              <a:rPr lang="de-DE" altLang="en-US" sz="2400" dirty="0"/>
              <a:t> </a:t>
            </a:r>
            <a:r>
              <a:rPr lang="de-DE" altLang="en-US" sz="2400" dirty="0" err="1"/>
              <a:t>slopes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leads</a:t>
            </a:r>
            <a:r>
              <a:rPr lang="de-DE" altLang="en-US" sz="2400" dirty="0"/>
              <a:t> to </a:t>
            </a:r>
            <a:r>
              <a:rPr lang="de-DE" altLang="en-US" sz="2400" dirty="0" err="1"/>
              <a:t>improved</a:t>
            </a:r>
            <a:r>
              <a:rPr lang="de-DE" altLang="en-US" sz="2400" dirty="0"/>
              <a:t> fit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anova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(model.example1.1, model.example1.2)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refitting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model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(s) with ML (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instead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of REML)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Data: data.example1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model.example1.1: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~ condition + (1|subject) + (1|item)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model.example1.2: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~ condition + (1+condition|subject) + (1+condition|item)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AIC   BIC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logLik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deviance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Chisq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Chi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Pr(&gt;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Chisq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model.example1.1  5 13256 13280 -6622.9    13246                     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model.example1.2  9 13235 13278 -6608.5    13217 28.88      4  8.267e-06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Signif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codes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1902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A closer look at the random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We can use the </a:t>
            </a:r>
            <a:r>
              <a:rPr lang="de-DE" altLang="en-US" sz="2400">
                <a:latin typeface="Consolas" panose="020B0609020204030204" pitchFamily="49" charset="0"/>
                <a:cs typeface="Consolas" panose="020B0609020204030204" pitchFamily="49" charset="0"/>
              </a:rPr>
              <a:t>dotplot()</a:t>
            </a:r>
            <a:r>
              <a:rPr lang="de-DE" altLang="en-US" sz="2400" b="1"/>
              <a:t> function to look at the random effects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dotplot(ranef(model.example1.2))$subject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60546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71" y="3023122"/>
            <a:ext cx="360546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A closer look at the random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We can use the </a:t>
            </a:r>
            <a:r>
              <a:rPr lang="de-DE" altLang="en-US" sz="2400">
                <a:latin typeface="Consolas" panose="020B0609020204030204" pitchFamily="49" charset="0"/>
                <a:cs typeface="Consolas" panose="020B0609020204030204" pitchFamily="49" charset="0"/>
              </a:rPr>
              <a:t>dotplot()</a:t>
            </a:r>
            <a:r>
              <a:rPr lang="de-DE" altLang="en-US" sz="2400" b="1"/>
              <a:t> function to look at the random effects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dotplot(ranef(model.example1.2))$item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Checking model residuals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Like ANOVA, standard mixed-effects models assume a normal distribution</a:t>
            </a:r>
          </a:p>
          <a:p>
            <a:pPr marL="285750" lvl="1" indent="-28575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>
                <a:latin typeface="Effra (Body)"/>
                <a:cs typeface="Consolas" panose="020B0609020204030204" pitchFamily="49" charset="0"/>
              </a:rPr>
              <a:t>Technically model residuals need to be normally distributed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qplot(resid(model.example1.2))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60546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Checking model residuals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Like ANOVA, standard mixed-effects models assume a normal distribution</a:t>
            </a:r>
          </a:p>
          <a:p>
            <a:pPr marL="285750" lvl="1" indent="-28575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>
                <a:latin typeface="Effra (Body)"/>
                <a:cs typeface="Consolas" panose="020B0609020204030204" pitchFamily="49" charset="0"/>
              </a:rPr>
              <a:t>Technically model residuals need to be normally distributed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qqnorm(resid(model.example1.2))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5344"/>
            <a:ext cx="360546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Checking the distribution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If the model residuals are not normally distributed, it might be that the data itself is not normally distributed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qplot(data.example1$rt)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qqnorm(data.example1$rt)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2201"/>
            <a:ext cx="288437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23" y="3248160"/>
            <a:ext cx="288437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 : example 1</a:t>
            </a:r>
            <a:br>
              <a:rPr lang="en-GB" sz="3200"/>
            </a:br>
            <a:r>
              <a:rPr lang="en-GB" sz="3200"/>
              <a:t>Checking the distribution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The log transformation often reduces skew in reaction times  </a:t>
            </a:r>
            <a:r>
              <a:rPr lang="de-DE" altLang="en-US" sz="1600"/>
              <a:t>(Vasishth &amp; Nicenboim, 2016)</a:t>
            </a:r>
            <a:endParaRPr lang="de-DE" altLang="en-US" sz="2400"/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qplot(log(data.example1$rt))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qqnorm(log(data.example1$rt))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74" y="3284984"/>
            <a:ext cx="288437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288437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Fitting a model to log reaction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This </a:t>
            </a:r>
            <a:r>
              <a:rPr lang="de-DE" altLang="en-US" sz="2400" b="1" dirty="0" err="1"/>
              <a:t>suggests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we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should</a:t>
            </a:r>
            <a:r>
              <a:rPr lang="de-DE" altLang="en-US" sz="2400" b="1" dirty="0"/>
              <a:t> fit </a:t>
            </a:r>
            <a:r>
              <a:rPr lang="de-DE" altLang="en-US" sz="2400" b="1" dirty="0" err="1"/>
              <a:t>our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model</a:t>
            </a:r>
            <a:r>
              <a:rPr lang="de-DE" altLang="en-US" sz="2400" b="1" dirty="0"/>
              <a:t> to log RTs</a:t>
            </a:r>
            <a:endParaRPr lang="de-DE" altLang="en-US" sz="2400" dirty="0"/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model.example1.3 =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(log(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~ condition + (1+condition|subject) + (1+condition|item),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data.example1)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summary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(model.example1.3)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Random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effects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Groups   Name      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Variance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Std.Dev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 Corr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subject  (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Intercept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      0.062675 0.25035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conditionno-comma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0.049830 0.22323  0.11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item     (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Intercept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      0.002276 0.04771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conditionno-comma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0.006108 0.07815  1.00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Residual                   0.334793 0.57861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Number of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obs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899,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groups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 subject, 40; item, 24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Fixed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effects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Estimate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Std. Error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Pr(&gt;|t|)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Intercept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       5.89681    0.04921 39.38258 119.838  &lt; 2e-16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conditionno-comma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0.24205    0.05475 32.63767   4.421 0.000102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84B4E-F649-ED99-2619-97024BF58751}"/>
              </a:ext>
            </a:extLst>
          </p:cNvPr>
          <p:cNvSpPr/>
          <p:nvPr/>
        </p:nvSpPr>
        <p:spPr>
          <a:xfrm>
            <a:off x="3155323" y="2208727"/>
            <a:ext cx="985235" cy="3026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Checking the model residuals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Log RTs lead in this case to more normal residuals</a:t>
            </a:r>
            <a:endParaRPr lang="de-DE" altLang="en-US" sz="2400"/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qplot(resid(model.example1.3))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&gt; qqnorm(resid(model.example1.3))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09436"/>
            <a:ext cx="288437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5" y="2925264"/>
            <a:ext cx="288437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Mixed-effects models</a:t>
            </a:r>
            <a:br>
              <a:rPr lang="en-GB" sz="3200" dirty="0"/>
            </a:br>
            <a:r>
              <a:rPr lang="en-GB" sz="3200" dirty="0"/>
              <a:t>Example 2: binomial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Imagine the same experiment but with a different dependent variable, this time testing comprehension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(1)	Comma 	(Non Garden-Path)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GB" altLang="en-US" sz="2400" dirty="0"/>
              <a:t>After Anna dressed, the baby played in the bedroom.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sz="12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(2)	No Comma 	(Garden-Path)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GB" altLang="en-US" sz="2400" dirty="0"/>
              <a:t>After Anna dressed the baby played in the bedroom.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sz="24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GB" altLang="en-US" sz="2400" dirty="0"/>
              <a:t>Question:	Did Anna dress the baby?	(Yes/No)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sz="2400" b="1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The dependent variable is now a binary response</a:t>
            </a:r>
          </a:p>
        </p:txBody>
      </p:sp>
    </p:spTree>
    <p:extLst>
      <p:ext uri="{BB962C8B-B14F-4D97-AF65-F5344CB8AC3E}">
        <p14:creationId xmlns:p14="http://schemas.microsoft.com/office/powerpoint/2010/main" val="1225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Mixed-effects models</a:t>
            </a:r>
            <a:br>
              <a:rPr lang="en-GB" sz="3200" dirty="0"/>
            </a:br>
            <a:r>
              <a:rPr lang="en-GB" sz="3200" dirty="0"/>
              <a:t>Example 1: Garden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Consider a simple experiment with two conditions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200" b="1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(1)	Comma 	(Non Garden-Path)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GB" altLang="en-US" sz="2400" dirty="0"/>
              <a:t>After Anna dressed, the baby played in the bedroom.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sz="12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(2)	No Comma 	(Garden-Path)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en-GB" altLang="en-US" sz="2400" dirty="0"/>
              <a:t>After Anna dressed the baby played in the bedroom.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en-GB" altLang="en-US" sz="24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Participants included 40 native English speakers who read 24 experimental sentences in a latin-square design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/>
              <a:t>Each participant sees 12 non garden-path and 12 garden-path sentences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/>
              <a:t>Reading times at the critical verb (played) were analysed as the 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358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R: Example 2</a:t>
            </a:r>
            <a:br>
              <a:rPr lang="en-GB" sz="3200" dirty="0"/>
            </a:br>
            <a:r>
              <a:rPr lang="en-GB" sz="3200" dirty="0"/>
              <a:t>Loading </a:t>
            </a:r>
            <a:r>
              <a:rPr lang="en-GB" sz="3200"/>
              <a:t>the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data.example2 = read.table(file = "Example 2.txt", header = TRUE, sep = "\t")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head(data.example2)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subject item condition response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 native 1    1  no-comma        1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 native 1    2     comma        1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 native 1    3  no-comma        1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4 native 1    4     comma        1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5 native 1    5  no-comma        0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6 native 1    6     comma        1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R: Example 2</a:t>
            </a:r>
            <a:br>
              <a:rPr lang="en-GB" sz="3200" dirty="0"/>
            </a:br>
            <a:r>
              <a:rPr lang="en-GB" sz="3200" dirty="0"/>
              <a:t>Fitting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model.example2.1 = glmer(response ~ condition + (1+condition|subject) + (1+condition|item), data = data.example2, family = "binomial")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2400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The code is similar to previously, with a few exceptions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glmer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is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used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instead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of 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endParaRPr lang="de-DE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We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specify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family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"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binomial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R: Example 2</a:t>
            </a:r>
            <a:br>
              <a:rPr lang="en-GB" sz="3200" dirty="0"/>
            </a:br>
            <a:r>
              <a:rPr lang="en-GB" sz="3200" dirty="0"/>
              <a:t>Model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52" y="1629974"/>
            <a:ext cx="8683480" cy="4689216"/>
          </a:xfrm>
        </p:spPr>
        <p:txBody>
          <a:bodyPr/>
          <a:lstStyle/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summary(model.example2.1)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Random effects: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Groups  Name              Variance Std.Dev. Corr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subject (Intercept)       0.67923  0.8242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conditionno-comma 0.07954  0.2820   1.00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item    (Intercept)       0.20675  0.4547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conditionno-comma 0.39507  0.6285   0.02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Number of obs: 960, groups:  subject, 40; item, 24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Fixed effects: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Estimate Std. Error z value Pr(&gt;|z|)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(Intercept)        2.621423   0.001351    1941   &lt;2e-16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conditionno-comma -1.678590   0.001350   -1243   &lt;2e-16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optimizer (Nelder_Mead) convergence code: 0 (OK)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 failed to converge with max|grad| = 0.052506 (tol = 0.002, component 1)</a:t>
            </a:r>
          </a:p>
        </p:txBody>
      </p:sp>
    </p:spTree>
    <p:extLst>
      <p:ext uri="{BB962C8B-B14F-4D97-AF65-F5344CB8AC3E}">
        <p14:creationId xmlns:p14="http://schemas.microsoft.com/office/powerpoint/2010/main" val="21760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R: Example 2</a:t>
            </a:r>
            <a:br>
              <a:rPr lang="en-GB" sz="3200" dirty="0"/>
            </a:br>
            <a:r>
              <a:rPr lang="en-GB" sz="3200" dirty="0"/>
              <a:t>Removing random slope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9216"/>
          </a:xfrm>
        </p:spPr>
        <p:txBody>
          <a:bodyPr/>
          <a:lstStyle/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model.example2.2 = glmer(response ~ condition + (1|subject) + (1+condition|item), data = data.example2, family = "binomial")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summary(model.example2.2)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Random effects: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Groups  Name              Variance Std.Dev. Corr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subject (Intercept)       1.0450   1.0223 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item    (Intercept)       0.2298   0.4794 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conditionno-comma 0.3770   0.6140   -0.03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Number of obs: 960, groups:  subject, 40; item, 24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Fixed effects: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Estimate Std. Error z value Pr(&gt;|z|)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(Intercept)         2.7464     0.2810   9.775  &lt; 2e-16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conditionno-comma  -1.8275     0.2568  -7.117  1.1e-12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Signif.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41355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Reporting</a:t>
            </a:r>
            <a:br>
              <a:rPr lang="en-GB" sz="3200"/>
            </a:br>
            <a:r>
              <a:rPr lang="en-GB" sz="3200"/>
              <a:t>your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8226280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Report which type of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mixed-effects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model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was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used</a:t>
            </a:r>
            <a:endParaRPr lang="de-DE" altLang="en-US" sz="1200" b="1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600" b="1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Describe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your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dependent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and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independent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variables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For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your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dependent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variable,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report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what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data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transformation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(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if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any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) was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used</a:t>
            </a:r>
            <a:endParaRPr lang="de-DE" altLang="en-US" sz="2400" dirty="0">
              <a:latin typeface="Effra (Body)"/>
              <a:cs typeface="Consolas" panose="020B0609020204030204" pitchFamily="49" charset="0"/>
            </a:endParaRP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For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your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fixed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effects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,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report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how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they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were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coded</a:t>
            </a:r>
            <a:endParaRPr lang="de-DE" altLang="en-US" sz="2400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200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Report the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random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effects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structure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,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specifying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random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intercepts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and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random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slopes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(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no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need to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report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estimates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)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Report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how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you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chose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the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random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effects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structure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, and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what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you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did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in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cases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of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convergence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errors</a:t>
            </a:r>
            <a:endParaRPr lang="de-DE" altLang="en-US" sz="2400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1600" b="1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For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each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fixed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effect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,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minimally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report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...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The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model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estimate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, SE, t (z)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value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, p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value</a:t>
            </a:r>
            <a:endParaRPr lang="de-DE" altLang="en-US" sz="2400" dirty="0">
              <a:latin typeface="Effra (Body)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Reporting</a:t>
            </a:r>
            <a:br>
              <a:rPr lang="en-GB" sz="3200"/>
            </a:br>
            <a:r>
              <a:rPr lang="en-GB" sz="3200"/>
              <a:t>your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>
                <a:latin typeface="Effra (Body)"/>
                <a:cs typeface="Consolas" panose="020B0609020204030204" pitchFamily="49" charset="0"/>
              </a:rPr>
              <a:t>Consider making your data and analysis code available to other researchers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>
                <a:latin typeface="Effra (Body)"/>
                <a:cs typeface="Consolas" panose="020B0609020204030204" pitchFamily="49" charset="0"/>
              </a:rPr>
              <a:t>e.g.	On the OSF website, github etc.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>
                <a:latin typeface="Effra (Body)"/>
                <a:cs typeface="Consolas" panose="020B0609020204030204" pitchFamily="49" charset="0"/>
              </a:rPr>
              <a:t>Provide your data in an easily usable format (e.g. .txt)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>
                <a:latin typeface="Effra (Body)"/>
                <a:cs typeface="Consolas" panose="020B0609020204030204" pitchFamily="49" charset="0"/>
              </a:rPr>
              <a:t>Include the code for your analysis in a .txt file as well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320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>
                <a:latin typeface="Effra (Body)"/>
                <a:cs typeface="Consolas" panose="020B0609020204030204" pitchFamily="49" charset="0"/>
              </a:rPr>
              <a:t>Some examples: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>
                <a:latin typeface="Effra (Body)"/>
                <a:cs typeface="Consolas" panose="020B0609020204030204" pitchFamily="49" charset="0"/>
              </a:rPr>
              <a:t>	</a:t>
            </a:r>
            <a:r>
              <a:rPr lang="de-DE" altLang="en-US" sz="2400" b="1">
                <a:latin typeface="Effra (Body)"/>
                <a:cs typeface="Consolas" panose="020B0609020204030204" pitchFamily="49" charset="0"/>
                <a:hlinkClick r:id="rId2"/>
              </a:rPr>
              <a:t>https://osf.io/fe4us/</a:t>
            </a:r>
            <a:endParaRPr lang="de-DE" altLang="en-US" sz="2400" b="1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>
                <a:latin typeface="Effra (Body)"/>
                <a:cs typeface="Consolas" panose="020B0609020204030204" pitchFamily="49" charset="0"/>
              </a:rPr>
              <a:t>	</a:t>
            </a:r>
            <a:r>
              <a:rPr lang="de-DE" altLang="en-US" sz="2400" b="1">
                <a:latin typeface="Effra (Body)"/>
                <a:cs typeface="Consolas" panose="020B0609020204030204" pitchFamily="49" charset="0"/>
                <a:hlinkClick r:id="rId3"/>
              </a:rPr>
              <a:t>https://osf.io/v93wg/</a:t>
            </a:r>
            <a:endParaRPr lang="de-DE" altLang="en-US" sz="2400" b="1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>
              <a:latin typeface="Effra (Body)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Summary &amp;</a:t>
            </a:r>
            <a:br>
              <a:rPr lang="en-GB" sz="3200" dirty="0"/>
            </a:br>
            <a:r>
              <a:rPr lang="en-GB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Bilingualism researchers are often faced with data that pose particular challenges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Heterogeneous participant samples, nested or crossed clusters of observations, missing data etc.</a:t>
            </a: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endParaRPr lang="en-GB" altLang="en-US" b="1" dirty="0">
              <a:solidFill>
                <a:srgbClr val="000000"/>
              </a:solidFill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Mixed effects models can help overcome these challenges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Provide a useful tool to analyse a variety of types of data investigated in bilingualism research</a:t>
            </a: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endParaRPr lang="en-GB" altLang="en-US" dirty="0">
              <a:solidFill>
                <a:srgbClr val="000000"/>
              </a:solidFill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Best practice in the use of mixed-effects models is still evolving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Effra (Body)"/>
                <a:cs typeface="Consolas" panose="020B0609020204030204" pitchFamily="49" charset="0"/>
              </a:rPr>
              <a:t>Be thorough and precise in reporting your analyses, and consider making your data/code openly available</a:t>
            </a:r>
            <a:endParaRPr lang="de-DE" altLang="en-US" sz="2400" b="1" dirty="0">
              <a:latin typeface="Effra (Body)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 dirty="0">
              <a:latin typeface="Effra (Body)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References</a:t>
            </a:r>
            <a:br>
              <a:rPr lang="en-GB" sz="3200"/>
            </a:b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412776"/>
            <a:ext cx="7891616" cy="4689216"/>
          </a:xfrm>
        </p:spPr>
        <p:txBody>
          <a:bodyPr/>
          <a:lstStyle/>
          <a:p>
            <a:pPr marL="144000" indent="-457200" algn="just">
              <a:buNone/>
            </a:pPr>
            <a:r>
              <a:rPr lang="de-DE" sz="1600"/>
              <a:t>Baayen, H. (2008). </a:t>
            </a:r>
            <a:r>
              <a:rPr lang="de-DE" sz="1600" i="1"/>
              <a:t>Analysing Linguistic Data. </a:t>
            </a:r>
            <a:r>
              <a:rPr lang="de-DE" sz="1600"/>
              <a:t>Cambridge: CUP.</a:t>
            </a:r>
          </a:p>
          <a:p>
            <a:pPr marL="144000" indent="-457200" algn="just">
              <a:buNone/>
            </a:pPr>
            <a:r>
              <a:rPr lang="de-DE" sz="1600"/>
              <a:t>Baayen, H., Davidson, D., &amp; Bates, D. (2008). Mixed-effects modeling with crossed random effects for subjects and items. </a:t>
            </a:r>
            <a:r>
              <a:rPr lang="de-DE" sz="1600" i="1"/>
              <a:t>Journal of Memory and Language</a:t>
            </a:r>
            <a:r>
              <a:rPr lang="de-DE" sz="1600"/>
              <a:t>, 59, 390-412.</a:t>
            </a:r>
            <a:endParaRPr lang="en-GB" sz="1600"/>
          </a:p>
          <a:p>
            <a:pPr marL="144000" indent="-457200" algn="just">
              <a:buNone/>
            </a:pPr>
            <a:r>
              <a:rPr lang="de-DE" sz="1600"/>
              <a:t>Barr, D. (2013). Random effects structure for testing interactions in linear mixed-effects models. </a:t>
            </a:r>
            <a:r>
              <a:rPr lang="de-DE" sz="1600" i="1"/>
              <a:t>Frontiers in Psychology</a:t>
            </a:r>
            <a:r>
              <a:rPr lang="de-DE" sz="1600"/>
              <a:t>, 4, 328.</a:t>
            </a:r>
          </a:p>
          <a:p>
            <a:pPr marL="144000" indent="-457200" algn="just">
              <a:buNone/>
            </a:pPr>
            <a:r>
              <a:rPr lang="de-DE" sz="1600"/>
              <a:t>Barr, D., Levy, R., Scheepers, C. &amp; Tily, H. (2013). Random effects structure for confirmatory hypothesis testing: Keep it maximal. </a:t>
            </a:r>
            <a:r>
              <a:rPr lang="de-DE" sz="1600" i="1"/>
              <a:t>Journal of Memory and Language</a:t>
            </a:r>
            <a:r>
              <a:rPr lang="de-DE" sz="1600"/>
              <a:t>, 68, 255-278.</a:t>
            </a:r>
            <a:endParaRPr lang="en-GB" sz="1600"/>
          </a:p>
          <a:p>
            <a:pPr marL="144000" indent="-457200" algn="just">
              <a:buNone/>
            </a:pPr>
            <a:r>
              <a:rPr lang="de-DE" sz="1600"/>
              <a:t>Cunnings, I. (2012). An overview of mixed-effects statistical models for second language researchers. </a:t>
            </a:r>
            <a:r>
              <a:rPr lang="de-DE" sz="1600" i="1"/>
              <a:t>Second Language Research</a:t>
            </a:r>
            <a:r>
              <a:rPr lang="de-DE" sz="1600"/>
              <a:t>, 28, 369-382.</a:t>
            </a:r>
            <a:endParaRPr lang="en-GB" sz="1600"/>
          </a:p>
          <a:p>
            <a:pPr marL="144000" indent="-457200" algn="just">
              <a:buNone/>
            </a:pPr>
            <a:r>
              <a:rPr lang="de-DE" sz="1600"/>
              <a:t>Cunnings, I. &amp; Finlayson, I. (2015). ‘Mixed effects modelling and longitudinal data analysis‘ in Plonsky, L. (ed.), </a:t>
            </a:r>
            <a:r>
              <a:rPr lang="de-DE" sz="1600" i="1"/>
              <a:t>Advancing Quantitative Methods in Second Language Research, </a:t>
            </a:r>
            <a:r>
              <a:rPr lang="de-DE" sz="1600"/>
              <a:t>pp. 159-181.</a:t>
            </a:r>
          </a:p>
          <a:p>
            <a:pPr marL="144000" indent="-457200" algn="just">
              <a:buNone/>
            </a:pPr>
            <a:r>
              <a:rPr lang="de-DE" sz="1600"/>
              <a:t>Crawley, M. (2007). </a:t>
            </a:r>
            <a:r>
              <a:rPr lang="de-DE" sz="1600" i="1"/>
              <a:t>The R Book</a:t>
            </a:r>
            <a:r>
              <a:rPr lang="de-DE" sz="1600"/>
              <a:t>. Chicester: John Wiley and Sons.</a:t>
            </a:r>
            <a:endParaRPr lang="en-GB" sz="1600"/>
          </a:p>
          <a:p>
            <a:pPr marL="144000" indent="-457200" algn="just">
              <a:buNone/>
            </a:pPr>
            <a:r>
              <a:rPr lang="de-DE" sz="1600"/>
              <a:t>Dalgaard, P. (2008). </a:t>
            </a:r>
            <a:r>
              <a:rPr lang="de-DE" sz="1600" i="1"/>
              <a:t>Introductory Statistics with R</a:t>
            </a:r>
            <a:r>
              <a:rPr lang="de-DE" sz="1600"/>
              <a:t>. 2nd edtion. New York: Springer.</a:t>
            </a:r>
            <a:endParaRPr lang="en-GB" sz="1600"/>
          </a:p>
          <a:p>
            <a:pPr marL="144000" indent="-457200" algn="just">
              <a:buNone/>
            </a:pPr>
            <a:r>
              <a:rPr lang="de-DE" sz="1600"/>
              <a:t>Jaeger, T. F. (2008). Categorical data analysis: Away from ANOVAs (transformation or not) and towards mixed logit models. </a:t>
            </a:r>
            <a:r>
              <a:rPr lang="de-DE" sz="1600" i="1"/>
              <a:t>Journal of Memory and Language</a:t>
            </a:r>
            <a:r>
              <a:rPr lang="de-DE" sz="1600"/>
              <a:t>, 59, 434-446.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5805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References</a:t>
            </a:r>
            <a:br>
              <a:rPr lang="en-GB" sz="3200"/>
            </a:b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412776"/>
            <a:ext cx="7891616" cy="4689216"/>
          </a:xfrm>
        </p:spPr>
        <p:txBody>
          <a:bodyPr/>
          <a:lstStyle/>
          <a:p>
            <a:pPr marL="144000" indent="-457200" algn="just">
              <a:buNone/>
            </a:pPr>
            <a:r>
              <a:rPr lang="en-US" sz="1600" err="1"/>
              <a:t>Linck</a:t>
            </a:r>
            <a:r>
              <a:rPr lang="en-US" sz="1600"/>
              <a:t>, J. &amp; Cunnings, I. (2015). The utility and application of mixed-effects models in second language research. </a:t>
            </a:r>
            <a:r>
              <a:rPr lang="en-US" sz="1600" i="1"/>
              <a:t>Language Learning</a:t>
            </a:r>
            <a:r>
              <a:rPr lang="en-US" sz="1600"/>
              <a:t>, 65, 185-207.</a:t>
            </a:r>
          </a:p>
          <a:p>
            <a:pPr marL="144000" indent="-457200" algn="just">
              <a:buNone/>
            </a:pPr>
            <a:r>
              <a:rPr lang="en-US" sz="1600"/>
              <a:t>Lo, S., Andrews, S. (2015). To transform or not to transform: using generalized linear mixed models to </a:t>
            </a:r>
            <a:r>
              <a:rPr lang="en-US" sz="1600" err="1"/>
              <a:t>analyse</a:t>
            </a:r>
            <a:r>
              <a:rPr lang="en-US" sz="1600"/>
              <a:t> reaction time data. </a:t>
            </a:r>
            <a:r>
              <a:rPr lang="en-US" sz="1600" i="1"/>
              <a:t>Frontiers in Psychology</a:t>
            </a:r>
            <a:r>
              <a:rPr lang="en-US" sz="1600"/>
              <a:t>, 6, 1-16.</a:t>
            </a:r>
          </a:p>
          <a:p>
            <a:pPr marL="144000" indent="-457200" algn="just">
              <a:buNone/>
            </a:pPr>
            <a:r>
              <a:rPr lang="en-US" sz="1600" err="1"/>
              <a:t>Matuschek</a:t>
            </a:r>
            <a:r>
              <a:rPr lang="en-US" sz="1600"/>
              <a:t>, H., </a:t>
            </a:r>
            <a:r>
              <a:rPr lang="en-US" sz="1600" err="1"/>
              <a:t>Kliegl</a:t>
            </a:r>
            <a:r>
              <a:rPr lang="en-US" sz="1600"/>
              <a:t>, R., </a:t>
            </a:r>
            <a:r>
              <a:rPr lang="en-US" sz="1600" err="1"/>
              <a:t>Vasishth</a:t>
            </a:r>
            <a:r>
              <a:rPr lang="en-US" sz="1600"/>
              <a:t>, S., </a:t>
            </a:r>
            <a:r>
              <a:rPr lang="en-US" sz="1600" err="1"/>
              <a:t>Baayen</a:t>
            </a:r>
            <a:r>
              <a:rPr lang="en-US" sz="1600"/>
              <a:t>, H. &amp; Bates, D. 92017). Balancing Type I Error and Power in Linear Mixed Models. </a:t>
            </a:r>
            <a:r>
              <a:rPr lang="en-US" sz="1600" i="1"/>
              <a:t>Journal of Memory and Language</a:t>
            </a:r>
            <a:r>
              <a:rPr lang="en-US" sz="1600"/>
              <a:t>, 94. 305-315.</a:t>
            </a:r>
          </a:p>
          <a:p>
            <a:pPr marL="144000" indent="-457200" algn="just">
              <a:buNone/>
            </a:pPr>
            <a:r>
              <a:rPr lang="de-DE" sz="1600"/>
              <a:t>Nicenboim, B. &amp; Vasishth, S. (2016). Statistical methods for linguistic research: Foundational ideas – Part II. </a:t>
            </a:r>
            <a:r>
              <a:rPr lang="de-DE" sz="1600" i="1"/>
              <a:t>Language and Linguistics Compass</a:t>
            </a:r>
            <a:r>
              <a:rPr lang="de-DE" sz="1600"/>
              <a:t>, 10, 591-613.</a:t>
            </a:r>
          </a:p>
          <a:p>
            <a:pPr marL="144000" indent="-457200" algn="just">
              <a:buNone/>
            </a:pPr>
            <a:r>
              <a:rPr lang="de-DE" sz="1600"/>
              <a:t>Schad, D., Hohenstein, S., Vasishth, S. &amp; Kliegl, R. (2018). How to capitalize on a prior contrasts in linear (mixed) models: A tutorial. https://arxiv.org/abs/1807.10451</a:t>
            </a:r>
          </a:p>
          <a:p>
            <a:pPr marL="144000" indent="-457200" algn="just">
              <a:buNone/>
            </a:pPr>
            <a:r>
              <a:rPr lang="de-DE" sz="1600"/>
              <a:t>Schielzeth, H. &amp; Forstmeier, W. (2009). Conclusions beyond support: Overconfident estimates in mixed models. </a:t>
            </a:r>
            <a:r>
              <a:rPr lang="de-DE" sz="1600" i="1"/>
              <a:t>Behavioral Ecology</a:t>
            </a:r>
            <a:r>
              <a:rPr lang="de-DE" sz="1600"/>
              <a:t>, 20, 416-420.</a:t>
            </a:r>
            <a:endParaRPr lang="en-GB" sz="1600"/>
          </a:p>
          <a:p>
            <a:pPr marL="144000" indent="-457200" algn="just">
              <a:buNone/>
            </a:pPr>
            <a:r>
              <a:rPr lang="de-DE" sz="1600"/>
              <a:t>Quene, H. &amp; van den Bergh, H. (2008). Examples of mixed-effects modelling with crossed random effects with binomial data. </a:t>
            </a:r>
            <a:r>
              <a:rPr lang="de-DE" sz="1600" i="1"/>
              <a:t>Journal of Memory and Language</a:t>
            </a:r>
            <a:r>
              <a:rPr lang="de-DE" sz="1600"/>
              <a:t>, 59, 413-425.</a:t>
            </a:r>
          </a:p>
          <a:p>
            <a:pPr marL="144000" indent="-457200" algn="just">
              <a:buNone/>
            </a:pPr>
            <a:r>
              <a:rPr lang="de-DE" sz="1600"/>
              <a:t>Vasishth, S. &amp; Nicenboim, B. (2016). Statistical methods for linguistic research: Foundational ideas – Part 1. </a:t>
            </a:r>
            <a:r>
              <a:rPr lang="de-DE" sz="1600" i="1"/>
              <a:t>Language and Linguistics Compass</a:t>
            </a:r>
            <a:r>
              <a:rPr lang="de-DE" sz="1600"/>
              <a:t>, 12, 175-200.</a:t>
            </a:r>
          </a:p>
          <a:p>
            <a:pPr marL="144000" indent="-457200" algn="just">
              <a:buNone/>
            </a:pPr>
            <a:endParaRPr lang="de-DE" sz="800"/>
          </a:p>
          <a:p>
            <a:pPr marL="0" indent="-457200" algn="just">
              <a:buNone/>
            </a:pPr>
            <a:r>
              <a:rPr lang="en-US" sz="1600"/>
              <a:t>The R-Lang Mailing List is an online mailing list for those conducting data analysis in R and can be joined here: </a:t>
            </a:r>
            <a:r>
              <a:rPr lang="en-US" sz="1600">
                <a:hlinkClick r:id="rId2"/>
              </a:rPr>
              <a:t>https://mailman.ucsd.edu/mailman/listinfo/ling-r-lang-l</a:t>
            </a:r>
            <a:endParaRPr lang="en-US" sz="1600"/>
          </a:p>
          <a:p>
            <a:pPr marL="144000" indent="-457200" algn="just">
              <a:buNone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617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456984"/>
            <a:ext cx="8280000" cy="828000"/>
          </a:xfrm>
        </p:spPr>
        <p:txBody>
          <a:bodyPr/>
          <a:lstStyle/>
          <a:p>
            <a:pPr algn="ctr"/>
            <a:r>
              <a:rPr lang="en-GB" sz="3200"/>
              <a:t>Thank you</a:t>
            </a:r>
          </a:p>
        </p:txBody>
      </p:sp>
      <p:pic>
        <p:nvPicPr>
          <p:cNvPr id="4" name="Picture 5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050160" y="332656"/>
            <a:ext cx="1658866" cy="5425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98883"/>
            <a:ext cx="3230043" cy="8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1" y="4733662"/>
            <a:ext cx="1776428" cy="15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 dirty="0"/>
              <a:t>R:</a:t>
            </a:r>
            <a:br>
              <a:rPr lang="en-GB" sz="3200" dirty="0"/>
            </a:br>
            <a:r>
              <a:rPr lang="en-GB" sz="3200" dirty="0"/>
              <a:t>Functions and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In </a:t>
            </a:r>
            <a:r>
              <a:rPr lang="de-DE" altLang="en-US" sz="2400" b="1" dirty="0" err="1"/>
              <a:t>additon</a:t>
            </a:r>
            <a:r>
              <a:rPr lang="de-DE" altLang="en-US" sz="2400" b="1" dirty="0"/>
              <a:t> to the </a:t>
            </a:r>
            <a:r>
              <a:rPr lang="de-DE" altLang="en-US" sz="2400" b="1" dirty="0" err="1"/>
              <a:t>base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functions</a:t>
            </a:r>
            <a:r>
              <a:rPr lang="de-DE" altLang="en-US" sz="2400" b="1" dirty="0"/>
              <a:t> in R, additional </a:t>
            </a:r>
            <a:r>
              <a:rPr lang="de-DE" altLang="en-US" sz="2400" b="1" i="1" dirty="0" err="1"/>
              <a:t>packages</a:t>
            </a:r>
            <a:r>
              <a:rPr lang="de-DE" altLang="en-US" sz="2400" b="1" i="1" dirty="0"/>
              <a:t> </a:t>
            </a:r>
            <a:r>
              <a:rPr lang="de-DE" altLang="en-US" sz="2400" b="1" dirty="0" err="1"/>
              <a:t>can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be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installed</a:t>
            </a:r>
            <a:r>
              <a:rPr lang="de-DE" altLang="en-US" sz="2400" b="1" dirty="0"/>
              <a:t> that </a:t>
            </a:r>
            <a:r>
              <a:rPr lang="de-DE" altLang="en-US" sz="2400" b="1" dirty="0" err="1"/>
              <a:t>provide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more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advanced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functions</a:t>
            </a:r>
            <a:r>
              <a:rPr lang="de-DE" altLang="en-US" sz="2400" b="1" dirty="0"/>
              <a:t> for </a:t>
            </a:r>
            <a:r>
              <a:rPr lang="de-DE" altLang="en-US" sz="2400" b="1" dirty="0" err="1"/>
              <a:t>various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analyses</a:t>
            </a:r>
            <a:r>
              <a:rPr lang="de-DE" altLang="en-US" sz="2400" b="1" dirty="0"/>
              <a:t>/</a:t>
            </a:r>
            <a:r>
              <a:rPr lang="de-DE" altLang="en-US" sz="2400" b="1" dirty="0" err="1"/>
              <a:t>data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visualisations</a:t>
            </a:r>
            <a:endParaRPr lang="de-DE" altLang="en-US" sz="24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 err="1"/>
              <a:t>Some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useful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packages</a:t>
            </a:r>
            <a:r>
              <a:rPr lang="de-DE" altLang="en-US" sz="2400" b="1" dirty="0"/>
              <a:t>, </a:t>
            </a:r>
            <a:r>
              <a:rPr lang="de-DE" altLang="en-US" sz="2400" b="1" dirty="0" err="1"/>
              <a:t>some</a:t>
            </a:r>
            <a:r>
              <a:rPr lang="de-DE" altLang="en-US" sz="2400" b="1" dirty="0"/>
              <a:t> of which </a:t>
            </a:r>
            <a:r>
              <a:rPr lang="de-DE" altLang="en-US" sz="2400" b="1" dirty="0" err="1"/>
              <a:t>we</a:t>
            </a:r>
            <a:r>
              <a:rPr lang="de-DE" altLang="en-US" sz="2400" b="1" dirty="0"/>
              <a:t> will </a:t>
            </a:r>
            <a:r>
              <a:rPr lang="de-DE" altLang="en-US" sz="2400" b="1" dirty="0" err="1"/>
              <a:t>use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today</a:t>
            </a:r>
            <a:r>
              <a:rPr lang="de-DE" altLang="en-US" sz="2400" b="1" dirty="0"/>
              <a:t>, </a:t>
            </a:r>
            <a:r>
              <a:rPr lang="de-DE" altLang="en-US" sz="2400" b="1" dirty="0" err="1"/>
              <a:t>include</a:t>
            </a:r>
            <a:endParaRPr lang="de-DE" altLang="en-US" sz="2400" b="1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dirty="0"/>
              <a:t>	  </a:t>
            </a:r>
            <a:r>
              <a:rPr lang="de-DE" alt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de-DE" altLang="en-US" sz="2400" dirty="0"/>
              <a:t>lme4	Linear </a:t>
            </a:r>
            <a:r>
              <a:rPr lang="de-DE" altLang="en-US" sz="2400" dirty="0" err="1"/>
              <a:t>mixed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effects</a:t>
            </a:r>
            <a:r>
              <a:rPr lang="de-DE" altLang="en-US" sz="2400" dirty="0"/>
              <a:t> </a:t>
            </a:r>
            <a:r>
              <a:rPr lang="de-DE" altLang="en-US" sz="2400" dirty="0" err="1"/>
              <a:t>models</a:t>
            </a:r>
            <a:endParaRPr lang="de-DE" altLang="en-US" sz="24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dirty="0"/>
              <a:t>	</a:t>
            </a:r>
            <a:r>
              <a:rPr lang="de-DE" alt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  </a:t>
            </a:r>
            <a:r>
              <a:rPr lang="de-DE" altLang="en-US" sz="2400" dirty="0" err="1"/>
              <a:t>lmerTest</a:t>
            </a:r>
            <a:r>
              <a:rPr lang="de-DE" altLang="en-US" sz="2400" dirty="0"/>
              <a:t>	</a:t>
            </a:r>
            <a:r>
              <a:rPr lang="de-DE" altLang="en-US" sz="2400" dirty="0" err="1"/>
              <a:t>Computes</a:t>
            </a:r>
            <a:r>
              <a:rPr lang="de-DE" altLang="en-US" sz="2400" dirty="0"/>
              <a:t> p </a:t>
            </a:r>
            <a:r>
              <a:rPr lang="de-DE" altLang="en-US" sz="2400" dirty="0" err="1"/>
              <a:t>values</a:t>
            </a:r>
            <a:r>
              <a:rPr lang="de-DE" altLang="en-US" sz="2400" dirty="0"/>
              <a:t> for </a:t>
            </a:r>
            <a:r>
              <a:rPr lang="de-DE" altLang="en-US" sz="2400" dirty="0" err="1"/>
              <a:t>mixed</a:t>
            </a:r>
            <a:r>
              <a:rPr lang="de-DE" altLang="en-US" sz="2400" dirty="0"/>
              <a:t>-models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dirty="0"/>
              <a:t>	</a:t>
            </a:r>
            <a:r>
              <a:rPr lang="de-DE" alt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  </a:t>
            </a:r>
            <a:r>
              <a:rPr lang="de-DE" altLang="en-US" sz="2400" dirty="0"/>
              <a:t>ggplot2	</a:t>
            </a:r>
            <a:r>
              <a:rPr lang="de-DE" altLang="en-US" sz="2400" dirty="0" err="1"/>
              <a:t>Advanced</a:t>
            </a:r>
            <a:r>
              <a:rPr lang="de-DE" altLang="en-US" sz="2400" dirty="0"/>
              <a:t> </a:t>
            </a:r>
            <a:r>
              <a:rPr lang="de-DE" altLang="en-US" sz="2400" dirty="0" err="1"/>
              <a:t>data</a:t>
            </a:r>
            <a:r>
              <a:rPr lang="de-DE" altLang="en-US" sz="2400" dirty="0"/>
              <a:t> </a:t>
            </a:r>
            <a:r>
              <a:rPr lang="de-DE" altLang="en-US" sz="2400" dirty="0" err="1"/>
              <a:t>visualisation</a:t>
            </a:r>
            <a:endParaRPr lang="de-DE" altLang="en-US" sz="2400" dirty="0"/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69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Loading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The </a:t>
            </a:r>
            <a:r>
              <a:rPr lang="de-DE" altLang="en-US" sz="2400" b="1" dirty="0" err="1"/>
              <a:t>data</a:t>
            </a:r>
            <a:r>
              <a:rPr lang="de-DE" altLang="en-US" sz="2400" b="1" dirty="0"/>
              <a:t> for this </a:t>
            </a:r>
            <a:r>
              <a:rPr lang="de-DE" altLang="en-US" sz="2400" b="1" dirty="0" err="1"/>
              <a:t>example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are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saved</a:t>
            </a:r>
            <a:r>
              <a:rPr lang="de-DE" altLang="en-US" sz="2400" b="1" dirty="0"/>
              <a:t> as.txt </a:t>
            </a:r>
            <a:r>
              <a:rPr lang="de-DE" altLang="en-US" sz="2400" b="1" dirty="0" err="1"/>
              <a:t>files</a:t>
            </a:r>
            <a:endParaRPr lang="de-DE" altLang="en-US" sz="2400" b="1" dirty="0"/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/>
              <a:t>To </a:t>
            </a:r>
            <a:r>
              <a:rPr lang="de-DE" altLang="en-US" sz="2400" dirty="0" err="1"/>
              <a:t>load</a:t>
            </a:r>
            <a:r>
              <a:rPr lang="de-DE" altLang="en-US" sz="2400" dirty="0"/>
              <a:t> the </a:t>
            </a:r>
            <a:r>
              <a:rPr lang="de-DE" altLang="en-US" sz="2400" dirty="0" err="1"/>
              <a:t>data</a:t>
            </a:r>
            <a:r>
              <a:rPr lang="de-DE" altLang="en-US" sz="2400" dirty="0"/>
              <a:t> from a .</a:t>
            </a:r>
            <a:r>
              <a:rPr lang="de-DE" altLang="en-US" sz="2400" dirty="0" err="1"/>
              <a:t>txt</a:t>
            </a:r>
            <a:r>
              <a:rPr lang="de-DE" altLang="en-US" sz="2400" dirty="0"/>
              <a:t> </a:t>
            </a:r>
            <a:r>
              <a:rPr lang="de-DE" altLang="en-US" sz="2400" dirty="0" err="1"/>
              <a:t>file</a:t>
            </a:r>
            <a:r>
              <a:rPr lang="de-DE" altLang="en-US" sz="2400" dirty="0"/>
              <a:t> </a:t>
            </a:r>
            <a:r>
              <a:rPr lang="de-DE" altLang="en-US" sz="2400" dirty="0" err="1"/>
              <a:t>use</a:t>
            </a:r>
            <a:r>
              <a:rPr lang="de-DE" altLang="en-US" sz="2400" dirty="0"/>
              <a:t> the 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read.table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de-DE" altLang="en-US" sz="2400" dirty="0"/>
              <a:t>function</a:t>
            </a:r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data.example1 =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read.table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"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1.txt",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header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TRUE,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"\t",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na.strings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".")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head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(data.example1)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subject item condition   </a:t>
            </a:r>
            <a:r>
              <a:rPr lang="it-IT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rt</a:t>
            </a:r>
            <a:endParaRPr lang="it-IT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1       1    1  no-comma  201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2       1    2  no-comma  276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3       1    3     comma 1043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4       1    4     comma  253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5       1    5  no-comma  347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6       1    6  no-comma 1373</a:t>
            </a:r>
            <a:endParaRPr lang="de-DE" alt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5BC24-370C-D888-BD65-968C78E93F94}"/>
              </a:ext>
            </a:extLst>
          </p:cNvPr>
          <p:cNvSpPr/>
          <p:nvPr/>
        </p:nvSpPr>
        <p:spPr>
          <a:xfrm>
            <a:off x="1539025" y="4623515"/>
            <a:ext cx="618186" cy="18803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28CA9-374A-3B0C-D47B-07E23D1A6595}"/>
              </a:ext>
            </a:extLst>
          </p:cNvPr>
          <p:cNvSpPr/>
          <p:nvPr/>
        </p:nvSpPr>
        <p:spPr>
          <a:xfrm>
            <a:off x="2781837" y="4668592"/>
            <a:ext cx="1300766" cy="5731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F6DA8-4A98-3A84-5CC4-7BE465029FC4}"/>
              </a:ext>
            </a:extLst>
          </p:cNvPr>
          <p:cNvSpPr/>
          <p:nvPr/>
        </p:nvSpPr>
        <p:spPr>
          <a:xfrm>
            <a:off x="2781837" y="5277118"/>
            <a:ext cx="1300766" cy="5731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327CB-1027-E6AE-2AC4-D85E73B37621}"/>
              </a:ext>
            </a:extLst>
          </p:cNvPr>
          <p:cNvSpPr/>
          <p:nvPr/>
        </p:nvSpPr>
        <p:spPr>
          <a:xfrm>
            <a:off x="2781837" y="5893115"/>
            <a:ext cx="1300766" cy="5731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14872-4659-8CD5-B8F1-06B53AFEE00E}"/>
              </a:ext>
            </a:extLst>
          </p:cNvPr>
          <p:cNvSpPr/>
          <p:nvPr/>
        </p:nvSpPr>
        <p:spPr>
          <a:xfrm>
            <a:off x="4082603" y="4592392"/>
            <a:ext cx="1062507" cy="18738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3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DEDB-8AF9-41C6-4B57-715DF914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63070"/>
            <a:ext cx="8280000" cy="828000"/>
          </a:xfrm>
        </p:spPr>
        <p:txBody>
          <a:bodyPr/>
          <a:lstStyle/>
          <a:p>
            <a:r>
              <a:rPr lang="en-GB" dirty="0"/>
              <a:t>Regression model(s)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B979-6FA7-F700-EC26-B357C435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2162484"/>
            <a:ext cx="8280000" cy="3960000"/>
          </a:xfrm>
        </p:spPr>
        <p:txBody>
          <a:bodyPr/>
          <a:lstStyle/>
          <a:p>
            <a:endParaRPr lang="en-GB" dirty="0"/>
          </a:p>
          <a:p>
            <a:r>
              <a:rPr lang="en-GB" sz="2400" dirty="0"/>
              <a:t>y = a + b*x + </a:t>
            </a:r>
            <a:r>
              <a:rPr lang="el-GR" sz="2400" dirty="0"/>
              <a:t>ε </a:t>
            </a:r>
          </a:p>
          <a:p>
            <a:endParaRPr lang="el-GR" sz="2400" dirty="0"/>
          </a:p>
          <a:p>
            <a:r>
              <a:rPr lang="en-GB" sz="2400" dirty="0"/>
              <a:t>a: intercept </a:t>
            </a:r>
          </a:p>
          <a:p>
            <a:endParaRPr lang="en-GB" sz="2400" dirty="0"/>
          </a:p>
          <a:p>
            <a:r>
              <a:rPr lang="en-GB" sz="2400" dirty="0"/>
              <a:t>b: slope – change in unit X in independent variable result in change “b” in dependent variable </a:t>
            </a:r>
          </a:p>
          <a:p>
            <a:endParaRPr lang="en-GB" sz="2400" dirty="0"/>
          </a:p>
          <a:p>
            <a:r>
              <a:rPr lang="el-GR" sz="2400" dirty="0"/>
              <a:t>ε</a:t>
            </a:r>
            <a:r>
              <a:rPr lang="en-GB" sz="2400" dirty="0"/>
              <a:t>: error (predicted value by model minus observed value_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F73B-36AC-FDAD-63A4-3A9029457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3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Fitting a mixed-effects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To fit a </a:t>
            </a:r>
            <a:r>
              <a:rPr lang="de-DE" altLang="en-US" sz="2400" b="1" dirty="0" err="1"/>
              <a:t>mixed-effects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model</a:t>
            </a:r>
            <a:r>
              <a:rPr lang="de-DE" altLang="en-US" sz="2400" b="1" dirty="0"/>
              <a:t>, </a:t>
            </a:r>
            <a:r>
              <a:rPr lang="de-DE" altLang="en-US" sz="2400" b="1" dirty="0" err="1"/>
              <a:t>use</a:t>
            </a:r>
            <a:r>
              <a:rPr lang="de-DE" altLang="en-US" sz="2400" b="1" dirty="0"/>
              <a:t> the 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de-DE" altLang="en-US" sz="2400" b="1" dirty="0"/>
              <a:t> function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model.example1.1 =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lmer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rt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~ condition + (1|subject) + (1|item), </a:t>
            </a:r>
            <a:r>
              <a:rPr lang="de-DE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lang="de-DE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data.example1)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This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creates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a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mixed-effects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model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object </a:t>
            </a:r>
            <a:r>
              <a:rPr lang="de-DE" altLang="en-US" sz="2400" b="1" dirty="0" err="1">
                <a:latin typeface="Effra (Body)"/>
                <a:cs typeface="Consolas" panose="020B0609020204030204" pitchFamily="49" charset="0"/>
              </a:rPr>
              <a:t>called</a:t>
            </a:r>
            <a:r>
              <a:rPr lang="de-DE" altLang="en-US" sz="2400" b="1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model.example1.1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is the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dependent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variable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is the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independent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variable (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fixed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effect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)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(1|subject) + (1|item)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specifies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crossed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random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effects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for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subjects</a:t>
            </a:r>
            <a:r>
              <a:rPr lang="de-DE" altLang="en-US" sz="2400" dirty="0">
                <a:latin typeface="Effra (Body)"/>
                <a:cs typeface="Consolas" panose="020B0609020204030204" pitchFamily="49" charset="0"/>
              </a:rPr>
              <a:t> and </a:t>
            </a:r>
            <a:r>
              <a:rPr lang="de-DE" altLang="en-US" sz="2400" dirty="0" err="1">
                <a:latin typeface="Effra (Body)"/>
                <a:cs typeface="Consolas" panose="020B0609020204030204" pitchFamily="49" charset="0"/>
              </a:rPr>
              <a:t>items</a:t>
            </a:r>
            <a:endParaRPr lang="de-DE" altLang="en-US" sz="2400" dirty="0">
              <a:latin typeface="Effra (Body)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290678-B5F1-4226-3658-8F968E4EBA39}"/>
              </a:ext>
            </a:extLst>
          </p:cNvPr>
          <p:cNvCxnSpPr/>
          <p:nvPr/>
        </p:nvCxnSpPr>
        <p:spPr bwMode="auto">
          <a:xfrm flipH="1" flipV="1">
            <a:off x="4836017" y="2292440"/>
            <a:ext cx="714777" cy="73409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Random intercepts</a:t>
            </a:r>
            <a:br>
              <a:rPr lang="en-GB" sz="3200"/>
            </a:br>
            <a:r>
              <a:rPr lang="en-GB" sz="3200"/>
              <a:t>and random slopes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The current model includes </a:t>
            </a:r>
            <a:r>
              <a:rPr lang="de-DE" altLang="en-US" sz="2400" b="1" i="1"/>
              <a:t>random intercepts </a:t>
            </a:r>
            <a:r>
              <a:rPr lang="de-DE" altLang="en-US" sz="2400" b="1"/>
              <a:t>for subjects and items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/>
              <a:t>This allows the </a:t>
            </a:r>
            <a:r>
              <a:rPr lang="de-DE" altLang="en-US" sz="2400" i="1"/>
              <a:t>average </a:t>
            </a:r>
            <a:r>
              <a:rPr lang="de-DE" altLang="en-US" sz="2400"/>
              <a:t>reaction time for each subject and item to vary</a:t>
            </a:r>
          </a:p>
          <a:p>
            <a:pPr marL="360000" lvl="2" indent="0" algn="just">
              <a:spcBef>
                <a:spcPct val="0"/>
              </a:spcBef>
              <a:buNone/>
            </a:pPr>
            <a:r>
              <a:rPr lang="de-DE" altLang="en-US" sz="2400">
                <a:latin typeface="Consolas" panose="020B0609020204030204" pitchFamily="49" charset="0"/>
                <a:cs typeface="Consolas" panose="020B0609020204030204" pitchFamily="49" charset="0"/>
              </a:rPr>
              <a:t>(1|subject) + (1|item)</a:t>
            </a:r>
            <a:endParaRPr lang="de-DE" altLang="en-US" sz="24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000" lvl="2" indent="0" algn="just">
              <a:spcBef>
                <a:spcPct val="0"/>
              </a:spcBef>
              <a:buNone/>
            </a:pPr>
            <a:endParaRPr lang="de-DE" altLang="en-US" sz="2400" b="1"/>
          </a:p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/>
              <a:t>We can also include </a:t>
            </a:r>
            <a:r>
              <a:rPr lang="de-DE" altLang="en-US" sz="2400" b="1" i="1"/>
              <a:t>random slopes </a:t>
            </a:r>
            <a:r>
              <a:rPr lang="de-DE" altLang="en-US" sz="2400" b="1"/>
              <a:t>to account for differences in the size of the garden-path effect across subjects/items</a:t>
            </a:r>
          </a:p>
          <a:p>
            <a:pPr marL="3429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de-DE" altLang="en-US" sz="2400"/>
              <a:t>Random slopes can be included for any repeated measures variable</a:t>
            </a:r>
          </a:p>
          <a:p>
            <a:pPr marL="360000" lvl="2" indent="0" algn="just">
              <a:spcBef>
                <a:spcPct val="0"/>
              </a:spcBef>
              <a:buNone/>
            </a:pPr>
            <a:r>
              <a:rPr lang="de-DE" altLang="en-US" sz="2400">
                <a:latin typeface="Consolas" panose="020B0609020204030204" pitchFamily="49" charset="0"/>
                <a:cs typeface="Consolas" panose="020B0609020204030204" pitchFamily="49" charset="0"/>
              </a:rPr>
              <a:t>(1+condition|subject) + (1+condition|item)</a:t>
            </a:r>
            <a:endParaRPr lang="de-DE" altLang="en-US" sz="2400" b="1"/>
          </a:p>
          <a:p>
            <a:pPr marL="0" lvl="1" indent="0" algn="just">
              <a:spcBef>
                <a:spcPct val="0"/>
              </a:spcBef>
              <a:buClrTx/>
              <a:buNone/>
            </a:pPr>
            <a:endParaRPr lang="de-DE" altLang="en-US" sz="2400"/>
          </a:p>
        </p:txBody>
      </p:sp>
    </p:spTree>
    <p:extLst>
      <p:ext uri="{BB962C8B-B14F-4D97-AF65-F5344CB8AC3E}">
        <p14:creationId xmlns:p14="http://schemas.microsoft.com/office/powerpoint/2010/main" val="41398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Fitting a mixed-effects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ClrTx/>
              <a:buNone/>
            </a:pPr>
            <a:r>
              <a:rPr lang="de-DE" altLang="en-US" sz="2400" b="1" dirty="0"/>
              <a:t>To </a:t>
            </a:r>
            <a:r>
              <a:rPr lang="de-DE" altLang="en-US" sz="2400" b="1" dirty="0" err="1"/>
              <a:t>see</a:t>
            </a:r>
            <a:r>
              <a:rPr lang="de-DE" altLang="en-US" sz="2400" b="1" dirty="0"/>
              <a:t> the </a:t>
            </a:r>
            <a:r>
              <a:rPr lang="de-DE" altLang="en-US" sz="2400" b="1" dirty="0" err="1"/>
              <a:t>results</a:t>
            </a:r>
            <a:r>
              <a:rPr lang="de-DE" altLang="en-US" sz="2400" b="1" dirty="0"/>
              <a:t> of the </a:t>
            </a:r>
            <a:r>
              <a:rPr lang="de-DE" altLang="en-US" sz="2400" b="1" dirty="0" err="1"/>
              <a:t>model</a:t>
            </a:r>
            <a:r>
              <a:rPr lang="de-DE" altLang="en-US" sz="2400" b="1" dirty="0"/>
              <a:t>, </a:t>
            </a:r>
            <a:r>
              <a:rPr lang="de-DE" altLang="en-US" sz="2400" b="1" dirty="0" err="1"/>
              <a:t>use</a:t>
            </a:r>
            <a:r>
              <a:rPr lang="de-DE" altLang="en-US" sz="2400" b="1" dirty="0"/>
              <a:t> </a:t>
            </a:r>
            <a:r>
              <a:rPr lang="de-DE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summary</a:t>
            </a:r>
            <a:r>
              <a:rPr lang="de-DE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summary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(model.example1.1)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Random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effects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Groups   Name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Variance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Std.Dev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subject  (Intercept)    29566   171.9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item     (Intercept)     3215    56.7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Residual               133570   365.5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Number of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obs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899,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groups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 subject, 40; item, 24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Fixed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effects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Estimate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Std. Error    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df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Pr(&gt;|t|)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Intercept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        442.67      34.30  58.50  12.908  &lt; 2e-16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conditionno-comma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153.16      24.41 836.60   6.275 5.62e-10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Signif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de-DE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codes</a:t>
            </a: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 0 ‘***’ 0.001 ‘**’ 0.01 ‘*’ 0.05 ‘.’ 0.1 ‘ ’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3D3B8-EF3C-53EB-BEB1-C46FA2812E89}"/>
              </a:ext>
            </a:extLst>
          </p:cNvPr>
          <p:cNvSpPr/>
          <p:nvPr/>
        </p:nvSpPr>
        <p:spPr>
          <a:xfrm>
            <a:off x="6497390" y="4449651"/>
            <a:ext cx="1751527" cy="8757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0" y="584776"/>
            <a:ext cx="7991968" cy="828000"/>
          </a:xfrm>
        </p:spPr>
        <p:txBody>
          <a:bodyPr/>
          <a:lstStyle/>
          <a:p>
            <a:r>
              <a:rPr lang="en-GB" sz="3200"/>
              <a:t>R: example 1</a:t>
            </a:r>
            <a:br>
              <a:rPr lang="en-GB" sz="3200"/>
            </a:br>
            <a:r>
              <a:rPr lang="en-GB" sz="3200"/>
              <a:t>Fitting random slopes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24" y="1700808"/>
            <a:ext cx="7891616" cy="4689216"/>
          </a:xfrm>
        </p:spPr>
        <p:txBody>
          <a:bodyPr/>
          <a:lstStyle/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model.example1.2 = lmer(rt ~ condition + (1+condition|subject) + (1+condition|item), data = data.example1)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summary(model.example1.2)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Random effects: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Groups   Name             Variance Std.Dev. Corr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subject  (Intercept)       56990   238.72 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conditionno-comma 21518   146.69   -0.94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item     (Intercept)       7147    84.54 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conditionno-comma 3367    58.03    -1.00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Residual                   127079  356.48    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Number of obs: 899, groups:  subject, 40; item, 24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endParaRPr lang="de-DE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Fixed effects: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Estimate Std. Error      df t value Pr(&gt;|t|)    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(Intercept)          593.90      44.77   45.50   13.27  &lt; 2e-16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conditionno-comma    148.25      35.30   35.81    4.20 0.000169 ***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pPr marL="0" lvl="1" indent="0">
              <a:spcBef>
                <a:spcPct val="0"/>
              </a:spcBef>
              <a:buClrTx/>
              <a:buNone/>
            </a:pPr>
            <a:r>
              <a:rPr lang="de-DE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Signif.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37111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-PP-Template-STANDARD-WIDTH-NO-ANIMATION-v-25" id="{66C9897E-CA9D-4B24-A960-006F6CE48075}" vid="{30CE657A-7D4D-4C7B-8AC5-408953D59C5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UoR-PP-Template-STANDARD-WIDTH-NO-ANIMATION-v-25</Template>
  <TotalTime>0</TotalTime>
  <Words>2766</Words>
  <Application>Microsoft Office PowerPoint</Application>
  <PresentationFormat>On-screen Show (4:3)</PresentationFormat>
  <Paragraphs>308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Effra</vt:lpstr>
      <vt:lpstr>Wingdings</vt:lpstr>
      <vt:lpstr>Effra Bold</vt:lpstr>
      <vt:lpstr>Consolas</vt:lpstr>
      <vt:lpstr>Effra Light</vt:lpstr>
      <vt:lpstr>Effra (Body)</vt:lpstr>
      <vt:lpstr>Arial</vt:lpstr>
      <vt:lpstr>UoR Theme</vt:lpstr>
      <vt:lpstr>Part 2</vt:lpstr>
      <vt:lpstr>Mixed-effects models Example 1: Garden paths</vt:lpstr>
      <vt:lpstr>R: Functions and packages</vt:lpstr>
      <vt:lpstr>R: example 1 Loading the data</vt:lpstr>
      <vt:lpstr>Regression model(s)</vt:lpstr>
      <vt:lpstr>R: example 1 Fitting a mixed-effects model</vt:lpstr>
      <vt:lpstr>Random intercepts and random slopes</vt:lpstr>
      <vt:lpstr>R: example 1 Fitting a mixed-effects model</vt:lpstr>
      <vt:lpstr>R: example 1 Fitting random slopes</vt:lpstr>
      <vt:lpstr>R: example 1  Assessing model fit</vt:lpstr>
      <vt:lpstr>R: Example 1 A closer look at the random effects</vt:lpstr>
      <vt:lpstr>R: Example 1 A closer look at the random effects</vt:lpstr>
      <vt:lpstr>R: example 1 Checking model residuals</vt:lpstr>
      <vt:lpstr>R: example 1 Checking model residuals</vt:lpstr>
      <vt:lpstr>R: example 1 Checking the distribution of the data</vt:lpstr>
      <vt:lpstr>R : example 1 Checking the distribution of the data</vt:lpstr>
      <vt:lpstr>R: Example 1 Fitting a model to log reaction times</vt:lpstr>
      <vt:lpstr>R: example 1 Checking the model residuals</vt:lpstr>
      <vt:lpstr>Mixed-effects models Example 2: binomial response</vt:lpstr>
      <vt:lpstr>R: Example 2 Loading the data</vt:lpstr>
      <vt:lpstr>R: Example 2 Fitting the model</vt:lpstr>
      <vt:lpstr>R: Example 2 Model Summary</vt:lpstr>
      <vt:lpstr>R: Example 2 Removing random slope</vt:lpstr>
      <vt:lpstr>Reporting your analysis</vt:lpstr>
      <vt:lpstr>Reporting your analysis</vt:lpstr>
      <vt:lpstr>Summary &amp; Conclusions</vt:lpstr>
      <vt:lpstr>References </vt:lpstr>
      <vt:lpstr>References </vt:lpstr>
      <vt:lpstr>Thank you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 Regression Path Times</dc:title>
  <dc:creator>Ian Cunnings</dc:creator>
  <cp:lastModifiedBy>George Pontikas</cp:lastModifiedBy>
  <cp:revision>3</cp:revision>
  <cp:lastPrinted>2017-10-14T18:59:05Z</cp:lastPrinted>
  <dcterms:created xsi:type="dcterms:W3CDTF">2017-03-14T19:26:40Z</dcterms:created>
  <dcterms:modified xsi:type="dcterms:W3CDTF">2023-06-21T14:20:49Z</dcterms:modified>
</cp:coreProperties>
</file>