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13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C5C401-83C3-25A2-7CD4-9CE40CD8B62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4904-4BE1-561E-CEFD-AAE8F5C287A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53B485A-AA7D-4288-AA94-68910224F7F3}" type="datetime1">
              <a:rPr lang="en-GB"/>
              <a:pPr lvl="0"/>
              <a:t>30/01/2025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11CA20-05C8-7015-EBD5-07E84F36BD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80B280-F5E1-CB4D-93E6-EF0EC56E7B1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E5D62-83DA-CB9E-337F-2964BE8DF33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E215A-0BB3-7BCE-AAF8-1EBE2341C3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72E4CDC-3698-4188-904C-701DA8337F9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3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6D2DC1-9686-1201-388D-93706F327B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676C80-EE80-2350-D33B-D1F0D18820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D5D37-9B99-5216-0DB6-70E7A784B74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55F172-5A20-4B3A-8930-70519F64DB0C}" type="slidenum">
              <a:t>8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 descr="Tag=AccentColor&#10;Flavor=Light&#10;Target=FillAndLine">
            <a:extLst>
              <a:ext uri="{FF2B5EF4-FFF2-40B4-BE49-F238E27FC236}">
                <a16:creationId xmlns:a16="http://schemas.microsoft.com/office/drawing/2014/main" id="{E7BF8FB5-2C74-9CAF-9FD4-70B9361E3417}"/>
              </a:ext>
            </a:extLst>
          </p:cNvPr>
          <p:cNvSpPr/>
          <p:nvPr/>
        </p:nvSpPr>
        <p:spPr>
          <a:xfrm>
            <a:off x="838203" y="4736884"/>
            <a:ext cx="4243593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A0DF457-73A6-0184-DC8E-7E977DA5BD7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>
              <a:defRPr sz="9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8FCC9C5-DF73-1CAD-8391-ABA414D1CA9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9BFFDE-6CC7-6F7B-DCB3-2539156B09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CC7CC-0F35-4A7F-A068-7CF8FB273AC2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D71BC8-4792-CC79-22CF-41C465AB4C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27A3BA-05D8-65BF-7739-51B52EDDBC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89DFF3-B0CC-4758-B73F-6E21528EBEB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468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97BD-7DA4-ACFA-6AF1-F705502C63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C3DE6-D9B0-3788-B03F-78D7545D0B4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EB6BB-837E-A62D-BDE9-C3CE50B474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543510-815B-466C-B6C5-D6556B4551B0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72F47-9F67-E921-FE96-2407A4B2ED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2486-EF36-FA54-0A1B-B5AF427A68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C54D02-77E2-42A0-9396-7EE6A37013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952ED0-CDE2-D164-9557-FF6CC836F37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BCDA-913E-79DC-7795-BB0D711A6FE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9D1F6-0053-9E27-F487-47A517E1A8A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79B500-5B2A-4677-A747-8B5EDFD1F18C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58CC4-E043-1DEA-5525-A36B16CF9D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1EDD9-989C-B9D6-CED2-A12520DD57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A2234-0A6A-4972-9DF9-D0CD03255B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C247-4623-16A7-EB2D-CBEE5C7B9B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EFE56-5E60-E8C2-B781-4CB5806BAD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29384"/>
            <a:ext cx="10515600" cy="4251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B4692-6FF7-10CB-10C9-9510D89258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20DE9C-4EB6-4B12-89DB-556D3552EEF2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9D73D-62F7-0191-565B-021E2626EB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0E90-7CAE-33C3-B098-D8B3B0E885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8CE747-FCDE-4564-80E1-8BCB11FB64C9}" type="slidenum">
              <a:t>‹#›</a:t>
            </a:fld>
            <a:endParaRPr lang="en-US"/>
          </a:p>
        </p:txBody>
      </p:sp>
      <p:sp>
        <p:nvSpPr>
          <p:cNvPr id="7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72C3D7B-601C-2BA5-085B-9AB9BEE1493B}"/>
              </a:ext>
            </a:extLst>
          </p:cNvPr>
          <p:cNvSpPr/>
          <p:nvPr/>
        </p:nvSpPr>
        <p:spPr>
          <a:xfrm>
            <a:off x="838203" y="1709928"/>
            <a:ext cx="10515600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327754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2C3F-8B6C-8D2E-7687-BD2E480122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>
              <a:defRPr sz="8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34EA6-77B3-4497-BC10-5EACEF67FE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/>
          <a:lstStyle>
            <a:lvl1pPr marL="0" indent="0">
              <a:buNone/>
              <a:defRPr sz="28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FA45-E38A-A4C1-74F1-C1DBC8F4BB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02569-0A13-4B33-89AC-31C797DB7477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DAB05-2E2D-FCA5-2B8D-BC8F24AAE9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976CC-B905-370D-1DF4-BAAFDFF16D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5512C3-019C-4481-91D5-A5EB0F579B7D}" type="slidenum"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2FA07662-BCAE-4613-E879-FEE4E29096D0}"/>
              </a:ext>
            </a:extLst>
          </p:cNvPr>
          <p:cNvSpPr/>
          <p:nvPr/>
        </p:nvSpPr>
        <p:spPr>
          <a:xfrm>
            <a:off x="838203" y="4736884"/>
            <a:ext cx="4243593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410001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92FF8-4D09-6259-8B4C-1644B4E7D7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6F6BC-24A2-45E9-1B3D-DE60DEA7C9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29384"/>
            <a:ext cx="5181603" cy="4251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7DE7A-E722-9DB4-8E63-A25A35C67EE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929384"/>
            <a:ext cx="5181603" cy="4251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F5004-A350-A540-5B87-234F01EE32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D724B0-DDE7-4D4C-81AD-D545CB12993B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74AC6-CD3C-F4D5-8D3B-F8449259F2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92064-168D-1F25-E6A0-EB041DF9F2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8AC286-6C23-419B-BFA6-82DAEFC98CB3}" type="slidenum">
              <a:t>‹#›</a:t>
            </a:fld>
            <a:endParaRPr lang="en-US"/>
          </a:p>
        </p:txBody>
      </p:sp>
      <p:sp>
        <p:nvSpPr>
          <p:cNvPr id="8" name="Rectangle 8" descr="Tag=AccentColor&#10;Flavor=Light&#10;Target=FillAndLine">
            <a:extLst>
              <a:ext uri="{FF2B5EF4-FFF2-40B4-BE49-F238E27FC236}">
                <a16:creationId xmlns:a16="http://schemas.microsoft.com/office/drawing/2014/main" id="{69DE579D-0CE4-D41E-2012-8AD4918A154E}"/>
              </a:ext>
            </a:extLst>
          </p:cNvPr>
          <p:cNvSpPr/>
          <p:nvPr/>
        </p:nvSpPr>
        <p:spPr>
          <a:xfrm>
            <a:off x="838203" y="1709928"/>
            <a:ext cx="10515600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422282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57C5-27DB-CECF-7D4E-CA765C61F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5B82E-9A78-632D-9E80-94624CCA21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938528"/>
            <a:ext cx="5157782" cy="823910"/>
          </a:xfrm>
        </p:spPr>
        <p:txBody>
          <a:bodyPr anchor="b"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755C3-4FB8-0F66-028E-86B8D0FC2EB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926080"/>
            <a:ext cx="5157782" cy="32644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7B2F8-7FB9-F407-49F6-128FFDA90D2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938528"/>
            <a:ext cx="5183184" cy="823910"/>
          </a:xfrm>
        </p:spPr>
        <p:txBody>
          <a:bodyPr anchor="b"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A1128-00BE-4E28-9A83-99075AED2CF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926080"/>
            <a:ext cx="5183184" cy="32644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EB35C-ED29-4F4B-B40D-0ADAFB9FF4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0BE5B2-C84B-4172-BA70-EF539AFE2653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F5336-6EEF-78FB-6F5A-2D58A533D3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597C9-5C66-C38F-3314-0C2EB76255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445B00-329C-4797-97D1-8D42D0C115D8}" type="slidenum">
              <a:t>‹#›</a:t>
            </a:fld>
            <a:endParaRPr lang="en-US"/>
          </a:p>
        </p:txBody>
      </p:sp>
      <p:sp>
        <p:nvSpPr>
          <p:cNvPr id="10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78D2D035-E92C-E059-742C-6AA24517D6FE}"/>
              </a:ext>
            </a:extLst>
          </p:cNvPr>
          <p:cNvSpPr/>
          <p:nvPr/>
        </p:nvSpPr>
        <p:spPr>
          <a:xfrm>
            <a:off x="838203" y="1709928"/>
            <a:ext cx="10515600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33062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2485-8B35-3E25-81F4-3A5F5D1223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03703" y="1728216"/>
            <a:ext cx="7781544" cy="3392424"/>
          </a:xfrm>
        </p:spPr>
        <p:txBody>
          <a:bodyPr anchorCtr="1"/>
          <a:lstStyle>
            <a:lvl1pPr algn="ctr">
              <a:defRPr sz="7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BC0F0-D83D-2D48-E07D-79D5E58F5D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CC602D-C21B-4794-BE40-9775D05F2437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50066-72BB-7BCE-81C1-5C47FF480C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BD62E-558C-CC35-C41B-38D73DAF86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81E40-184E-473E-8152-B42C27FBDBC4}" type="slidenum"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51913705-427A-DCCE-AE70-3076E11A632A}"/>
              </a:ext>
            </a:extLst>
          </p:cNvPr>
          <p:cNvSpPr/>
          <p:nvPr/>
        </p:nvSpPr>
        <p:spPr>
          <a:xfrm>
            <a:off x="3974201" y="5126894"/>
            <a:ext cx="4243593" cy="27432"/>
          </a:xfrm>
          <a:prstGeom prst="rect">
            <a:avLst/>
          </a:prstGeom>
          <a:solidFill>
            <a:srgbClr val="000000"/>
          </a:solidFill>
          <a:ln w="38103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388867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2F2496-CA70-1485-7726-ECF2225372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6CD7E-EF6F-4672-A0A9-6CCC44BA0F57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7B7EE9-BBA5-C597-6E82-9F47E9A8FC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D86E5-6292-41D3-EDC4-1CEE57466B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6B1501-514A-45B5-8840-DBA19DDE3F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504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136C-7738-A1BD-B470-318842D485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3429000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213ED-A5C3-6DC3-BE74-CB0578B266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03520" y="548640"/>
            <a:ext cx="6053327" cy="5431536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2C625-D62C-4926-D057-6C617B49BF5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3977639"/>
            <a:ext cx="3932240" cy="20025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BF1AA-7C21-83A7-EAF3-3D6538FF1C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A04559-EF3A-4B0C-88F5-55207C090449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A19B-3823-EEF1-8239-AC79F19A17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1AC93-FAFE-6756-2FE5-7DA89AF549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D4FA7E-A24A-4A96-84F4-FCDE456B7ECB}" type="slidenum"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9B9B889-34E9-7253-C837-D0587A34FD63}"/>
              </a:ext>
            </a:extLst>
          </p:cNvPr>
          <p:cNvSpPr/>
          <p:nvPr/>
        </p:nvSpPr>
        <p:spPr>
          <a:xfrm rot="5400013">
            <a:off x="2797487" y="3254140"/>
            <a:ext cx="4480560" cy="27432"/>
          </a:xfrm>
          <a:prstGeom prst="rect">
            <a:avLst/>
          </a:prstGeom>
          <a:solidFill>
            <a:srgbClr val="000000"/>
          </a:solidFill>
          <a:ln w="44448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313013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A77F-063A-2921-55E8-9A14350FE1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1920" cy="3429000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370D8-7043-1520-6A63-5A143A67192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303520" y="548640"/>
            <a:ext cx="6053327" cy="54315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71371-37C8-2835-C867-09C5712614D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3977639"/>
            <a:ext cx="3931920" cy="20025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E0AB8-CCC9-2D49-A067-72E7A8801F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7648AD-A3C3-459A-A224-79176178546D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4270A-08EA-8B3C-503A-7CC55B86A7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E50A3-DA7A-EA01-FC80-2B8F5FAA0D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07554E-41C7-4F4B-BFB7-87A316D61731}" type="slidenum"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6580348-0D65-7E9D-2E11-554EC61F0CC6}"/>
              </a:ext>
            </a:extLst>
          </p:cNvPr>
          <p:cNvSpPr/>
          <p:nvPr/>
        </p:nvSpPr>
        <p:spPr>
          <a:xfrm rot="5400013">
            <a:off x="2798064" y="3254140"/>
            <a:ext cx="4480560" cy="27432"/>
          </a:xfrm>
          <a:prstGeom prst="rect">
            <a:avLst/>
          </a:prstGeom>
          <a:solidFill>
            <a:srgbClr val="000000"/>
          </a:solidFill>
          <a:ln w="44448" cap="rnd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he Hand"/>
            </a:endParaRPr>
          </a:p>
        </p:txBody>
      </p:sp>
    </p:spTree>
    <p:extLst>
      <p:ext uri="{BB962C8B-B14F-4D97-AF65-F5344CB8AC3E}">
        <p14:creationId xmlns:p14="http://schemas.microsoft.com/office/powerpoint/2010/main" val="36370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7E6AB-6AA7-55BC-AFC5-5D9C6292FE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B8127-81C5-6F70-8622-CABC44BD63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790F1-798C-C753-4CC3-9B553C5F9BE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600" b="0" i="0" u="none" strike="noStrike" kern="1200" cap="none" spc="0" baseline="0">
                <a:solidFill>
                  <a:srgbClr val="898989"/>
                </a:solidFill>
                <a:uFillTx/>
                <a:latin typeface="The Hand"/>
              </a:defRPr>
            </a:lvl1pPr>
          </a:lstStyle>
          <a:p>
            <a:pPr lvl="0"/>
            <a:fld id="{0340DEDE-B2F7-4BFC-A3FE-2A305D7ECE5F}" type="datetime1">
              <a:rPr lang="en-US"/>
              <a:pPr lvl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07046-B9E4-3D57-DD51-994C749E3F5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600" b="0" i="0" u="none" strike="noStrike" kern="1200" cap="none" spc="0" baseline="0">
                <a:solidFill>
                  <a:srgbClr val="898989"/>
                </a:solidFill>
                <a:uFillTx/>
                <a:latin typeface="The Hand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C3691-882A-8258-0D30-24F83799589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600" b="0" i="0" u="none" strike="noStrike" kern="1200" cap="none" spc="0" baseline="0">
                <a:solidFill>
                  <a:srgbClr val="898989"/>
                </a:solidFill>
                <a:uFillTx/>
                <a:latin typeface="The Hand"/>
              </a:defRPr>
            </a:lvl1pPr>
          </a:lstStyle>
          <a:p>
            <a:pPr lvl="0"/>
            <a:fld id="{63D2A849-3F13-4DDD-9519-6E83395D855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0" baseline="0">
          <a:solidFill>
            <a:srgbClr val="000000"/>
          </a:solidFill>
          <a:uFillTx/>
          <a:latin typeface="Modern Love"/>
        </a:defRPr>
      </a:lvl1pPr>
    </p:titleStyle>
    <p:bodyStyle>
      <a:lvl1pPr marL="228600" marR="0" lvl="0" indent="-228600" algn="l" defTabSz="914400" rtl="0" fontAlgn="auto" hangingPunct="1">
        <a:lnSpc>
          <a:spcPct val="11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The Hand"/>
        </a:defRPr>
      </a:lvl1pPr>
      <a:lvl2pPr marL="685800" marR="0" lvl="1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The Hand"/>
        </a:defRPr>
      </a:lvl2pPr>
      <a:lvl3pPr marL="1143000" marR="0" lvl="2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The Hand"/>
        </a:defRPr>
      </a:lvl3pPr>
      <a:lvl4pPr marL="1600200" marR="0" lvl="3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The Hand"/>
        </a:defRPr>
      </a:lvl4pPr>
      <a:lvl5pPr marL="2057400" marR="0" lvl="4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The Hand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6183C053-2B08-7A61-DAAB-09B0969C244C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he Hand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4D3C6B91-5C33-A0C5-F219-A876A84E65CA}"/>
              </a:ext>
            </a:extLst>
          </p:cNvPr>
          <p:cNvSpPr>
            <a:spLocks noMove="1" noResize="1"/>
          </p:cNvSpPr>
          <p:nvPr/>
        </p:nvSpPr>
        <p:spPr>
          <a:xfrm flipH="1">
            <a:off x="2788243" y="0"/>
            <a:ext cx="9403753" cy="6858000"/>
          </a:xfrm>
          <a:prstGeom prst="rect">
            <a:avLst/>
          </a:prstGeom>
          <a:solidFill>
            <a:srgbClr val="46B1E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he Hand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FF87EA-965F-AAF6-F899-DEFFB6E84F4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848596" y="1122361"/>
            <a:ext cx="4023360" cy="2807208"/>
          </a:xfrm>
        </p:spPr>
        <p:txBody>
          <a:bodyPr>
            <a:normAutofit/>
          </a:bodyPr>
          <a:lstStyle/>
          <a:p>
            <a:pPr lvl="0"/>
            <a:r>
              <a:rPr lang="en-GB" sz="4800" b="1"/>
              <a:t>The</a:t>
            </a:r>
            <a:r>
              <a:rPr lang="en-GB" sz="4800"/>
              <a:t> “Food Basket Experiment”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0B1892C-2E47-D209-C18E-DF0121BF0A6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21452" y="3968496"/>
            <a:ext cx="4350504" cy="1208141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GB" sz="2000" b="1">
                <a:latin typeface="Aptos"/>
              </a:rPr>
              <a:t>Within Wp1</a:t>
            </a:r>
          </a:p>
          <a:p>
            <a:pPr lvl="0">
              <a:lnSpc>
                <a:spcPct val="90000"/>
              </a:lnSpc>
            </a:pPr>
            <a:r>
              <a:rPr lang="fi-FI" sz="2000" b="1">
                <a:latin typeface="Aptos"/>
              </a:rPr>
              <a:t>Xhakollari ,</a:t>
            </a:r>
            <a:r>
              <a:rPr lang="en-GB" sz="2000" b="1">
                <a:latin typeface="Aptos"/>
              </a:rPr>
              <a:t>Srinivasan, Balcombe, Law (Reading) Fraser (Kent)</a:t>
            </a:r>
          </a:p>
        </p:txBody>
      </p:sp>
      <p:pic>
        <p:nvPicPr>
          <p:cNvPr id="6" name="Picture 2" descr="Shopping cart food hi-res stock photography and images - Alamy">
            <a:extLst>
              <a:ext uri="{FF2B5EF4-FFF2-40B4-BE49-F238E27FC236}">
                <a16:creationId xmlns:a16="http://schemas.microsoft.com/office/drawing/2014/main" id="{8843F184-45E9-2E36-A93D-E588AC6BD0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365" r="10326" b="32494"/>
          <a:stretch>
            <a:fillRect/>
          </a:stretch>
        </p:blipFill>
        <p:spPr>
          <a:xfrm>
            <a:off x="2788243" y="2679594"/>
            <a:ext cx="4072655" cy="23066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64192BA-C7B2-0F11-40D0-3E51A7B07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8" y="2595990"/>
            <a:ext cx="9429750" cy="32956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9A6661CB-5A28-3578-4F2D-C4B70EB8FF95}"/>
              </a:ext>
            </a:extLst>
          </p:cNvPr>
          <p:cNvSpPr txBox="1"/>
          <p:nvPr/>
        </p:nvSpPr>
        <p:spPr>
          <a:xfrm>
            <a:off x="2456133" y="1438616"/>
            <a:ext cx="6340778" cy="646334"/>
          </a:xfrm>
          <a:prstGeom prst="rect">
            <a:avLst/>
          </a:prstGeom>
          <a:solidFill>
            <a:srgbClr val="46B1E1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impact of a doubling of the price (e.g. a 100% tax) of items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with the top 25% content of Saturates, Sodium and Sucrose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905F89-64F1-DCDD-BF96-642B458ABFE7}"/>
              </a:ext>
            </a:extLst>
          </p:cNvPr>
          <p:cNvSpPr txBox="1"/>
          <p:nvPr/>
        </p:nvSpPr>
        <p:spPr>
          <a:xfrm>
            <a:off x="1262393" y="436836"/>
            <a:ext cx="9306891" cy="7940631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sng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Reflections on the Basket Experiment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1" i="0" u="sng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Results may reflect hypothetical bias and lack of consequentialism.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Long task people may become bored or tired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May lack the necessary cues about size and price available in a real shopping environment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BUT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May reflect real price insensitivity in “one-off” shopping experiences for items that are commonly purchased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Real price elasticities may be “long-run” phenomena where purchase behaviour is shaped over repeated purchases and the “feedback” that might entail.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rgbClr val="FFFFFF"/>
            </a:gs>
            <a:gs pos="100000">
              <a:srgbClr val="FFFF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056D86-3D3B-4B78-79AF-45722D7B0164}"/>
              </a:ext>
            </a:extLst>
          </p:cNvPr>
          <p:cNvSpPr txBox="1"/>
          <p:nvPr/>
        </p:nvSpPr>
        <p:spPr>
          <a:xfrm>
            <a:off x="1239130" y="1262237"/>
            <a:ext cx="8377229" cy="5693868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14350" marR="0" lvl="0" indent="-5143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sng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Not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 a discrete Choice Experiment – really a “Shopping Experiment</a:t>
            </a:r>
            <a:endParaRPr lang="en-GB" sz="2400" b="1" i="0" u="none" strike="noStrike" kern="0" cap="none" spc="0" baseline="0">
              <a:solidFill>
                <a:srgbClr val="000000"/>
              </a:solidFill>
              <a:uFillTx/>
              <a:latin typeface="Aptos Display"/>
            </a:endParaRPr>
          </a:p>
          <a:p>
            <a:pPr marL="514350" marR="0" lvl="0" indent="-5143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Approx 1500 people asked to do a “online shop” of some “typical” items (102 Items) within the “Family Foods” data set where the prices are varied as in 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Caputo and Lusk  </a:t>
            </a:r>
            <a:r>
              <a:rPr lang="en-GB" sz="2400" b="1" i="1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Food Policy 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(2022) </a:t>
            </a: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.</a:t>
            </a:r>
          </a:p>
          <a:p>
            <a:pPr marL="514350" marR="0" lvl="0" indent="-5143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Choices used to compute the demand price elasticities of each item </a:t>
            </a:r>
          </a:p>
          <a:p>
            <a:pPr marL="514350" marR="0" lvl="0" indent="-5143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Consequent changes for nutrient consumption across the population on average (and possibly different groups) calculated</a:t>
            </a:r>
          </a:p>
          <a:p>
            <a:pPr marL="514350" marR="0" lvl="0" indent="-5143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0" cap="none" spc="0" baseline="0">
                <a:solidFill>
                  <a:srgbClr val="000000"/>
                </a:solidFill>
                <a:uFillTx/>
                <a:latin typeface="Aptos Display"/>
              </a:rPr>
              <a:t>People were also given nutrient information relative to suggested guidelines and the chance to rethink their choices based on that information</a:t>
            </a:r>
            <a:endParaRPr lang="en-GB" sz="2400" b="1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800" b="1" i="0" u="none" strike="noStrike" kern="1200" cap="none" spc="0" baseline="0">
              <a:solidFill>
                <a:srgbClr val="000000"/>
              </a:solidFill>
              <a:uFillTx/>
              <a:latin typeface="The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71D191-D81D-8C87-0D9D-E763BA8A6127}"/>
              </a:ext>
            </a:extLst>
          </p:cNvPr>
          <p:cNvSpPr txBox="1"/>
          <p:nvPr/>
        </p:nvSpPr>
        <p:spPr>
          <a:xfrm>
            <a:off x="1239130" y="169264"/>
            <a:ext cx="8246104" cy="1200332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7200" b="0" i="0" u="none" strike="noStrike" kern="1200" cap="none" spc="0" baseline="0">
                <a:solidFill>
                  <a:srgbClr val="000000"/>
                </a:solidFill>
                <a:uFillTx/>
                <a:latin typeface="Aptos Display"/>
              </a:rPr>
              <a:t>Methods/Approaches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A359CF6-2F65-D120-0CB2-6BA8F69B0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76" y="862251"/>
            <a:ext cx="6626620" cy="5646877"/>
          </a:xfrm>
          <a:prstGeom prst="rect">
            <a:avLst/>
          </a:prstGeom>
          <a:solidFill>
            <a:srgbClr val="E8E8E8"/>
          </a:solidFill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5C476120-6D7E-9F96-3976-CD98B54AECAC}"/>
              </a:ext>
            </a:extLst>
          </p:cNvPr>
          <p:cNvSpPr txBox="1"/>
          <p:nvPr/>
        </p:nvSpPr>
        <p:spPr>
          <a:xfrm>
            <a:off x="721891" y="407767"/>
            <a:ext cx="9760360" cy="369335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choices were divided up in to “Shelves” and people were faced with choices like the following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5FAEDAFA-5BB4-487E-78AA-DAE2270E4F62}"/>
              </a:ext>
            </a:extLst>
          </p:cNvPr>
          <p:cNvSpPr txBox="1"/>
          <p:nvPr/>
        </p:nvSpPr>
        <p:spPr>
          <a:xfrm>
            <a:off x="8588694" y="889839"/>
            <a:ext cx="2513676" cy="5478426"/>
          </a:xfrm>
          <a:prstGeom prst="rect">
            <a:avLst/>
          </a:prstGeom>
          <a:solidFill>
            <a:srgbClr val="46B1E1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Shelves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Beverages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Bread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Cereals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Confectionary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Dairy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Fats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Fruit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Other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673AAB9E-4E97-9539-9938-0E0BF72174EF}"/>
              </a:ext>
            </a:extLst>
          </p:cNvPr>
          <p:cNvCxnSpPr/>
          <p:nvPr/>
        </p:nvCxnSpPr>
        <p:spPr>
          <a:xfrm flipH="1" flipV="1">
            <a:off x="3117107" y="2110151"/>
            <a:ext cx="5438275" cy="3161529"/>
          </a:xfrm>
          <a:prstGeom prst="straightConnector1">
            <a:avLst/>
          </a:prstGeom>
          <a:noFill/>
          <a:ln w="19046" cap="flat">
            <a:solidFill>
              <a:srgbClr val="156082"/>
            </a:solidFill>
            <a:prstDash val="solid"/>
            <a:miter/>
            <a:tailEnd type="arrow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rgbClr val="FFFFFF"/>
            </a:gs>
            <a:gs pos="100000">
              <a:srgbClr val="FFFF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6B3B3C-5EDA-DBB6-9F38-222652CEB312}"/>
              </a:ext>
            </a:extLst>
          </p:cNvPr>
          <p:cNvSpPr txBox="1"/>
          <p:nvPr/>
        </p:nvSpPr>
        <p:spPr>
          <a:xfrm>
            <a:off x="1991691" y="2976426"/>
            <a:ext cx="7648379" cy="3046991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For our prices we for each option we took a 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A typical price (based on Family Foods data)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Had to two higher prices and two lower prices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higher prices were up to 50%  higher than the mid price and the lower price was 50% of the mid price.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58084-FF3B-BF33-EBC6-6D7F68A02988}"/>
              </a:ext>
            </a:extLst>
          </p:cNvPr>
          <p:cNvSpPr txBox="1"/>
          <p:nvPr/>
        </p:nvSpPr>
        <p:spPr>
          <a:xfrm>
            <a:off x="2461848" y="899595"/>
            <a:ext cx="6568336" cy="1323438"/>
          </a:xfrm>
          <a:prstGeom prst="rect">
            <a:avLst/>
          </a:prstGeom>
          <a:solidFill>
            <a:srgbClr val="46B1E1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Price Variation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40B2CC8-15FE-60E5-953E-C4408B22E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42" y="522652"/>
            <a:ext cx="7432874" cy="33022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308AA150-891C-DEDA-FA4A-C85D11176BAC}"/>
              </a:ext>
            </a:extLst>
          </p:cNvPr>
          <p:cNvSpPr txBox="1"/>
          <p:nvPr/>
        </p:nvSpPr>
        <p:spPr>
          <a:xfrm>
            <a:off x="840361" y="211884"/>
            <a:ext cx="5349422" cy="369335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30 items purchased most frequently were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7458228-E31C-9586-DAA6-4BE1C8AC4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071" y="3766294"/>
            <a:ext cx="6969483" cy="317057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08C84480-EAB6-37C0-21C7-DBFE388CE6E0}"/>
              </a:ext>
            </a:extLst>
          </p:cNvPr>
          <p:cNvSpPr txBox="1"/>
          <p:nvPr/>
        </p:nvSpPr>
        <p:spPr>
          <a:xfrm>
            <a:off x="7301008" y="3244336"/>
            <a:ext cx="4679743" cy="369335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30 items purchased least frequently were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6542E13C-DAF0-C6B8-2B72-DA14B4D79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4" y="1333213"/>
            <a:ext cx="11268078" cy="519112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BB1D7EB5-EB6B-EF25-D907-3A8D0583D115}"/>
              </a:ext>
            </a:extLst>
          </p:cNvPr>
          <p:cNvSpPr txBox="1"/>
          <p:nvPr/>
        </p:nvSpPr>
        <p:spPr>
          <a:xfrm>
            <a:off x="1762158" y="168523"/>
            <a:ext cx="8194167" cy="1138775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People were not price sensitive!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e.g. – 5 represents the higher price amd the bars represent frequency of purchase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_0">
            <a:extLst>
              <a:ext uri="{FF2B5EF4-FFF2-40B4-BE49-F238E27FC236}">
                <a16:creationId xmlns:a16="http://schemas.microsoft.com/office/drawing/2014/main" id="{4C0E96C2-F64E-AF40-7A71-47732338632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11484" y="1692883"/>
            <a:ext cx="8685967" cy="2868006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6E74CEC3-7198-F2EB-6DE8-FC5FCADA8673}"/>
              </a:ext>
            </a:extLst>
          </p:cNvPr>
          <p:cNvSpPr txBox="1"/>
          <p:nvPr/>
        </p:nvSpPr>
        <p:spPr>
          <a:xfrm>
            <a:off x="1451198" y="1040267"/>
            <a:ext cx="8133185" cy="369335"/>
          </a:xfrm>
          <a:prstGeom prst="rect">
            <a:avLst/>
          </a:prstGeom>
          <a:solidFill>
            <a:srgbClr val="46B1E1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Hardly anybody rethought their choices after seeing the nutrient information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C583B6F-405F-27E1-06BC-FBDBF1B91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237" y="587748"/>
            <a:ext cx="7389238" cy="2030873"/>
          </a:xfrm>
          <a:prstGeom prst="rect">
            <a:avLst/>
          </a:prstGeom>
          <a:solidFill>
            <a:srgbClr val="E8E8E8"/>
          </a:solidFill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2862B168-3762-E4F6-339D-504BF58B2238}"/>
              </a:ext>
            </a:extLst>
          </p:cNvPr>
          <p:cNvSpPr txBox="1"/>
          <p:nvPr/>
        </p:nvSpPr>
        <p:spPr>
          <a:xfrm>
            <a:off x="1649595" y="180191"/>
            <a:ext cx="8477640" cy="369335"/>
          </a:xfrm>
          <a:prstGeom prst="rect">
            <a:avLst/>
          </a:prstGeom>
          <a:solidFill>
            <a:srgbClr val="46B1E1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</a:t>
            </a:r>
            <a:r>
              <a:rPr lang="en-GB" sz="1800" b="1" i="0" u="sng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price elasticities 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were correspondingly small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683510E7-D84B-EE0B-6EAF-99D92C15F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95075"/>
            <a:ext cx="11776822" cy="4115513"/>
          </a:xfrm>
          <a:prstGeom prst="rect">
            <a:avLst/>
          </a:prstGeom>
          <a:solidFill>
            <a:srgbClr val="E8E8E8"/>
          </a:solidFill>
          <a:ln cap="flat">
            <a:noFill/>
          </a:ln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7970E3E7-64E5-8CC8-8FE6-8AA0B6176BE1}"/>
              </a:ext>
            </a:extLst>
          </p:cNvPr>
          <p:cNvSpPr txBox="1"/>
          <p:nvPr/>
        </p:nvSpPr>
        <p:spPr>
          <a:xfrm>
            <a:off x="795939" y="1262393"/>
            <a:ext cx="119795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e.g.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beverages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A61482B-DF06-6B3E-D92C-C3F75D4C4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68" y="2022497"/>
            <a:ext cx="6610353" cy="45529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F2DF1B1C-518D-A27B-EE4A-B2ECBAB723AE}"/>
              </a:ext>
            </a:extLst>
          </p:cNvPr>
          <p:cNvSpPr txBox="1"/>
          <p:nvPr/>
        </p:nvSpPr>
        <p:spPr>
          <a:xfrm>
            <a:off x="2062026" y="577516"/>
            <a:ext cx="7707111" cy="1200332"/>
          </a:xfrm>
          <a:prstGeom prst="rect">
            <a:avLst/>
          </a:prstGeom>
          <a:solidFill>
            <a:srgbClr val="83CBEB"/>
          </a:solidFill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The Nutrient Price Elasticities are Correspondingly Small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rPr>
              <a:t>For example, take Energy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Modern Love</vt:lpstr>
      <vt:lpstr>The Hand</vt:lpstr>
      <vt:lpstr>SketchyVTI</vt:lpstr>
      <vt:lpstr>The “Food Basket Experiment”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“Food Basket” Approach</dc:title>
  <dc:creator>Kelvin Balcombe</dc:creator>
  <cp:lastModifiedBy>Janet Lake</cp:lastModifiedBy>
  <cp:revision>14</cp:revision>
  <dcterms:created xsi:type="dcterms:W3CDTF">2023-09-04T12:53:59Z</dcterms:created>
  <dcterms:modified xsi:type="dcterms:W3CDTF">2025-01-30T10:17:15Z</dcterms:modified>
</cp:coreProperties>
</file>